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58" r:id="rId5"/>
    <p:sldId id="262" r:id="rId6"/>
  </p:sldIdLst>
  <p:sldSz cx="7272338" cy="10693400"/>
  <p:notesSz cx="6807200" cy="9939338"/>
  <p:defaultTextStyle>
    <a:defPPr>
      <a:defRPr lang="ja-JP"/>
    </a:defPPr>
    <a:lvl1pPr marL="0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14110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71165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28220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285273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42330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199384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656439" algn="l" defTabSz="91411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2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F0"/>
    <a:srgbClr val="1A1AE0"/>
    <a:srgbClr val="A6F6F8"/>
    <a:srgbClr val="0FB9BD"/>
    <a:srgbClr val="CCFFCC"/>
    <a:srgbClr val="FC9AFC"/>
    <a:srgbClr val="F169F1"/>
    <a:srgbClr val="CCFF99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9" autoAdjust="0"/>
    <p:restoredTop sz="94722" autoAdjust="0"/>
  </p:normalViewPr>
  <p:slideViewPr>
    <p:cSldViewPr>
      <p:cViewPr varScale="1">
        <p:scale>
          <a:sx n="70" d="100"/>
          <a:sy n="70" d="100"/>
        </p:scale>
        <p:origin x="3216" y="90"/>
      </p:cViewPr>
      <p:guideLst>
        <p:guide orient="horz" pos="3368"/>
        <p:guide pos="22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6FFEA-92E1-4452-A5E1-597119CB7913}" type="datetimeFigureOut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36775" y="746125"/>
            <a:ext cx="253523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311C3-3B21-4EAE-8D73-F8F3E2579B4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736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36775" y="746125"/>
            <a:ext cx="2535238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311C3-3B21-4EAE-8D73-F8F3E2579B4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924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36775" y="746125"/>
            <a:ext cx="2535238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311C3-3B21-4EAE-8D73-F8F3E2579B4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99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5425" y="3321886"/>
            <a:ext cx="6181488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90851" y="6059593"/>
            <a:ext cx="5090637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9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9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8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8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7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A9FE-51CA-4B30-A7E3-C0CE6AC83EF4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71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1E70-8599-4C42-AE42-3C4608BA9A7E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7347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72445" y="428233"/>
            <a:ext cx="1636276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3617" y="428233"/>
            <a:ext cx="4787622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1E70-8599-4C42-AE42-3C4608BA9A7E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1111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3577-996C-4960-9106-DFD0F6F4F398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85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464" y="6871500"/>
            <a:ext cx="6181488" cy="2123828"/>
          </a:xfrm>
        </p:spPr>
        <p:txBody>
          <a:bodyPr anchor="t"/>
          <a:lstStyle>
            <a:lvl1pPr algn="l">
              <a:defRPr sz="3847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4464" y="4532320"/>
            <a:ext cx="6181488" cy="2339180"/>
          </a:xfrm>
        </p:spPr>
        <p:txBody>
          <a:bodyPr anchor="b"/>
          <a:lstStyle>
            <a:lvl1pPr marL="0" indent="0">
              <a:buNone/>
              <a:defRPr sz="1924">
                <a:solidFill>
                  <a:schemeClr val="tx1">
                    <a:tint val="75000"/>
                  </a:schemeClr>
                </a:solidFill>
              </a:defRPr>
            </a:lvl1pPr>
            <a:lvl2pPr marL="439735" indent="0">
              <a:buNone/>
              <a:defRPr sz="1731">
                <a:solidFill>
                  <a:schemeClr val="tx1">
                    <a:tint val="75000"/>
                  </a:schemeClr>
                </a:solidFill>
              </a:defRPr>
            </a:lvl2pPr>
            <a:lvl3pPr marL="879470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19205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4pPr>
            <a:lvl5pPr marL="1758940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5pPr>
            <a:lvl6pPr marL="2198675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6pPr>
            <a:lvl7pPr marL="2638410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7pPr>
            <a:lvl8pPr marL="3078145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8pPr>
            <a:lvl9pPr marL="3517880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AC12A-E8B4-4A44-BFB0-E91C0485F0B9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16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3617" y="2495127"/>
            <a:ext cx="3211949" cy="7057150"/>
          </a:xfrm>
        </p:spPr>
        <p:txBody>
          <a:bodyPr/>
          <a:lstStyle>
            <a:lvl1pPr>
              <a:defRPr sz="2693"/>
            </a:lvl1pPr>
            <a:lvl2pPr>
              <a:defRPr sz="2308"/>
            </a:lvl2pPr>
            <a:lvl3pPr>
              <a:defRPr sz="1924"/>
            </a:lvl3pPr>
            <a:lvl4pPr>
              <a:defRPr sz="1731"/>
            </a:lvl4pPr>
            <a:lvl5pPr>
              <a:defRPr sz="1731"/>
            </a:lvl5pPr>
            <a:lvl6pPr>
              <a:defRPr sz="1731"/>
            </a:lvl6pPr>
            <a:lvl7pPr>
              <a:defRPr sz="1731"/>
            </a:lvl7pPr>
            <a:lvl8pPr>
              <a:defRPr sz="1731"/>
            </a:lvl8pPr>
            <a:lvl9pPr>
              <a:defRPr sz="173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96772" y="2495127"/>
            <a:ext cx="3211949" cy="7057150"/>
          </a:xfrm>
        </p:spPr>
        <p:txBody>
          <a:bodyPr/>
          <a:lstStyle>
            <a:lvl1pPr>
              <a:defRPr sz="2693"/>
            </a:lvl1pPr>
            <a:lvl2pPr>
              <a:defRPr sz="2308"/>
            </a:lvl2pPr>
            <a:lvl3pPr>
              <a:defRPr sz="1924"/>
            </a:lvl3pPr>
            <a:lvl4pPr>
              <a:defRPr sz="1731"/>
            </a:lvl4pPr>
            <a:lvl5pPr>
              <a:defRPr sz="1731"/>
            </a:lvl5pPr>
            <a:lvl6pPr>
              <a:defRPr sz="1731"/>
            </a:lvl6pPr>
            <a:lvl7pPr>
              <a:defRPr sz="1731"/>
            </a:lvl7pPr>
            <a:lvl8pPr>
              <a:defRPr sz="1731"/>
            </a:lvl8pPr>
            <a:lvl9pPr>
              <a:defRPr sz="173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B81E4-3CA3-4756-8A0E-74DD5CFCFD2C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07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617" y="2393640"/>
            <a:ext cx="3213212" cy="997555"/>
          </a:xfrm>
        </p:spPr>
        <p:txBody>
          <a:bodyPr anchor="b"/>
          <a:lstStyle>
            <a:lvl1pPr marL="0" indent="0">
              <a:buNone/>
              <a:defRPr sz="2308" b="1"/>
            </a:lvl1pPr>
            <a:lvl2pPr marL="439735" indent="0">
              <a:buNone/>
              <a:defRPr sz="1924" b="1"/>
            </a:lvl2pPr>
            <a:lvl3pPr marL="879470" indent="0">
              <a:buNone/>
              <a:defRPr sz="1731" b="1"/>
            </a:lvl3pPr>
            <a:lvl4pPr marL="1319205" indent="0">
              <a:buNone/>
              <a:defRPr sz="1539" b="1"/>
            </a:lvl4pPr>
            <a:lvl5pPr marL="1758940" indent="0">
              <a:buNone/>
              <a:defRPr sz="1539" b="1"/>
            </a:lvl5pPr>
            <a:lvl6pPr marL="2198675" indent="0">
              <a:buNone/>
              <a:defRPr sz="1539" b="1"/>
            </a:lvl6pPr>
            <a:lvl7pPr marL="2638410" indent="0">
              <a:buNone/>
              <a:defRPr sz="1539" b="1"/>
            </a:lvl7pPr>
            <a:lvl8pPr marL="3078145" indent="0">
              <a:buNone/>
              <a:defRPr sz="1539" b="1"/>
            </a:lvl8pPr>
            <a:lvl9pPr marL="3517880" indent="0">
              <a:buNone/>
              <a:defRPr sz="1539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3617" y="3391194"/>
            <a:ext cx="3213212" cy="6161082"/>
          </a:xfrm>
        </p:spPr>
        <p:txBody>
          <a:bodyPr/>
          <a:lstStyle>
            <a:lvl1pPr>
              <a:defRPr sz="2308"/>
            </a:lvl1pPr>
            <a:lvl2pPr>
              <a:defRPr sz="1924"/>
            </a:lvl2pPr>
            <a:lvl3pPr>
              <a:defRPr sz="1731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94248" y="2393640"/>
            <a:ext cx="3214474" cy="997555"/>
          </a:xfrm>
        </p:spPr>
        <p:txBody>
          <a:bodyPr anchor="b"/>
          <a:lstStyle>
            <a:lvl1pPr marL="0" indent="0">
              <a:buNone/>
              <a:defRPr sz="2308" b="1"/>
            </a:lvl1pPr>
            <a:lvl2pPr marL="439735" indent="0">
              <a:buNone/>
              <a:defRPr sz="1924" b="1"/>
            </a:lvl2pPr>
            <a:lvl3pPr marL="879470" indent="0">
              <a:buNone/>
              <a:defRPr sz="1731" b="1"/>
            </a:lvl3pPr>
            <a:lvl4pPr marL="1319205" indent="0">
              <a:buNone/>
              <a:defRPr sz="1539" b="1"/>
            </a:lvl4pPr>
            <a:lvl5pPr marL="1758940" indent="0">
              <a:buNone/>
              <a:defRPr sz="1539" b="1"/>
            </a:lvl5pPr>
            <a:lvl6pPr marL="2198675" indent="0">
              <a:buNone/>
              <a:defRPr sz="1539" b="1"/>
            </a:lvl6pPr>
            <a:lvl7pPr marL="2638410" indent="0">
              <a:buNone/>
              <a:defRPr sz="1539" b="1"/>
            </a:lvl7pPr>
            <a:lvl8pPr marL="3078145" indent="0">
              <a:buNone/>
              <a:defRPr sz="1539" b="1"/>
            </a:lvl8pPr>
            <a:lvl9pPr marL="3517880" indent="0">
              <a:buNone/>
              <a:defRPr sz="1539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94248" y="3391194"/>
            <a:ext cx="3214474" cy="6161082"/>
          </a:xfrm>
        </p:spPr>
        <p:txBody>
          <a:bodyPr/>
          <a:lstStyle>
            <a:lvl1pPr>
              <a:defRPr sz="2308"/>
            </a:lvl1pPr>
            <a:lvl2pPr>
              <a:defRPr sz="1924"/>
            </a:lvl2pPr>
            <a:lvl3pPr>
              <a:defRPr sz="1731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E3C76-6682-4563-967A-303A14272BDD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26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DC2A-DC44-4BA4-8A6D-5E564992C0CA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99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005B-33CB-4824-A81E-3ACBB424CB08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19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618" y="425757"/>
            <a:ext cx="2392549" cy="1811937"/>
          </a:xfrm>
        </p:spPr>
        <p:txBody>
          <a:bodyPr anchor="b"/>
          <a:lstStyle>
            <a:lvl1pPr algn="l">
              <a:defRPr sz="1924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43282" y="425757"/>
            <a:ext cx="4065439" cy="9126521"/>
          </a:xfrm>
        </p:spPr>
        <p:txBody>
          <a:bodyPr/>
          <a:lstStyle>
            <a:lvl1pPr>
              <a:defRPr sz="3078"/>
            </a:lvl1pPr>
            <a:lvl2pPr>
              <a:defRPr sz="2693"/>
            </a:lvl2pPr>
            <a:lvl3pPr>
              <a:defRPr sz="2308"/>
            </a:lvl3pPr>
            <a:lvl4pPr>
              <a:defRPr sz="1924"/>
            </a:lvl4pPr>
            <a:lvl5pPr>
              <a:defRPr sz="1924"/>
            </a:lvl5pPr>
            <a:lvl6pPr>
              <a:defRPr sz="1924"/>
            </a:lvl6pPr>
            <a:lvl7pPr>
              <a:defRPr sz="1924"/>
            </a:lvl7pPr>
            <a:lvl8pPr>
              <a:defRPr sz="1924"/>
            </a:lvl8pPr>
            <a:lvl9pPr>
              <a:defRPr sz="192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3618" y="2237695"/>
            <a:ext cx="2392549" cy="7314583"/>
          </a:xfrm>
        </p:spPr>
        <p:txBody>
          <a:bodyPr/>
          <a:lstStyle>
            <a:lvl1pPr marL="0" indent="0">
              <a:buNone/>
              <a:defRPr sz="1347"/>
            </a:lvl1pPr>
            <a:lvl2pPr marL="439735" indent="0">
              <a:buNone/>
              <a:defRPr sz="1154"/>
            </a:lvl2pPr>
            <a:lvl3pPr marL="879470" indent="0">
              <a:buNone/>
              <a:defRPr sz="962"/>
            </a:lvl3pPr>
            <a:lvl4pPr marL="1319205" indent="0">
              <a:buNone/>
              <a:defRPr sz="866"/>
            </a:lvl4pPr>
            <a:lvl5pPr marL="1758940" indent="0">
              <a:buNone/>
              <a:defRPr sz="866"/>
            </a:lvl5pPr>
            <a:lvl6pPr marL="2198675" indent="0">
              <a:buNone/>
              <a:defRPr sz="866"/>
            </a:lvl6pPr>
            <a:lvl7pPr marL="2638410" indent="0">
              <a:buNone/>
              <a:defRPr sz="866"/>
            </a:lvl7pPr>
            <a:lvl8pPr marL="3078145" indent="0">
              <a:buNone/>
              <a:defRPr sz="866"/>
            </a:lvl8pPr>
            <a:lvl9pPr marL="3517880" indent="0">
              <a:buNone/>
              <a:defRPr sz="86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31E70-8599-4C42-AE42-3C4608BA9A7E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44831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5429" y="7485381"/>
            <a:ext cx="4363403" cy="883691"/>
          </a:xfrm>
        </p:spPr>
        <p:txBody>
          <a:bodyPr anchor="b"/>
          <a:lstStyle>
            <a:lvl1pPr algn="l">
              <a:defRPr sz="1924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25429" y="955475"/>
            <a:ext cx="4363403" cy="6416040"/>
          </a:xfrm>
        </p:spPr>
        <p:txBody>
          <a:bodyPr/>
          <a:lstStyle>
            <a:lvl1pPr marL="0" indent="0">
              <a:buNone/>
              <a:defRPr sz="3078"/>
            </a:lvl1pPr>
            <a:lvl2pPr marL="439735" indent="0">
              <a:buNone/>
              <a:defRPr sz="2693"/>
            </a:lvl2pPr>
            <a:lvl3pPr marL="879470" indent="0">
              <a:buNone/>
              <a:defRPr sz="2308"/>
            </a:lvl3pPr>
            <a:lvl4pPr marL="1319205" indent="0">
              <a:buNone/>
              <a:defRPr sz="1924"/>
            </a:lvl4pPr>
            <a:lvl5pPr marL="1758940" indent="0">
              <a:buNone/>
              <a:defRPr sz="1924"/>
            </a:lvl5pPr>
            <a:lvl6pPr marL="2198675" indent="0">
              <a:buNone/>
              <a:defRPr sz="1924"/>
            </a:lvl6pPr>
            <a:lvl7pPr marL="2638410" indent="0">
              <a:buNone/>
              <a:defRPr sz="1924"/>
            </a:lvl7pPr>
            <a:lvl8pPr marL="3078145" indent="0">
              <a:buNone/>
              <a:defRPr sz="1924"/>
            </a:lvl8pPr>
            <a:lvl9pPr marL="3517880" indent="0">
              <a:buNone/>
              <a:defRPr sz="192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25429" y="8369072"/>
            <a:ext cx="4363403" cy="1254989"/>
          </a:xfrm>
        </p:spPr>
        <p:txBody>
          <a:bodyPr/>
          <a:lstStyle>
            <a:lvl1pPr marL="0" indent="0">
              <a:buNone/>
              <a:defRPr sz="1347"/>
            </a:lvl1pPr>
            <a:lvl2pPr marL="439735" indent="0">
              <a:buNone/>
              <a:defRPr sz="1154"/>
            </a:lvl2pPr>
            <a:lvl3pPr marL="879470" indent="0">
              <a:buNone/>
              <a:defRPr sz="962"/>
            </a:lvl3pPr>
            <a:lvl4pPr marL="1319205" indent="0">
              <a:buNone/>
              <a:defRPr sz="866"/>
            </a:lvl4pPr>
            <a:lvl5pPr marL="1758940" indent="0">
              <a:buNone/>
              <a:defRPr sz="866"/>
            </a:lvl5pPr>
            <a:lvl6pPr marL="2198675" indent="0">
              <a:buNone/>
              <a:defRPr sz="866"/>
            </a:lvl6pPr>
            <a:lvl7pPr marL="2638410" indent="0">
              <a:buNone/>
              <a:defRPr sz="866"/>
            </a:lvl7pPr>
            <a:lvl8pPr marL="3078145" indent="0">
              <a:buNone/>
              <a:defRPr sz="866"/>
            </a:lvl8pPr>
            <a:lvl9pPr marL="3517880" indent="0">
              <a:buNone/>
              <a:defRPr sz="86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0E610-0337-4B1F-A603-B5D5C97A94AA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90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3617" y="428233"/>
            <a:ext cx="6545104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617" y="2495127"/>
            <a:ext cx="6545104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3617" y="9911199"/>
            <a:ext cx="169687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31E70-8599-4C42-AE42-3C4608BA9A7E}" type="datetime1">
              <a:rPr kumimoji="1" lang="ja-JP" altLang="en-US" smtClean="0"/>
              <a:pPr/>
              <a:t>2020/5/25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84716" y="9911199"/>
            <a:ext cx="2302907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11843" y="9911199"/>
            <a:ext cx="169687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64FF-7541-4305-9515-D4DBF1418C1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6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879470" rtl="0" eaLnBrk="1" latinLnBrk="0" hangingPunct="1">
        <a:spcBef>
          <a:spcPct val="0"/>
        </a:spcBef>
        <a:buNone/>
        <a:defRPr kumimoji="1" sz="42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9801" indent="-329801" algn="l" defTabSz="8794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78" kern="1200">
          <a:solidFill>
            <a:schemeClr val="tx1"/>
          </a:solidFill>
          <a:latin typeface="+mn-lt"/>
          <a:ea typeface="+mn-ea"/>
          <a:cs typeface="+mn-cs"/>
        </a:defRPr>
      </a:lvl1pPr>
      <a:lvl2pPr marL="714569" indent="-274834" algn="l" defTabSz="8794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099337" indent="-219867" algn="l" defTabSz="8794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8" kern="1200">
          <a:solidFill>
            <a:schemeClr val="tx1"/>
          </a:solidFill>
          <a:latin typeface="+mn-lt"/>
          <a:ea typeface="+mn-ea"/>
          <a:cs typeface="+mn-cs"/>
        </a:defRPr>
      </a:lvl3pPr>
      <a:lvl4pPr marL="1539072" indent="-219867" algn="l" defTabSz="8794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24" kern="1200">
          <a:solidFill>
            <a:schemeClr val="tx1"/>
          </a:solidFill>
          <a:latin typeface="+mn-lt"/>
          <a:ea typeface="+mn-ea"/>
          <a:cs typeface="+mn-cs"/>
        </a:defRPr>
      </a:lvl4pPr>
      <a:lvl5pPr marL="1978807" indent="-219867" algn="l" defTabSz="8794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24" kern="1200">
          <a:solidFill>
            <a:schemeClr val="tx1"/>
          </a:solidFill>
          <a:latin typeface="+mn-lt"/>
          <a:ea typeface="+mn-ea"/>
          <a:cs typeface="+mn-cs"/>
        </a:defRPr>
      </a:lvl5pPr>
      <a:lvl6pPr marL="2418542" indent="-219867" algn="l" defTabSz="8794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24" kern="1200">
          <a:solidFill>
            <a:schemeClr val="tx1"/>
          </a:solidFill>
          <a:latin typeface="+mn-lt"/>
          <a:ea typeface="+mn-ea"/>
          <a:cs typeface="+mn-cs"/>
        </a:defRPr>
      </a:lvl6pPr>
      <a:lvl7pPr marL="2858277" indent="-219867" algn="l" defTabSz="8794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24" kern="1200">
          <a:solidFill>
            <a:schemeClr val="tx1"/>
          </a:solidFill>
          <a:latin typeface="+mn-lt"/>
          <a:ea typeface="+mn-ea"/>
          <a:cs typeface="+mn-cs"/>
        </a:defRPr>
      </a:lvl7pPr>
      <a:lvl8pPr marL="3298012" indent="-219867" algn="l" defTabSz="8794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24" kern="1200">
          <a:solidFill>
            <a:schemeClr val="tx1"/>
          </a:solidFill>
          <a:latin typeface="+mn-lt"/>
          <a:ea typeface="+mn-ea"/>
          <a:cs typeface="+mn-cs"/>
        </a:defRPr>
      </a:lvl8pPr>
      <a:lvl9pPr marL="3737747" indent="-219867" algn="l" defTabSz="8794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1pPr>
      <a:lvl2pPr marL="439735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2pPr>
      <a:lvl3pPr marL="879470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3pPr>
      <a:lvl4pPr marL="1319205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4pPr>
      <a:lvl5pPr marL="1758940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5pPr>
      <a:lvl6pPr marL="2198675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6pPr>
      <a:lvl7pPr marL="2638410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7pPr>
      <a:lvl8pPr marL="3078145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8pPr>
      <a:lvl9pPr marL="3517880" algn="l" defTabSz="879470" rtl="0" eaLnBrk="1" latinLnBrk="0" hangingPunct="1">
        <a:defRPr kumimoji="1" sz="17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下矢印 69"/>
          <p:cNvSpPr/>
          <p:nvPr/>
        </p:nvSpPr>
        <p:spPr>
          <a:xfrm>
            <a:off x="576000" y="7758000"/>
            <a:ext cx="682868" cy="278887"/>
          </a:xfrm>
          <a:prstGeom prst="downArrow">
            <a:avLst>
              <a:gd name="adj1" fmla="val 50000"/>
              <a:gd name="adj2" fmla="val 62340"/>
            </a:avLst>
          </a:prstGeom>
          <a:solidFill>
            <a:srgbClr val="0000C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27"/>
          </a:p>
        </p:txBody>
      </p:sp>
      <p:sp>
        <p:nvSpPr>
          <p:cNvPr id="22" name="Oval 15"/>
          <p:cNvSpPr>
            <a:spLocks noChangeArrowheads="1"/>
          </p:cNvSpPr>
          <p:nvPr/>
        </p:nvSpPr>
        <p:spPr bwMode="auto">
          <a:xfrm>
            <a:off x="464012" y="-13836"/>
            <a:ext cx="588365" cy="69387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81992" tIns="9811" rIns="81992" bIns="9811" numCol="1" anchor="t" anchorCtr="0" compatLnSpc="1">
            <a:prstTxWarp prst="textNoShape">
              <a:avLst/>
            </a:prstTxWarp>
          </a:bodyPr>
          <a:lstStyle/>
          <a:p>
            <a:endParaRPr lang="ja-JP" altLang="en-US" sz="1827"/>
          </a:p>
        </p:txBody>
      </p:sp>
      <p:grpSp>
        <p:nvGrpSpPr>
          <p:cNvPr id="8" name="グループ化 7"/>
          <p:cNvGrpSpPr/>
          <p:nvPr/>
        </p:nvGrpSpPr>
        <p:grpSpPr>
          <a:xfrm>
            <a:off x="-203745" y="144000"/>
            <a:ext cx="7512322" cy="684000"/>
            <a:chOff x="486107" y="566220"/>
            <a:chExt cx="6566494" cy="519812"/>
          </a:xfrm>
        </p:grpSpPr>
        <p:sp>
          <p:nvSpPr>
            <p:cNvPr id="2" name="角丸四角形 1"/>
            <p:cNvSpPr/>
            <p:nvPr/>
          </p:nvSpPr>
          <p:spPr>
            <a:xfrm>
              <a:off x="756295" y="566220"/>
              <a:ext cx="6159073" cy="519812"/>
            </a:xfrm>
            <a:prstGeom prst="roundRect">
              <a:avLst/>
            </a:prstGeom>
            <a:solidFill>
              <a:srgbClr val="00B0F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24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86107" y="742559"/>
              <a:ext cx="6566494" cy="338226"/>
            </a:xfrm>
            <a:prstGeom prst="rect">
              <a:avLst/>
            </a:prstGeom>
          </p:spPr>
          <p:txBody>
            <a:bodyPr wrap="square" lIns="34624" rIns="34624">
              <a:spAutoFit/>
            </a:bodyPr>
            <a:lstStyle/>
            <a:p>
              <a:pPr algn="ctr">
                <a:lnSpc>
                  <a:spcPts val="2116"/>
                </a:lnSpc>
              </a:pPr>
              <a:r>
                <a:rPr lang="ja-JP" altLang="en-US" sz="2693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rPr>
                <a:t>はじめての</a:t>
              </a:r>
              <a:r>
                <a:rPr lang="ja-JP" altLang="en-US" sz="4000" dirty="0">
                  <a:solidFill>
                    <a:schemeClr val="bg1"/>
                  </a:solidFill>
                  <a:latin typeface="ＤＨＰ特太ゴシック体" panose="020B0500000000000000" pitchFamily="50" charset="-128"/>
                  <a:ea typeface="ＤＨＰ特太ゴシック体" panose="020B0500000000000000" pitchFamily="50" charset="-128"/>
                  <a:cs typeface="メイリオ" panose="020B0604030504040204" pitchFamily="50" charset="-128"/>
                </a:rPr>
                <a:t>雇用調整助成金</a:t>
              </a:r>
              <a:endParaRPr lang="en-US" altLang="ja-JP" sz="40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8414866" y="2005479"/>
            <a:ext cx="184731" cy="3735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ja-JP" altLang="en-US" sz="1827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9244" y="1191465"/>
            <a:ext cx="7042333" cy="2082669"/>
          </a:xfrm>
          <a:prstGeom prst="roundRect">
            <a:avLst>
              <a:gd name="adj" fmla="val 5866"/>
            </a:avLst>
          </a:prstGeom>
          <a:solidFill>
            <a:schemeClr val="accent5">
              <a:lumMod val="40000"/>
              <a:lumOff val="60000"/>
              <a:alpha val="40000"/>
            </a:schemeClr>
          </a:solidFill>
          <a:ln w="63500" cmpd="thickThin">
            <a:solidFill>
              <a:srgbClr val="00B0F0"/>
            </a:solidFill>
          </a:ln>
        </p:spPr>
        <p:txBody>
          <a:bodyPr wrap="square" rtlCol="0">
            <a:noAutofit/>
          </a:bodyPr>
          <a:lstStyle/>
          <a:p>
            <a:endParaRPr lang="en-US" altLang="ja-JP" sz="2600" b="1" dirty="0">
              <a:solidFill>
                <a:srgbClr val="00924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4856" y="1432241"/>
            <a:ext cx="70896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7800">
              <a:lnSpc>
                <a:spcPct val="150000"/>
              </a:lnSpc>
            </a:pPr>
            <a:r>
              <a:rPr lang="ja-JP" altLang="en-US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 売上げが下がり</a:t>
            </a:r>
            <a:r>
              <a:rPr lang="en-US" altLang="ja-JP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､</a:t>
            </a:r>
            <a:r>
              <a:rPr lang="ja-JP" altLang="en-US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従業員を休業さ</a:t>
            </a:r>
            <a:r>
              <a:rPr lang="ja-JP" altLang="en-US" sz="24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せ</a:t>
            </a:r>
            <a:r>
              <a:rPr lang="ja-JP" altLang="en-US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る必要があった</a:t>
            </a:r>
            <a:endParaRPr lang="en-US" altLang="ja-JP" sz="2400" b="1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indent="177800">
              <a:lnSpc>
                <a:spcPct val="150000"/>
              </a:lnSpc>
            </a:pPr>
            <a:r>
              <a:rPr lang="ja-JP" altLang="en-US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 従業員</a:t>
            </a:r>
            <a:r>
              <a:rPr lang="ja-JP" altLang="en-US" sz="24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計画的に休業させた</a:t>
            </a:r>
            <a:endParaRPr lang="en-US" altLang="ja-JP" sz="2400" b="1" dirty="0" smtClean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indent="177800">
              <a:lnSpc>
                <a:spcPct val="150000"/>
              </a:lnSpc>
            </a:pPr>
            <a:r>
              <a:rPr lang="ja-JP" altLang="en-US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 休業させた従業員に休業</a:t>
            </a:r>
            <a:r>
              <a:rPr lang="ja-JP" altLang="en-US" sz="24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手当を</a:t>
            </a:r>
            <a:r>
              <a:rPr lang="ja-JP" altLang="en-US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支払った</a:t>
            </a:r>
            <a:endParaRPr lang="en-US" altLang="ja-JP" sz="2400" b="1" dirty="0" smtClean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6680" y="965706"/>
            <a:ext cx="3978665" cy="471505"/>
          </a:xfrm>
          <a:prstGeom prst="roundRect">
            <a:avLst/>
          </a:prstGeom>
          <a:solidFill>
            <a:schemeClr val="bg1"/>
          </a:solidFill>
          <a:ln w="63500" cmpd="thinThick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どうしたらもらえるの？</a:t>
            </a:r>
            <a:endParaRPr lang="ja-JP" altLang="en-US" sz="2600" b="1" dirty="0">
              <a:solidFill>
                <a:srgbClr val="0000C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498066" y="2970436"/>
            <a:ext cx="3098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他にも支給要件があります 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05361" y="4878242"/>
            <a:ext cx="7166976" cy="2879955"/>
            <a:chOff x="105361" y="5202684"/>
            <a:chExt cx="7166976" cy="2879955"/>
          </a:xfrm>
        </p:grpSpPr>
        <p:sp>
          <p:nvSpPr>
            <p:cNvPr id="17" name="正方形/長方形 16"/>
            <p:cNvSpPr/>
            <p:nvPr/>
          </p:nvSpPr>
          <p:spPr>
            <a:xfrm>
              <a:off x="179784" y="5887166"/>
              <a:ext cx="7092553" cy="21954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29801" lvl="0" indent="-329801">
                <a:lnSpc>
                  <a:spcPts val="36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休業はいつからいつまで？何日間？</a:t>
              </a:r>
              <a:endPara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lvl="0" indent="-329801">
                <a:lnSpc>
                  <a:spcPts val="36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休業時間は１日中？一部の時間帯？</a:t>
              </a:r>
              <a:endPara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lvl="0" indent="-329801">
                <a:lnSpc>
                  <a:spcPts val="36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休業させる従業員は何人？全員？</a:t>
              </a:r>
              <a:endParaRPr lang="en-US" altLang="ja-JP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lvl="0" indent="-329801">
                <a:lnSpc>
                  <a:spcPts val="36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休業手当の額</a:t>
              </a:r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は平均賃金の何</a:t>
              </a:r>
              <a:r>
                <a:rPr lang="en-US" altLang="ja-JP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%</a:t>
              </a:r>
              <a:r>
                <a:rPr lang="ja-JP" altLang="en-US" sz="20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？</a:t>
              </a:r>
              <a:r>
                <a:rPr lang="en-US" altLang="ja-JP" sz="20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endPara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lnSpc>
                  <a:spcPts val="2000"/>
                </a:lnSpc>
              </a:pP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</a:t>
              </a:r>
              <a:r>
                <a:rPr lang="ja-JP" altLang="en-US" sz="1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　　　　　　　　　  </a:t>
              </a:r>
              <a:r>
                <a:rPr lang="en-US" altLang="ja-JP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労働基準法で</a:t>
              </a:r>
              <a:r>
                <a:rPr lang="en-US" altLang="ja-JP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60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％以上と決められています</a:t>
              </a:r>
              <a:endParaRPr lang="en-US" altLang="ja-JP" sz="2400" b="1" spc="-8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7" name="角丸四角形 66"/>
            <p:cNvSpPr/>
            <p:nvPr/>
          </p:nvSpPr>
          <p:spPr>
            <a:xfrm>
              <a:off x="105361" y="5562724"/>
              <a:ext cx="7050898" cy="2473321"/>
            </a:xfrm>
            <a:prstGeom prst="roundRect">
              <a:avLst>
                <a:gd name="adj" fmla="val 5143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ja-JP" altLang="en-US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角丸四角形 48"/>
            <p:cNvSpPr/>
            <p:nvPr/>
          </p:nvSpPr>
          <p:spPr>
            <a:xfrm>
              <a:off x="130947" y="5202684"/>
              <a:ext cx="4873374" cy="68493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2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Step</a:t>
              </a:r>
              <a:r>
                <a:rPr lang="ja-JP" altLang="en-US" sz="2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１：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休業</a:t>
              </a:r>
              <a:r>
                <a:rPr lang="ja-JP" altLang="en-US" sz="2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計画</a:t>
              </a:r>
              <a:r>
                <a:rPr lang="ja-JP" altLang="en-US" sz="2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立てましょう</a:t>
              </a:r>
              <a:endPara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291103" y="3402484"/>
            <a:ext cx="6552868" cy="1269572"/>
            <a:chOff x="291103" y="3573072"/>
            <a:chExt cx="6552868" cy="1269572"/>
          </a:xfrm>
        </p:grpSpPr>
        <p:sp>
          <p:nvSpPr>
            <p:cNvPr id="24" name="テキスト ボックス 23"/>
            <p:cNvSpPr txBox="1"/>
            <p:nvPr/>
          </p:nvSpPr>
          <p:spPr>
            <a:xfrm>
              <a:off x="3027637" y="3873148"/>
              <a:ext cx="3816334" cy="96949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働く意思と能力があるのに、働くことができない状態</a:t>
              </a:r>
              <a:endPara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en-US" altLang="ja-JP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休暇や休日は対象になりません。</a:t>
              </a:r>
              <a:endPara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1" name="雲形吹き出し 20"/>
            <p:cNvSpPr/>
            <p:nvPr/>
          </p:nvSpPr>
          <p:spPr>
            <a:xfrm>
              <a:off x="291103" y="3573072"/>
              <a:ext cx="2777641" cy="915262"/>
            </a:xfrm>
            <a:prstGeom prst="cloudCallout">
              <a:avLst>
                <a:gd name="adj1" fmla="val 46653"/>
                <a:gd name="adj2" fmla="val 4549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休業</a:t>
              </a:r>
              <a:r>
                <a:rPr lang="ja-JP" altLang="en-US" sz="2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とは・・・</a:t>
              </a:r>
              <a:endParaRPr kumimoji="1"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100679" y="8083004"/>
            <a:ext cx="7050898" cy="2144464"/>
            <a:chOff x="100679" y="8425338"/>
            <a:chExt cx="7050898" cy="2144464"/>
          </a:xfrm>
        </p:grpSpPr>
        <p:sp>
          <p:nvSpPr>
            <p:cNvPr id="40" name="角丸四角形 39"/>
            <p:cNvSpPr/>
            <p:nvPr/>
          </p:nvSpPr>
          <p:spPr>
            <a:xfrm>
              <a:off x="100679" y="8826465"/>
              <a:ext cx="7050898" cy="1713664"/>
            </a:xfrm>
            <a:prstGeom prst="roundRect">
              <a:avLst>
                <a:gd name="adj" fmla="val 5143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ja-JP" altLang="en-US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126265" y="8425338"/>
              <a:ext cx="6717706" cy="75687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Step</a:t>
              </a:r>
              <a:r>
                <a:rPr lang="ja-JP" altLang="en-US" sz="2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：休業協定書にまとめ、従業員の代表と</a:t>
              </a:r>
              <a:endPara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2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 合意しましょう</a:t>
              </a:r>
              <a:endPara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179785" y="9220715"/>
              <a:ext cx="6889800" cy="13490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en-US" altLang="ja-JP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Step</a:t>
              </a:r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１で立てた計画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を書面</a:t>
              </a:r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（様式は任意）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にまとめます</a:t>
              </a:r>
              <a:endPara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2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ja-JP" sz="2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                               </a:t>
              </a:r>
              <a:r>
                <a:rPr lang="ja-JP" altLang="en-US" sz="2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ガイドブック（簡易版）に記載例があります</a:t>
              </a:r>
              <a:endPara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lnSpc>
                  <a:spcPts val="37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労働組合または労働者の代表と合意します</a:t>
              </a:r>
              <a:endPara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3068744" y="9290734"/>
              <a:ext cx="1719553" cy="432576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27"/>
            </a:p>
          </p:txBody>
        </p:sp>
      </p:grpSp>
      <p:sp>
        <p:nvSpPr>
          <p:cNvPr id="36" name="下矢印 35"/>
          <p:cNvSpPr/>
          <p:nvPr/>
        </p:nvSpPr>
        <p:spPr>
          <a:xfrm>
            <a:off x="570014" y="10260000"/>
            <a:ext cx="682868" cy="278887"/>
          </a:xfrm>
          <a:prstGeom prst="downArrow">
            <a:avLst>
              <a:gd name="adj1" fmla="val 50000"/>
              <a:gd name="adj2" fmla="val 62340"/>
            </a:avLst>
          </a:prstGeom>
          <a:solidFill>
            <a:srgbClr val="0000C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27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88411" y="10288581"/>
            <a:ext cx="871119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80"/>
              </a:lnSpc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裏面へ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3564401" y="7030244"/>
            <a:ext cx="647832" cy="37376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27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40100" y="10288581"/>
            <a:ext cx="3376839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80"/>
              </a:lnSpc>
            </a:pP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特例期間中は計画届の提出は不要です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061325" y="10332000"/>
            <a:ext cx="1565291" cy="283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80"/>
              </a:lnSpc>
            </a:pP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PL020522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企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02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15"/>
          <p:cNvSpPr>
            <a:spLocks noChangeArrowheads="1"/>
          </p:cNvSpPr>
          <p:nvPr/>
        </p:nvSpPr>
        <p:spPr bwMode="auto">
          <a:xfrm>
            <a:off x="464012" y="-13836"/>
            <a:ext cx="588365" cy="69387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81992" tIns="9811" rIns="81992" bIns="9811" numCol="1" anchor="t" anchorCtr="0" compatLnSpc="1">
            <a:prstTxWarp prst="textNoShape">
              <a:avLst/>
            </a:prstTxWarp>
          </a:bodyPr>
          <a:lstStyle/>
          <a:p>
            <a:endParaRPr lang="ja-JP" altLang="en-US" sz="1827"/>
          </a:p>
        </p:txBody>
      </p:sp>
      <p:sp>
        <p:nvSpPr>
          <p:cNvPr id="36" name="角丸四角形 35"/>
          <p:cNvSpPr/>
          <p:nvPr/>
        </p:nvSpPr>
        <p:spPr>
          <a:xfrm>
            <a:off x="104056" y="8617724"/>
            <a:ext cx="7047521" cy="517965"/>
          </a:xfrm>
          <a:prstGeom prst="roundRect">
            <a:avLst/>
          </a:prstGeom>
          <a:solidFill>
            <a:srgbClr val="00B0F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指定した口座に、助成金が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振り込まれます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364360" y="9626765"/>
            <a:ext cx="1677247" cy="9765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100679" y="172379"/>
            <a:ext cx="7171658" cy="2623065"/>
            <a:chOff x="100679" y="162124"/>
            <a:chExt cx="7171658" cy="2623065"/>
          </a:xfrm>
        </p:grpSpPr>
        <p:sp>
          <p:nvSpPr>
            <p:cNvPr id="49" name="角丸四角形 48"/>
            <p:cNvSpPr/>
            <p:nvPr/>
          </p:nvSpPr>
          <p:spPr>
            <a:xfrm>
              <a:off x="100679" y="550618"/>
              <a:ext cx="7050898" cy="2226689"/>
            </a:xfrm>
            <a:prstGeom prst="roundRect">
              <a:avLst>
                <a:gd name="adj" fmla="val 5143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ja-JP" altLang="en-US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角丸四角形 49"/>
            <p:cNvSpPr/>
            <p:nvPr/>
          </p:nvSpPr>
          <p:spPr>
            <a:xfrm>
              <a:off x="100679" y="162124"/>
              <a:ext cx="7050898" cy="681495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2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Step</a:t>
              </a:r>
              <a:r>
                <a:rPr lang="ja-JP" altLang="en-US" sz="23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  <a:r>
                <a:rPr lang="ja-JP" altLang="en-US" sz="23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：計画どおりに休業させ、休業手当を支払います</a:t>
              </a:r>
              <a:endParaRPr lang="ja-JP" altLang="en-US" sz="23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151806" y="794901"/>
              <a:ext cx="7120531" cy="19902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ts val="4400"/>
                </a:lnSpc>
                <a:buFont typeface="Wingdings" panose="05000000000000000000" pitchFamily="2" charset="2"/>
                <a:buChar char="ü"/>
              </a:pPr>
              <a:r>
                <a:rPr lang="en-US" altLang="ja-JP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Step</a:t>
              </a:r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１で立てた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計画に沿って休業します</a:t>
              </a:r>
              <a:endPara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lnSpc>
                  <a:spcPts val="4400"/>
                </a:lnSpc>
                <a:buFont typeface="Wingdings" panose="05000000000000000000" pitchFamily="2" charset="2"/>
                <a:buChar char="ü"/>
              </a:pP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休業日数や時間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を従業員ごとにタイムカード</a:t>
              </a: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や出勤簿に記載します</a:t>
              </a:r>
              <a:endPara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lnSpc>
                  <a:spcPts val="4400"/>
                </a:lnSpc>
                <a:buFont typeface="Wingdings" panose="05000000000000000000" pitchFamily="2" charset="2"/>
                <a:buChar char="ü"/>
              </a:pP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休業手当の額</a:t>
              </a:r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を従業員ごとに給与</a:t>
              </a:r>
              <a:r>
                <a:rPr lang="ja-JP" altLang="en-US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明細や賃金台帳に記載します</a:t>
              </a:r>
              <a:endPara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lnSpc>
                  <a:spcPts val="1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　　　　　　　　　　　</a:t>
              </a:r>
              <a:r>
                <a:rPr lang="ja-JP" altLang="en-US" sz="1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</a:t>
              </a:r>
              <a:r>
                <a:rPr lang="en-US" altLang="ja-JP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支給申請時に提出しますので忘れずに記載しましょう</a:t>
              </a:r>
              <a:endPara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角丸四角形 51"/>
            <p:cNvSpPr/>
            <p:nvPr/>
          </p:nvSpPr>
          <p:spPr>
            <a:xfrm>
              <a:off x="3700351" y="1497057"/>
              <a:ext cx="2168065" cy="41310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27"/>
            </a:p>
          </p:txBody>
        </p:sp>
        <p:sp>
          <p:nvSpPr>
            <p:cNvPr id="55" name="角丸四角形 54"/>
            <p:cNvSpPr/>
            <p:nvPr/>
          </p:nvSpPr>
          <p:spPr>
            <a:xfrm>
              <a:off x="3492152" y="2059811"/>
              <a:ext cx="2196000" cy="413102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827"/>
            </a:p>
          </p:txBody>
        </p:sp>
      </p:grpSp>
      <p:sp>
        <p:nvSpPr>
          <p:cNvPr id="56" name="下矢印 55"/>
          <p:cNvSpPr/>
          <p:nvPr/>
        </p:nvSpPr>
        <p:spPr>
          <a:xfrm>
            <a:off x="570014" y="2836675"/>
            <a:ext cx="682868" cy="278887"/>
          </a:xfrm>
          <a:prstGeom prst="downArrow">
            <a:avLst>
              <a:gd name="adj1" fmla="val 50000"/>
              <a:gd name="adj2" fmla="val 62340"/>
            </a:avLst>
          </a:prstGeom>
          <a:solidFill>
            <a:srgbClr val="0000C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27"/>
          </a:p>
        </p:txBody>
      </p:sp>
      <p:sp>
        <p:nvSpPr>
          <p:cNvPr id="61" name="下矢印 60"/>
          <p:cNvSpPr/>
          <p:nvPr/>
        </p:nvSpPr>
        <p:spPr>
          <a:xfrm>
            <a:off x="570014" y="6337632"/>
            <a:ext cx="682868" cy="278887"/>
          </a:xfrm>
          <a:prstGeom prst="downArrow">
            <a:avLst>
              <a:gd name="adj1" fmla="val 50000"/>
              <a:gd name="adj2" fmla="val 62340"/>
            </a:avLst>
          </a:prstGeom>
          <a:solidFill>
            <a:srgbClr val="0000C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27"/>
          </a:p>
        </p:txBody>
      </p:sp>
      <p:grpSp>
        <p:nvGrpSpPr>
          <p:cNvPr id="20" name="グループ化 19"/>
          <p:cNvGrpSpPr/>
          <p:nvPr/>
        </p:nvGrpSpPr>
        <p:grpSpPr>
          <a:xfrm>
            <a:off x="107777" y="6734091"/>
            <a:ext cx="7171658" cy="1393486"/>
            <a:chOff x="107777" y="6895287"/>
            <a:chExt cx="7171658" cy="1393486"/>
          </a:xfrm>
        </p:grpSpPr>
        <p:sp>
          <p:nvSpPr>
            <p:cNvPr id="62" name="角丸四角形 61"/>
            <p:cNvSpPr/>
            <p:nvPr/>
          </p:nvSpPr>
          <p:spPr>
            <a:xfrm>
              <a:off x="107777" y="7175355"/>
              <a:ext cx="7050898" cy="1113418"/>
            </a:xfrm>
            <a:prstGeom prst="roundRect">
              <a:avLst>
                <a:gd name="adj" fmla="val 5143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ja-JP" altLang="en-US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133363" y="6895287"/>
              <a:ext cx="5893407" cy="64845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Step</a:t>
              </a:r>
              <a:r>
                <a:rPr lang="ja-JP" altLang="en-US" sz="24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５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：労働局・ハローワークに申請します</a:t>
              </a:r>
              <a:endPara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158904" y="7643008"/>
              <a:ext cx="7120531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500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窓口・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郵送の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いずれかを選べます</a:t>
              </a:r>
              <a:endPara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5" name="下矢印 64"/>
          <p:cNvSpPr/>
          <p:nvPr/>
        </p:nvSpPr>
        <p:spPr>
          <a:xfrm>
            <a:off x="577037" y="8227337"/>
            <a:ext cx="682868" cy="278887"/>
          </a:xfrm>
          <a:prstGeom prst="downArrow">
            <a:avLst>
              <a:gd name="adj1" fmla="val 50000"/>
              <a:gd name="adj2" fmla="val 62340"/>
            </a:avLst>
          </a:prstGeom>
          <a:solidFill>
            <a:srgbClr val="0000C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27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496533" y="8208000"/>
            <a:ext cx="4196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労働局・ハローワークの審査があります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07777" y="3155913"/>
            <a:ext cx="7171658" cy="3109707"/>
            <a:chOff x="107777" y="3195600"/>
            <a:chExt cx="7171658" cy="3109707"/>
          </a:xfrm>
        </p:grpSpPr>
        <p:sp>
          <p:nvSpPr>
            <p:cNvPr id="57" name="角丸四角形 56"/>
            <p:cNvSpPr/>
            <p:nvPr/>
          </p:nvSpPr>
          <p:spPr>
            <a:xfrm>
              <a:off x="107777" y="3584093"/>
              <a:ext cx="7050898" cy="2702763"/>
            </a:xfrm>
            <a:prstGeom prst="roundRect">
              <a:avLst>
                <a:gd name="adj" fmla="val 5143"/>
              </a:avLst>
            </a:prstGeom>
            <a:noFill/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en-US" altLang="ja-JP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29801" indent="-329801">
                <a:buFont typeface="Wingdings" panose="05000000000000000000" pitchFamily="2" charset="2"/>
                <a:buChar char="ü"/>
              </a:pPr>
              <a:endParaRPr lang="ja-JP" altLang="en-US" sz="182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角丸四角形 58"/>
            <p:cNvSpPr/>
            <p:nvPr/>
          </p:nvSpPr>
          <p:spPr>
            <a:xfrm>
              <a:off x="133363" y="3195600"/>
              <a:ext cx="6023086" cy="68563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Step</a:t>
              </a:r>
              <a:r>
                <a:rPr lang="ja-JP" altLang="en-US" sz="2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４：助成金の支給申請書を作成します</a:t>
              </a:r>
              <a:endPara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58904" y="3966205"/>
              <a:ext cx="7120531" cy="23391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24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</a:t>
              </a:r>
              <a:r>
                <a:rPr lang="ja-JP" altLang="en-US" sz="2400" b="1" dirty="0" smtClean="0">
                  <a:solidFill>
                    <a:srgbClr val="0000CC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申請</a:t>
              </a:r>
              <a:r>
                <a:rPr lang="ja-JP" altLang="en-US" sz="2400" b="1" dirty="0">
                  <a:solidFill>
                    <a:srgbClr val="0000CC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様式と作成マニュアル</a:t>
              </a:r>
              <a:r>
                <a:rPr lang="ja-JP" altLang="en-US" sz="2400" b="1" dirty="0" smtClean="0">
                  <a:solidFill>
                    <a:srgbClr val="0000CC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を準備</a:t>
              </a:r>
              <a:endParaRPr lang="en-US" altLang="ja-JP" sz="2400" b="1" dirty="0" smtClean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lnSpc>
                  <a:spcPts val="44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従業員ごとに休業日数、休業手当額等を</a:t>
              </a:r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記入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します</a:t>
              </a:r>
              <a:endPara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lnSpc>
                  <a:spcPts val="44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休業手当総額</a:t>
              </a:r>
              <a:r>
                <a:rPr lang="en-US" altLang="ja-JP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×</a:t>
              </a: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助成率で助成額を計算します</a:t>
              </a:r>
              <a:endPara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42900" indent="-342900">
                <a:lnSpc>
                  <a:spcPts val="4400"/>
                </a:lnSpc>
                <a:buFont typeface="Wingdings" panose="05000000000000000000" pitchFamily="2" charset="2"/>
                <a:buChar char="ü"/>
              </a:pPr>
              <a:r>
                <a:rPr lang="ja-JP" altLang="en-US" sz="20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事業所名、口座番号などを記入します</a:t>
              </a:r>
              <a:endPara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52377" y="4031194"/>
              <a:ext cx="4653671" cy="503217"/>
            </a:xfrm>
            <a:prstGeom prst="rect">
              <a:avLst/>
            </a:prstGeom>
            <a:noFill/>
            <a:ln w="53975">
              <a:solidFill>
                <a:srgbClr val="1A1AE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8" name="テキスト ボックス 67"/>
          <p:cNvSpPr txBox="1"/>
          <p:nvPr/>
        </p:nvSpPr>
        <p:spPr>
          <a:xfrm>
            <a:off x="1496533" y="6300000"/>
            <a:ext cx="2448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添付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を準備します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10974" y="9324000"/>
            <a:ext cx="7178756" cy="1299800"/>
            <a:chOff x="110974" y="9331209"/>
            <a:chExt cx="7178756" cy="1299800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110974" y="9331209"/>
              <a:ext cx="7178756" cy="1299800"/>
              <a:chOff x="110974" y="9375492"/>
              <a:chExt cx="7178756" cy="1299800"/>
            </a:xfrm>
          </p:grpSpPr>
          <p:sp>
            <p:nvSpPr>
              <p:cNvPr id="30" name="正方形/長方形 29"/>
              <p:cNvSpPr/>
              <p:nvPr/>
            </p:nvSpPr>
            <p:spPr>
              <a:xfrm>
                <a:off x="198115" y="9375492"/>
                <a:ext cx="6974612" cy="12998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indent="85725"/>
                <a:endParaRPr lang="ja-JP" altLang="en-US" sz="16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110974" y="9411298"/>
                <a:ext cx="717875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indent="85725"/>
                <a:r>
                  <a:rPr lang="ja-JP" altLang="en-US" sz="18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詳しくはガイドブック</a:t>
                </a:r>
                <a:r>
                  <a:rPr lang="ja-JP" altLang="en-US" sz="18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</a:t>
                </a:r>
                <a:r>
                  <a:rPr lang="ja-JP" altLang="en-US" sz="18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簡易版）をご覧ください。</a:t>
                </a:r>
                <a:endParaRPr lang="en-US" altLang="ja-JP" sz="1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lvl="0" indent="85725"/>
                <a:r>
                  <a:rPr lang="ja-JP" altLang="en-US" sz="18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申請様式や作成マニュアルもここからダウン</a:t>
                </a:r>
                <a:r>
                  <a:rPr lang="ja-JP" altLang="en-US" sz="18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ロード</a:t>
                </a:r>
                <a:r>
                  <a:rPr lang="ja-JP" altLang="en-US" sz="18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できます。</a:t>
                </a:r>
                <a:endParaRPr lang="en-US" altLang="ja-JP" sz="1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16" name="グループ化 15"/>
              <p:cNvGrpSpPr/>
              <p:nvPr/>
            </p:nvGrpSpPr>
            <p:grpSpPr>
              <a:xfrm>
                <a:off x="755850" y="10082242"/>
                <a:ext cx="5096664" cy="550260"/>
                <a:chOff x="818035" y="9364046"/>
                <a:chExt cx="4291433" cy="319069"/>
              </a:xfrm>
            </p:grpSpPr>
            <p:grpSp>
              <p:nvGrpSpPr>
                <p:cNvPr id="37" name="グループ化 36"/>
                <p:cNvGrpSpPr/>
                <p:nvPr/>
              </p:nvGrpSpPr>
              <p:grpSpPr>
                <a:xfrm>
                  <a:off x="818035" y="9364046"/>
                  <a:ext cx="4291433" cy="319069"/>
                  <a:chOff x="1844687" y="5670668"/>
                  <a:chExt cx="4413999" cy="339600"/>
                </a:xfrm>
              </p:grpSpPr>
              <p:sp>
                <p:nvSpPr>
                  <p:cNvPr id="38" name="正方形/長方形 37"/>
                  <p:cNvSpPr/>
                  <p:nvPr/>
                </p:nvSpPr>
                <p:spPr>
                  <a:xfrm>
                    <a:off x="1844687" y="5687159"/>
                    <a:ext cx="3667404" cy="271960"/>
                  </a:xfrm>
                  <a:prstGeom prst="rect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bIns="0" rtlCol="0" anchor="ctr"/>
                  <a:lstStyle/>
                  <a:p>
                    <a:pPr algn="ctr"/>
                    <a:r>
                      <a:rPr lang="ja-JP" altLang="en-US" sz="20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厚生</a:t>
                    </a:r>
                    <a:r>
                      <a:rPr kumimoji="1" lang="ja-JP" altLang="en-US" sz="20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労働省　雇用調整助成金</a:t>
                    </a:r>
                    <a:endParaRPr kumimoji="1" lang="ja-JP" altLang="en-US" sz="2000" b="1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39" name="角丸四角形 38"/>
                  <p:cNvSpPr/>
                  <p:nvPr/>
                </p:nvSpPr>
                <p:spPr>
                  <a:xfrm>
                    <a:off x="5524102" y="5670668"/>
                    <a:ext cx="607736" cy="288451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tIns="0" bIns="0" rtlCol="0" anchor="ctr" anchorCtr="1"/>
                  <a:lstStyle/>
                  <a:p>
                    <a:pPr algn="ctr"/>
                    <a:endParaRPr kumimoji="1" lang="ja-JP" altLang="en-US" sz="1400" dirty="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43" name="下矢印 42"/>
                  <p:cNvSpPr/>
                  <p:nvPr/>
                </p:nvSpPr>
                <p:spPr>
                  <a:xfrm rot="7285380">
                    <a:off x="5980607" y="5732188"/>
                    <a:ext cx="272582" cy="283577"/>
                  </a:xfrm>
                  <a:prstGeom prst="downArrow">
                    <a:avLst>
                      <a:gd name="adj1" fmla="val 40794"/>
                      <a:gd name="adj2" fmla="val 50000"/>
                    </a:avLst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300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sp>
              <p:nvSpPr>
                <p:cNvPr id="6" name="正方形/長方形 5"/>
                <p:cNvSpPr/>
                <p:nvPr/>
              </p:nvSpPr>
              <p:spPr>
                <a:xfrm>
                  <a:off x="4395482" y="9398838"/>
                  <a:ext cx="544216" cy="21415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ja-JP" altLang="en-US" sz="1800" b="1" dirty="0" smtClean="0">
                      <a:solidFill>
                        <a:prstClr val="white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検索</a:t>
                  </a:r>
                  <a:endParaRPr lang="ja-JP" altLang="en-US" sz="18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</p:grpSp>
        <p:pic>
          <p:nvPicPr>
            <p:cNvPr id="34" name="図 33">
              <a:extLst>
                <a:ext uri="{63B3BB69-23CF-44E3-9099-C40C66FF867C}">
                  <a14:compatExt xmlns:a14="http://schemas.microsoft.com/office/drawing/2010/main" spid="_x0000_s1025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5943637" y="9409857"/>
              <a:ext cx="1158804" cy="1108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635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70D84E86FA6E174AA6C3DB7D8B36C132" ma:contentTypeVersion="11" ma:contentTypeDescription="" ma:contentTypeScope="" ma:versionID="6d390a0b17a7e180c614eddaa1ced1f1">
  <xsd:schema xmlns:xsd="http://www.w3.org/2001/XMLSchema" xmlns:p="http://schemas.microsoft.com/office/2006/metadata/properties" xmlns:ns2="8B97BE19-CDDD-400E-817A-CFDD13F7EC12" xmlns:ns3="b3df0479-caa8-474f-bf69-b9eb84e45b40" targetNamespace="http://schemas.microsoft.com/office/2006/metadata/properties" ma:root="true" ma:fieldsID="9cb97ca9e0f3e87cd27828fe00da76a0" ns2:_="" ns3:_="">
    <xsd:import namespace="8B97BE19-CDDD-400E-817A-CFDD13F7EC12"/>
    <xsd:import namespace="b3df0479-caa8-474f-bf69-b9eb84e45b40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b3df0479-caa8-474f-bf69-b9eb84e45b40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D6564BC-F47B-4021-A2BF-23573E7959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AE0204-C23F-4A48-B684-FA21CD10A8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b3df0479-caa8-474f-bf69-b9eb84e45b4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15342163-F407-4450-B927-58D035859EEC}">
  <ds:schemaRefs>
    <ds:schemaRef ds:uri="8B97BE19-CDDD-400E-817A-CFDD13F7EC12"/>
    <ds:schemaRef ds:uri="http://purl.org/dc/dcmitype/"/>
    <ds:schemaRef ds:uri="b3df0479-caa8-474f-bf69-b9eb84e45b40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16009</TotalTime>
  <Words>289</Words>
  <Application>Microsoft Office PowerPoint</Application>
  <PresentationFormat>ユーザー設定</PresentationFormat>
  <Paragraphs>59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ＤＨＰ特太ゴシック体</vt:lpstr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千手 健史(sente-takeshi)</cp:lastModifiedBy>
  <cp:revision>740</cp:revision>
  <cp:lastPrinted>2020-05-22T11:12:56Z</cp:lastPrinted>
  <dcterms:created xsi:type="dcterms:W3CDTF">2011-04-19T02:59:06Z</dcterms:created>
  <dcterms:modified xsi:type="dcterms:W3CDTF">2020-05-25T04:18:12Z</dcterms:modified>
</cp:coreProperties>
</file>