
<file path=[Content_Types].xml><?xml version="1.0" encoding="utf-8"?>
<Types xmlns="http://schemas.openxmlformats.org/package/2006/content-types">
  <Default Extension="tmp" ContentType="image/png"/>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95" r:id="rId2"/>
    <p:sldId id="265" r:id="rId3"/>
    <p:sldId id="268" r:id="rId4"/>
    <p:sldId id="281" r:id="rId5"/>
    <p:sldId id="293" r:id="rId6"/>
    <p:sldId id="290" r:id="rId7"/>
    <p:sldId id="288" r:id="rId8"/>
    <p:sldId id="285" r:id="rId9"/>
    <p:sldId id="294" r:id="rId10"/>
    <p:sldId id="287" r:id="rId11"/>
    <p:sldId id="292" r:id="rId12"/>
    <p:sldId id="279" r:id="rId13"/>
    <p:sldId id="296" r:id="rId14"/>
    <p:sldId id="277" r:id="rId15"/>
    <p:sldId id="280" r:id="rId16"/>
  </p:sldIdLst>
  <p:sldSz cx="7199313" cy="10396538"/>
  <p:notesSz cx="6807200" cy="9939338"/>
  <p:defaultTextStyle>
    <a:defPPr>
      <a:defRPr lang="ja-JP"/>
    </a:defPPr>
    <a:lvl1pPr marL="0" algn="l" defTabSz="959754" rtl="0" eaLnBrk="1" latinLnBrk="0" hangingPunct="1">
      <a:defRPr kumimoji="1" sz="1889" kern="1200">
        <a:solidFill>
          <a:schemeClr val="tx1"/>
        </a:solidFill>
        <a:latin typeface="+mn-lt"/>
        <a:ea typeface="+mn-ea"/>
        <a:cs typeface="+mn-cs"/>
      </a:defRPr>
    </a:lvl1pPr>
    <a:lvl2pPr marL="479877" algn="l" defTabSz="959754" rtl="0" eaLnBrk="1" latinLnBrk="0" hangingPunct="1">
      <a:defRPr kumimoji="1" sz="1889" kern="1200">
        <a:solidFill>
          <a:schemeClr val="tx1"/>
        </a:solidFill>
        <a:latin typeface="+mn-lt"/>
        <a:ea typeface="+mn-ea"/>
        <a:cs typeface="+mn-cs"/>
      </a:defRPr>
    </a:lvl2pPr>
    <a:lvl3pPr marL="959754" algn="l" defTabSz="959754" rtl="0" eaLnBrk="1" latinLnBrk="0" hangingPunct="1">
      <a:defRPr kumimoji="1" sz="1889" kern="1200">
        <a:solidFill>
          <a:schemeClr val="tx1"/>
        </a:solidFill>
        <a:latin typeface="+mn-lt"/>
        <a:ea typeface="+mn-ea"/>
        <a:cs typeface="+mn-cs"/>
      </a:defRPr>
    </a:lvl3pPr>
    <a:lvl4pPr marL="1439631" algn="l" defTabSz="959754" rtl="0" eaLnBrk="1" latinLnBrk="0" hangingPunct="1">
      <a:defRPr kumimoji="1" sz="1889" kern="1200">
        <a:solidFill>
          <a:schemeClr val="tx1"/>
        </a:solidFill>
        <a:latin typeface="+mn-lt"/>
        <a:ea typeface="+mn-ea"/>
        <a:cs typeface="+mn-cs"/>
      </a:defRPr>
    </a:lvl4pPr>
    <a:lvl5pPr marL="1919508" algn="l" defTabSz="959754" rtl="0" eaLnBrk="1" latinLnBrk="0" hangingPunct="1">
      <a:defRPr kumimoji="1" sz="1889" kern="1200">
        <a:solidFill>
          <a:schemeClr val="tx1"/>
        </a:solidFill>
        <a:latin typeface="+mn-lt"/>
        <a:ea typeface="+mn-ea"/>
        <a:cs typeface="+mn-cs"/>
      </a:defRPr>
    </a:lvl5pPr>
    <a:lvl6pPr marL="2399386" algn="l" defTabSz="959754" rtl="0" eaLnBrk="1" latinLnBrk="0" hangingPunct="1">
      <a:defRPr kumimoji="1" sz="1889" kern="1200">
        <a:solidFill>
          <a:schemeClr val="tx1"/>
        </a:solidFill>
        <a:latin typeface="+mn-lt"/>
        <a:ea typeface="+mn-ea"/>
        <a:cs typeface="+mn-cs"/>
      </a:defRPr>
    </a:lvl6pPr>
    <a:lvl7pPr marL="2879263" algn="l" defTabSz="959754" rtl="0" eaLnBrk="1" latinLnBrk="0" hangingPunct="1">
      <a:defRPr kumimoji="1" sz="1889" kern="1200">
        <a:solidFill>
          <a:schemeClr val="tx1"/>
        </a:solidFill>
        <a:latin typeface="+mn-lt"/>
        <a:ea typeface="+mn-ea"/>
        <a:cs typeface="+mn-cs"/>
      </a:defRPr>
    </a:lvl7pPr>
    <a:lvl8pPr marL="3359140" algn="l" defTabSz="959754" rtl="0" eaLnBrk="1" latinLnBrk="0" hangingPunct="1">
      <a:defRPr kumimoji="1" sz="1889" kern="1200">
        <a:solidFill>
          <a:schemeClr val="tx1"/>
        </a:solidFill>
        <a:latin typeface="+mn-lt"/>
        <a:ea typeface="+mn-ea"/>
        <a:cs typeface="+mn-cs"/>
      </a:defRPr>
    </a:lvl8pPr>
    <a:lvl9pPr marL="3839017" algn="l" defTabSz="959754" rtl="0" eaLnBrk="1" latinLnBrk="0" hangingPunct="1">
      <a:defRPr kumimoji="1" sz="188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5" userDrawn="1">
          <p15:clr>
            <a:srgbClr val="A4A3A4"/>
          </p15:clr>
        </p15:guide>
        <p15:guide id="2" pos="22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1F8"/>
    <a:srgbClr val="DCE6F2"/>
    <a:srgbClr val="FF99CC"/>
    <a:srgbClr val="FF7174"/>
    <a:srgbClr val="FF5357"/>
    <a:srgbClr val="385D8A"/>
    <a:srgbClr val="FFFFCC"/>
    <a:srgbClr val="F5770F"/>
    <a:srgbClr val="93A7B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76" d="100"/>
          <a:sy n="76" d="100"/>
        </p:scale>
        <p:origin x="3072" y="108"/>
      </p:cViewPr>
      <p:guideLst>
        <p:guide orient="horz" pos="3275"/>
        <p:guide pos="2268"/>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21724A6-3D10-4E54-BE1C-BF1CF1B271E6}" type="datetimeFigureOut">
              <a:rPr kumimoji="1" lang="ja-JP" altLang="en-US" smtClean="0"/>
              <a:t>2020/5/20</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A4374696-A59A-4E47-8EA3-69E4B4B1C8B9}" type="slidenum">
              <a:rPr kumimoji="1" lang="ja-JP" altLang="en-US" smtClean="0"/>
              <a:t>‹#›</a:t>
            </a:fld>
            <a:endParaRPr kumimoji="1" lang="ja-JP" altLang="en-US"/>
          </a:p>
        </p:txBody>
      </p:sp>
    </p:spTree>
    <p:extLst>
      <p:ext uri="{BB962C8B-B14F-4D97-AF65-F5344CB8AC3E}">
        <p14:creationId xmlns:p14="http://schemas.microsoft.com/office/powerpoint/2010/main" val="4107386731"/>
      </p:ext>
    </p:extLst>
  </p:cSld>
  <p:clrMap bg1="lt1" tx1="dk1" bg2="lt2" tx2="dk2" accent1="accent1" accent2="accent2" accent3="accent3" accent4="accent4" accent5="accent5" accent6="accent6" hlink="hlink" folHlink="folHlink"/>
  <p:notesStyle>
    <a:lvl1pPr marL="0" algn="l" defTabSz="959754" rtl="0" eaLnBrk="1" latinLnBrk="0" hangingPunct="1">
      <a:defRPr kumimoji="1" sz="1260" kern="1200">
        <a:solidFill>
          <a:schemeClr val="tx1"/>
        </a:solidFill>
        <a:latin typeface="+mn-lt"/>
        <a:ea typeface="+mn-ea"/>
        <a:cs typeface="+mn-cs"/>
      </a:defRPr>
    </a:lvl1pPr>
    <a:lvl2pPr marL="479877" algn="l" defTabSz="959754" rtl="0" eaLnBrk="1" latinLnBrk="0" hangingPunct="1">
      <a:defRPr kumimoji="1" sz="1260" kern="1200">
        <a:solidFill>
          <a:schemeClr val="tx1"/>
        </a:solidFill>
        <a:latin typeface="+mn-lt"/>
        <a:ea typeface="+mn-ea"/>
        <a:cs typeface="+mn-cs"/>
      </a:defRPr>
    </a:lvl2pPr>
    <a:lvl3pPr marL="959754" algn="l" defTabSz="959754" rtl="0" eaLnBrk="1" latinLnBrk="0" hangingPunct="1">
      <a:defRPr kumimoji="1" sz="1260" kern="1200">
        <a:solidFill>
          <a:schemeClr val="tx1"/>
        </a:solidFill>
        <a:latin typeface="+mn-lt"/>
        <a:ea typeface="+mn-ea"/>
        <a:cs typeface="+mn-cs"/>
      </a:defRPr>
    </a:lvl3pPr>
    <a:lvl4pPr marL="1439631" algn="l" defTabSz="959754" rtl="0" eaLnBrk="1" latinLnBrk="0" hangingPunct="1">
      <a:defRPr kumimoji="1" sz="1260" kern="1200">
        <a:solidFill>
          <a:schemeClr val="tx1"/>
        </a:solidFill>
        <a:latin typeface="+mn-lt"/>
        <a:ea typeface="+mn-ea"/>
        <a:cs typeface="+mn-cs"/>
      </a:defRPr>
    </a:lvl4pPr>
    <a:lvl5pPr marL="1919508" algn="l" defTabSz="959754" rtl="0" eaLnBrk="1" latinLnBrk="0" hangingPunct="1">
      <a:defRPr kumimoji="1" sz="1260" kern="1200">
        <a:solidFill>
          <a:schemeClr val="tx1"/>
        </a:solidFill>
        <a:latin typeface="+mn-lt"/>
        <a:ea typeface="+mn-ea"/>
        <a:cs typeface="+mn-cs"/>
      </a:defRPr>
    </a:lvl5pPr>
    <a:lvl6pPr marL="2399386" algn="l" defTabSz="959754" rtl="0" eaLnBrk="1" latinLnBrk="0" hangingPunct="1">
      <a:defRPr kumimoji="1" sz="1260" kern="1200">
        <a:solidFill>
          <a:schemeClr val="tx1"/>
        </a:solidFill>
        <a:latin typeface="+mn-lt"/>
        <a:ea typeface="+mn-ea"/>
        <a:cs typeface="+mn-cs"/>
      </a:defRPr>
    </a:lvl6pPr>
    <a:lvl7pPr marL="2879263" algn="l" defTabSz="959754" rtl="0" eaLnBrk="1" latinLnBrk="0" hangingPunct="1">
      <a:defRPr kumimoji="1" sz="1260" kern="1200">
        <a:solidFill>
          <a:schemeClr val="tx1"/>
        </a:solidFill>
        <a:latin typeface="+mn-lt"/>
        <a:ea typeface="+mn-ea"/>
        <a:cs typeface="+mn-cs"/>
      </a:defRPr>
    </a:lvl7pPr>
    <a:lvl8pPr marL="3359140" algn="l" defTabSz="959754" rtl="0" eaLnBrk="1" latinLnBrk="0" hangingPunct="1">
      <a:defRPr kumimoji="1" sz="1260" kern="1200">
        <a:solidFill>
          <a:schemeClr val="tx1"/>
        </a:solidFill>
        <a:latin typeface="+mn-lt"/>
        <a:ea typeface="+mn-ea"/>
        <a:cs typeface="+mn-cs"/>
      </a:defRPr>
    </a:lvl8pPr>
    <a:lvl9pPr marL="3839017" algn="l" defTabSz="959754" rtl="0" eaLnBrk="1" latinLnBrk="0" hangingPunct="1">
      <a:defRPr kumimoji="1" sz="126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949" y="3229669"/>
            <a:ext cx="6119416" cy="2228517"/>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79897" y="5891374"/>
            <a:ext cx="5039519" cy="2656893"/>
          </a:xfrm>
        </p:spPr>
        <p:txBody>
          <a:bodyPr/>
          <a:lstStyle>
            <a:lvl1pPr marL="0" indent="0" algn="ctr">
              <a:buNone/>
              <a:defRPr>
                <a:solidFill>
                  <a:schemeClr val="tx1">
                    <a:tint val="75000"/>
                  </a:schemeClr>
                </a:solidFill>
              </a:defRPr>
            </a:lvl1pPr>
            <a:lvl2pPr marL="660406" indent="0" algn="ctr">
              <a:buNone/>
              <a:defRPr>
                <a:solidFill>
                  <a:schemeClr val="tx1">
                    <a:tint val="75000"/>
                  </a:schemeClr>
                </a:solidFill>
              </a:defRPr>
            </a:lvl2pPr>
            <a:lvl3pPr marL="1320811" indent="0" algn="ctr">
              <a:buNone/>
              <a:defRPr>
                <a:solidFill>
                  <a:schemeClr val="tx1">
                    <a:tint val="75000"/>
                  </a:schemeClr>
                </a:solidFill>
              </a:defRPr>
            </a:lvl3pPr>
            <a:lvl4pPr marL="1981217" indent="0" algn="ctr">
              <a:buNone/>
              <a:defRPr>
                <a:solidFill>
                  <a:schemeClr val="tx1">
                    <a:tint val="75000"/>
                  </a:schemeClr>
                </a:solidFill>
              </a:defRPr>
            </a:lvl4pPr>
            <a:lvl5pPr marL="2641624" indent="0" algn="ctr">
              <a:buNone/>
              <a:defRPr>
                <a:solidFill>
                  <a:schemeClr val="tx1">
                    <a:tint val="75000"/>
                  </a:schemeClr>
                </a:solidFill>
              </a:defRPr>
            </a:lvl5pPr>
            <a:lvl6pPr marL="3302029" indent="0" algn="ctr">
              <a:buNone/>
              <a:defRPr>
                <a:solidFill>
                  <a:schemeClr val="tx1">
                    <a:tint val="75000"/>
                  </a:schemeClr>
                </a:solidFill>
              </a:defRPr>
            </a:lvl6pPr>
            <a:lvl7pPr marL="3962434" indent="0" algn="ctr">
              <a:buNone/>
              <a:defRPr>
                <a:solidFill>
                  <a:schemeClr val="tx1">
                    <a:tint val="75000"/>
                  </a:schemeClr>
                </a:solidFill>
              </a:defRPr>
            </a:lvl7pPr>
            <a:lvl8pPr marL="4622840" indent="0" algn="ctr">
              <a:buNone/>
              <a:defRPr>
                <a:solidFill>
                  <a:schemeClr val="tx1">
                    <a:tint val="75000"/>
                  </a:schemeClr>
                </a:solidFill>
              </a:defRPr>
            </a:lvl8pPr>
            <a:lvl9pPr marL="5283245"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3CC7A50-7A3F-4D82-85AC-53207E14112F}" type="datetime1">
              <a:rPr kumimoji="1" lang="ja-JP" altLang="en-US" smtClean="0"/>
              <a:t>2020/5/20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C2F5818-06A7-484F-B559-CE32F78FF17E}" type="datetime1">
              <a:rPr kumimoji="1" lang="ja-JP" altLang="en-US" smtClean="0"/>
              <a:t>2020/5/20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19502" y="416347"/>
            <a:ext cx="1619845" cy="887075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59966" y="416347"/>
            <a:ext cx="4739548" cy="887075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39F526-A93C-47A8-844B-D7645EB9E4D9}" type="datetime1">
              <a:rPr kumimoji="1" lang="ja-JP" altLang="en-US" smtClean="0"/>
              <a:t>2020/5/20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0B96BF-9FE3-4972-94F0-D60C01578D33}" type="datetime1">
              <a:rPr kumimoji="1" lang="ja-JP" altLang="en-US" smtClean="0"/>
              <a:t>2020/5/20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696" y="6680739"/>
            <a:ext cx="6119416" cy="2064868"/>
          </a:xfrm>
        </p:spPr>
        <p:txBody>
          <a:bodyPr anchor="t"/>
          <a:lstStyle>
            <a:lvl1pPr algn="l">
              <a:defRPr sz="5778"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68696" y="4406500"/>
            <a:ext cx="6119416" cy="2274242"/>
          </a:xfrm>
        </p:spPr>
        <p:txBody>
          <a:bodyPr anchor="b"/>
          <a:lstStyle>
            <a:lvl1pPr marL="0" indent="0">
              <a:buNone/>
              <a:defRPr sz="2889">
                <a:solidFill>
                  <a:schemeClr val="tx1">
                    <a:tint val="75000"/>
                  </a:schemeClr>
                </a:solidFill>
              </a:defRPr>
            </a:lvl1pPr>
            <a:lvl2pPr marL="660406" indent="0">
              <a:buNone/>
              <a:defRPr sz="2600">
                <a:solidFill>
                  <a:schemeClr val="tx1">
                    <a:tint val="75000"/>
                  </a:schemeClr>
                </a:solidFill>
              </a:defRPr>
            </a:lvl2pPr>
            <a:lvl3pPr marL="1320811" indent="0">
              <a:buNone/>
              <a:defRPr sz="2311">
                <a:solidFill>
                  <a:schemeClr val="tx1">
                    <a:tint val="75000"/>
                  </a:schemeClr>
                </a:solidFill>
              </a:defRPr>
            </a:lvl3pPr>
            <a:lvl4pPr marL="1981217" indent="0">
              <a:buNone/>
              <a:defRPr sz="2022">
                <a:solidFill>
                  <a:schemeClr val="tx1">
                    <a:tint val="75000"/>
                  </a:schemeClr>
                </a:solidFill>
              </a:defRPr>
            </a:lvl4pPr>
            <a:lvl5pPr marL="2641624" indent="0">
              <a:buNone/>
              <a:defRPr sz="2022">
                <a:solidFill>
                  <a:schemeClr val="tx1">
                    <a:tint val="75000"/>
                  </a:schemeClr>
                </a:solidFill>
              </a:defRPr>
            </a:lvl5pPr>
            <a:lvl6pPr marL="3302029" indent="0">
              <a:buNone/>
              <a:defRPr sz="2022">
                <a:solidFill>
                  <a:schemeClr val="tx1">
                    <a:tint val="75000"/>
                  </a:schemeClr>
                </a:solidFill>
              </a:defRPr>
            </a:lvl6pPr>
            <a:lvl7pPr marL="3962434" indent="0">
              <a:buNone/>
              <a:defRPr sz="2022">
                <a:solidFill>
                  <a:schemeClr val="tx1">
                    <a:tint val="75000"/>
                  </a:schemeClr>
                </a:solidFill>
              </a:defRPr>
            </a:lvl7pPr>
            <a:lvl8pPr marL="4622840" indent="0">
              <a:buNone/>
              <a:defRPr sz="2022">
                <a:solidFill>
                  <a:schemeClr val="tx1">
                    <a:tint val="75000"/>
                  </a:schemeClr>
                </a:solidFill>
              </a:defRPr>
            </a:lvl8pPr>
            <a:lvl9pPr marL="5283245" indent="0">
              <a:buNone/>
              <a:defRPr sz="2022">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2E8F5A3-5BA5-4640-A4B4-77FB27C86FB2}" type="datetime1">
              <a:rPr kumimoji="1" lang="ja-JP" altLang="en-US" smtClean="0"/>
              <a:t>2020/5/20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59965" y="2425860"/>
            <a:ext cx="3179697" cy="6861234"/>
          </a:xfrm>
        </p:spPr>
        <p:txBody>
          <a:bodyPr/>
          <a:lstStyle>
            <a:lvl1pPr>
              <a:defRPr sz="4044"/>
            </a:lvl1pPr>
            <a:lvl2pPr>
              <a:defRPr sz="3467"/>
            </a:lvl2pPr>
            <a:lvl3pPr>
              <a:defRPr sz="2889"/>
            </a:lvl3pPr>
            <a:lvl4pPr>
              <a:defRPr sz="2600"/>
            </a:lvl4pPr>
            <a:lvl5pPr>
              <a:defRPr sz="2600"/>
            </a:lvl5pPr>
            <a:lvl6pPr>
              <a:defRPr sz="2600"/>
            </a:lvl6pPr>
            <a:lvl7pPr>
              <a:defRPr sz="2600"/>
            </a:lvl7pPr>
            <a:lvl8pPr>
              <a:defRPr sz="2600"/>
            </a:lvl8pPr>
            <a:lvl9pPr>
              <a:defRPr sz="2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659652" y="2425860"/>
            <a:ext cx="3179697" cy="6861234"/>
          </a:xfrm>
        </p:spPr>
        <p:txBody>
          <a:bodyPr/>
          <a:lstStyle>
            <a:lvl1pPr>
              <a:defRPr sz="4044"/>
            </a:lvl1pPr>
            <a:lvl2pPr>
              <a:defRPr sz="3467"/>
            </a:lvl2pPr>
            <a:lvl3pPr>
              <a:defRPr sz="2889"/>
            </a:lvl3pPr>
            <a:lvl4pPr>
              <a:defRPr sz="2600"/>
            </a:lvl4pPr>
            <a:lvl5pPr>
              <a:defRPr sz="2600"/>
            </a:lvl5pPr>
            <a:lvl6pPr>
              <a:defRPr sz="2600"/>
            </a:lvl6pPr>
            <a:lvl7pPr>
              <a:defRPr sz="2600"/>
            </a:lvl7pPr>
            <a:lvl8pPr>
              <a:defRPr sz="2600"/>
            </a:lvl8pPr>
            <a:lvl9pPr>
              <a:defRPr sz="2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8BE3A32-FE4A-41AE-9633-7CE0F10EFA1C}" type="datetime1">
              <a:rPr kumimoji="1" lang="ja-JP" altLang="en-US" smtClean="0"/>
              <a:t>2020/5/20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59967" y="2327191"/>
            <a:ext cx="3180947" cy="969862"/>
          </a:xfrm>
        </p:spPr>
        <p:txBody>
          <a:bodyPr anchor="b"/>
          <a:lstStyle>
            <a:lvl1pPr marL="0" indent="0">
              <a:buNone/>
              <a:defRPr sz="3467" b="1"/>
            </a:lvl1pPr>
            <a:lvl2pPr marL="660406" indent="0">
              <a:buNone/>
              <a:defRPr sz="2889" b="1"/>
            </a:lvl2pPr>
            <a:lvl3pPr marL="1320811" indent="0">
              <a:buNone/>
              <a:defRPr sz="2600" b="1"/>
            </a:lvl3pPr>
            <a:lvl4pPr marL="1981217" indent="0">
              <a:buNone/>
              <a:defRPr sz="2311" b="1"/>
            </a:lvl4pPr>
            <a:lvl5pPr marL="2641624" indent="0">
              <a:buNone/>
              <a:defRPr sz="2311" b="1"/>
            </a:lvl5pPr>
            <a:lvl6pPr marL="3302029" indent="0">
              <a:buNone/>
              <a:defRPr sz="2311" b="1"/>
            </a:lvl6pPr>
            <a:lvl7pPr marL="3962434" indent="0">
              <a:buNone/>
              <a:defRPr sz="2311" b="1"/>
            </a:lvl7pPr>
            <a:lvl8pPr marL="4622840" indent="0">
              <a:buNone/>
              <a:defRPr sz="2311" b="1"/>
            </a:lvl8pPr>
            <a:lvl9pPr marL="5283245" indent="0">
              <a:buNone/>
              <a:defRPr sz="2311"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59967" y="3297050"/>
            <a:ext cx="3180947" cy="5990043"/>
          </a:xfrm>
        </p:spPr>
        <p:txBody>
          <a:bodyPr/>
          <a:lstStyle>
            <a:lvl1pPr>
              <a:defRPr sz="3467"/>
            </a:lvl1pPr>
            <a:lvl2pPr>
              <a:defRPr sz="2889"/>
            </a:lvl2pPr>
            <a:lvl3pPr>
              <a:defRPr sz="2600"/>
            </a:lvl3pPr>
            <a:lvl4pPr>
              <a:defRPr sz="2311"/>
            </a:lvl4pPr>
            <a:lvl5pPr>
              <a:defRPr sz="2311"/>
            </a:lvl5pPr>
            <a:lvl6pPr>
              <a:defRPr sz="2311"/>
            </a:lvl6pPr>
            <a:lvl7pPr>
              <a:defRPr sz="2311"/>
            </a:lvl7pPr>
            <a:lvl8pPr>
              <a:defRPr sz="2311"/>
            </a:lvl8pPr>
            <a:lvl9pPr>
              <a:defRPr sz="231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657153" y="2327191"/>
            <a:ext cx="3182196" cy="969862"/>
          </a:xfrm>
        </p:spPr>
        <p:txBody>
          <a:bodyPr anchor="b"/>
          <a:lstStyle>
            <a:lvl1pPr marL="0" indent="0">
              <a:buNone/>
              <a:defRPr sz="3467" b="1"/>
            </a:lvl1pPr>
            <a:lvl2pPr marL="660406" indent="0">
              <a:buNone/>
              <a:defRPr sz="2889" b="1"/>
            </a:lvl2pPr>
            <a:lvl3pPr marL="1320811" indent="0">
              <a:buNone/>
              <a:defRPr sz="2600" b="1"/>
            </a:lvl3pPr>
            <a:lvl4pPr marL="1981217" indent="0">
              <a:buNone/>
              <a:defRPr sz="2311" b="1"/>
            </a:lvl4pPr>
            <a:lvl5pPr marL="2641624" indent="0">
              <a:buNone/>
              <a:defRPr sz="2311" b="1"/>
            </a:lvl5pPr>
            <a:lvl6pPr marL="3302029" indent="0">
              <a:buNone/>
              <a:defRPr sz="2311" b="1"/>
            </a:lvl6pPr>
            <a:lvl7pPr marL="3962434" indent="0">
              <a:buNone/>
              <a:defRPr sz="2311" b="1"/>
            </a:lvl7pPr>
            <a:lvl8pPr marL="4622840" indent="0">
              <a:buNone/>
              <a:defRPr sz="2311" b="1"/>
            </a:lvl8pPr>
            <a:lvl9pPr marL="5283245" indent="0">
              <a:buNone/>
              <a:defRPr sz="2311"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657153" y="3297050"/>
            <a:ext cx="3182196" cy="5990043"/>
          </a:xfrm>
        </p:spPr>
        <p:txBody>
          <a:bodyPr/>
          <a:lstStyle>
            <a:lvl1pPr>
              <a:defRPr sz="3467"/>
            </a:lvl1pPr>
            <a:lvl2pPr>
              <a:defRPr sz="2889"/>
            </a:lvl2pPr>
            <a:lvl3pPr>
              <a:defRPr sz="2600"/>
            </a:lvl3pPr>
            <a:lvl4pPr>
              <a:defRPr sz="2311"/>
            </a:lvl4pPr>
            <a:lvl5pPr>
              <a:defRPr sz="2311"/>
            </a:lvl5pPr>
            <a:lvl6pPr>
              <a:defRPr sz="2311"/>
            </a:lvl6pPr>
            <a:lvl7pPr>
              <a:defRPr sz="2311"/>
            </a:lvl7pPr>
            <a:lvl8pPr>
              <a:defRPr sz="2311"/>
            </a:lvl8pPr>
            <a:lvl9pPr>
              <a:defRPr sz="231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2318E35-566D-46F6-A1BB-295319172D78}" type="datetime1">
              <a:rPr kumimoji="1" lang="ja-JP" altLang="en-US" smtClean="0"/>
              <a:t>2020/5/20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0C1D3BA-3475-4A71-B217-77D7874D90EB}" type="datetime1">
              <a:rPr kumimoji="1" lang="ja-JP" altLang="en-US" smtClean="0"/>
              <a:t>2020/5/20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0CE67EE-6184-465E-95D0-5DA466CD4B3E}" type="datetime1">
              <a:rPr kumimoji="1" lang="ja-JP" altLang="en-US" smtClean="0"/>
              <a:t>2020/5/20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9967" y="413938"/>
            <a:ext cx="2368525" cy="1761636"/>
          </a:xfrm>
        </p:spPr>
        <p:txBody>
          <a:bodyPr anchor="b"/>
          <a:lstStyle>
            <a:lvl1pPr algn="l">
              <a:defRPr sz="2889"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814733" y="413939"/>
            <a:ext cx="4024616" cy="8873158"/>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59967" y="2175572"/>
            <a:ext cx="2368525" cy="7111522"/>
          </a:xfrm>
        </p:spPr>
        <p:txBody>
          <a:bodyPr/>
          <a:lstStyle>
            <a:lvl1pPr marL="0" indent="0">
              <a:buNone/>
              <a:defRPr sz="2022"/>
            </a:lvl1pPr>
            <a:lvl2pPr marL="660406" indent="0">
              <a:buNone/>
              <a:defRPr sz="1733"/>
            </a:lvl2pPr>
            <a:lvl3pPr marL="1320811" indent="0">
              <a:buNone/>
              <a:defRPr sz="1444"/>
            </a:lvl3pPr>
            <a:lvl4pPr marL="1981217" indent="0">
              <a:buNone/>
              <a:defRPr sz="1300"/>
            </a:lvl4pPr>
            <a:lvl5pPr marL="2641624" indent="0">
              <a:buNone/>
              <a:defRPr sz="1300"/>
            </a:lvl5pPr>
            <a:lvl6pPr marL="3302029" indent="0">
              <a:buNone/>
              <a:defRPr sz="1300"/>
            </a:lvl6pPr>
            <a:lvl7pPr marL="3962434" indent="0">
              <a:buNone/>
              <a:defRPr sz="1300"/>
            </a:lvl7pPr>
            <a:lvl8pPr marL="4622840" indent="0">
              <a:buNone/>
              <a:defRPr sz="1300"/>
            </a:lvl8pPr>
            <a:lvl9pPr marL="5283245"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0665237-6249-4DF1-A40C-FBD0FA01AD1E}" type="datetime1">
              <a:rPr kumimoji="1" lang="ja-JP" altLang="en-US" smtClean="0"/>
              <a:t>2020/5/20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116" y="7277576"/>
            <a:ext cx="4319588" cy="859160"/>
          </a:xfrm>
        </p:spPr>
        <p:txBody>
          <a:bodyPr anchor="b"/>
          <a:lstStyle>
            <a:lvl1pPr algn="l">
              <a:defRPr sz="2889"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11116" y="928949"/>
            <a:ext cx="4319588" cy="6237923"/>
          </a:xfrm>
        </p:spPr>
        <p:txBody>
          <a:bodyPr/>
          <a:lstStyle>
            <a:lvl1pPr marL="0" indent="0">
              <a:buNone/>
              <a:defRPr sz="4622"/>
            </a:lvl1pPr>
            <a:lvl2pPr marL="660406" indent="0">
              <a:buNone/>
              <a:defRPr sz="4044"/>
            </a:lvl2pPr>
            <a:lvl3pPr marL="1320811" indent="0">
              <a:buNone/>
              <a:defRPr sz="3467"/>
            </a:lvl3pPr>
            <a:lvl4pPr marL="1981217" indent="0">
              <a:buNone/>
              <a:defRPr sz="2889"/>
            </a:lvl4pPr>
            <a:lvl5pPr marL="2641624" indent="0">
              <a:buNone/>
              <a:defRPr sz="2889"/>
            </a:lvl5pPr>
            <a:lvl6pPr marL="3302029" indent="0">
              <a:buNone/>
              <a:defRPr sz="2889"/>
            </a:lvl6pPr>
            <a:lvl7pPr marL="3962434" indent="0">
              <a:buNone/>
              <a:defRPr sz="2889"/>
            </a:lvl7pPr>
            <a:lvl8pPr marL="4622840" indent="0">
              <a:buNone/>
              <a:defRPr sz="2889"/>
            </a:lvl8pPr>
            <a:lvl9pPr marL="5283245" indent="0">
              <a:buNone/>
              <a:defRPr sz="2889"/>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411116" y="8136736"/>
            <a:ext cx="4319588" cy="1220148"/>
          </a:xfrm>
        </p:spPr>
        <p:txBody>
          <a:bodyPr/>
          <a:lstStyle>
            <a:lvl1pPr marL="0" indent="0">
              <a:buNone/>
              <a:defRPr sz="2022"/>
            </a:lvl1pPr>
            <a:lvl2pPr marL="660406" indent="0">
              <a:buNone/>
              <a:defRPr sz="1733"/>
            </a:lvl2pPr>
            <a:lvl3pPr marL="1320811" indent="0">
              <a:buNone/>
              <a:defRPr sz="1444"/>
            </a:lvl3pPr>
            <a:lvl4pPr marL="1981217" indent="0">
              <a:buNone/>
              <a:defRPr sz="1300"/>
            </a:lvl4pPr>
            <a:lvl5pPr marL="2641624" indent="0">
              <a:buNone/>
              <a:defRPr sz="1300"/>
            </a:lvl5pPr>
            <a:lvl6pPr marL="3302029" indent="0">
              <a:buNone/>
              <a:defRPr sz="1300"/>
            </a:lvl6pPr>
            <a:lvl7pPr marL="3962434" indent="0">
              <a:buNone/>
              <a:defRPr sz="1300"/>
            </a:lvl7pPr>
            <a:lvl8pPr marL="4622840" indent="0">
              <a:buNone/>
              <a:defRPr sz="1300"/>
            </a:lvl8pPr>
            <a:lvl9pPr marL="5283245"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65A40AC-850D-4A8F-ADFE-7889CDEF9AEA}" type="datetime1">
              <a:rPr kumimoji="1" lang="ja-JP" altLang="en-US" smtClean="0"/>
              <a:t>2020/5/20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59966" y="416343"/>
            <a:ext cx="6479382" cy="1732756"/>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59966" y="2425860"/>
            <a:ext cx="6479382" cy="6861234"/>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59966" y="9636054"/>
            <a:ext cx="1679840" cy="553520"/>
          </a:xfrm>
          <a:prstGeom prst="rect">
            <a:avLst/>
          </a:prstGeom>
        </p:spPr>
        <p:txBody>
          <a:bodyPr vert="horz" lIns="91440" tIns="45720" rIns="91440" bIns="45720" rtlCol="0" anchor="ctr"/>
          <a:lstStyle>
            <a:lvl1pPr algn="l">
              <a:defRPr sz="1733">
                <a:solidFill>
                  <a:schemeClr val="tx1">
                    <a:tint val="75000"/>
                  </a:schemeClr>
                </a:solidFill>
              </a:defRPr>
            </a:lvl1pPr>
          </a:lstStyle>
          <a:p>
            <a:fld id="{9AF9B60C-9377-49C2-9440-D2AA4B78F024}" type="datetime1">
              <a:rPr kumimoji="1" lang="ja-JP" altLang="en-US" smtClean="0"/>
              <a:t>2020/5/20</a:t>
            </a:fld>
            <a:endParaRPr kumimoji="1" lang="ja-JP" altLang="en-US"/>
          </a:p>
        </p:txBody>
      </p:sp>
      <p:sp>
        <p:nvSpPr>
          <p:cNvPr id="5" name="フッター プレースホルダー 4"/>
          <p:cNvSpPr>
            <a:spLocks noGrp="1"/>
          </p:cNvSpPr>
          <p:nvPr>
            <p:ph type="ftr" sz="quarter" idx="3"/>
          </p:nvPr>
        </p:nvSpPr>
        <p:spPr>
          <a:xfrm>
            <a:off x="2459766" y="9636054"/>
            <a:ext cx="2279782" cy="553520"/>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159508" y="9636054"/>
            <a:ext cx="1679840" cy="553520"/>
          </a:xfrm>
          <a:prstGeom prst="rect">
            <a:avLst/>
          </a:prstGeom>
        </p:spPr>
        <p:txBody>
          <a:bodyPr vert="horz" lIns="91440" tIns="45720" rIns="91440" bIns="45720" rtlCol="0" anchor="ctr"/>
          <a:lstStyle>
            <a:lvl1pPr algn="r">
              <a:defRPr sz="1733">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320811" rtl="0" eaLnBrk="1" latinLnBrk="0" hangingPunct="1">
        <a:spcBef>
          <a:spcPct val="0"/>
        </a:spcBef>
        <a:buNone/>
        <a:defRPr kumimoji="1" sz="6355" kern="1200">
          <a:solidFill>
            <a:schemeClr val="tx1"/>
          </a:solidFill>
          <a:latin typeface="+mj-lt"/>
          <a:ea typeface="+mj-ea"/>
          <a:cs typeface="+mj-cs"/>
        </a:defRPr>
      </a:lvl1pPr>
    </p:titleStyle>
    <p:bodyStyle>
      <a:lvl1pPr marL="495304" indent="-495304" algn="l" defTabSz="1320811" rtl="0" eaLnBrk="1" latinLnBrk="0" hangingPunct="1">
        <a:spcBef>
          <a:spcPct val="20000"/>
        </a:spcBef>
        <a:buFont typeface="Arial" pitchFamily="34" charset="0"/>
        <a:buChar char="•"/>
        <a:defRPr kumimoji="1" sz="4622" kern="1200">
          <a:solidFill>
            <a:schemeClr val="tx1"/>
          </a:solidFill>
          <a:latin typeface="+mn-lt"/>
          <a:ea typeface="+mn-ea"/>
          <a:cs typeface="+mn-cs"/>
        </a:defRPr>
      </a:lvl1pPr>
      <a:lvl2pPr marL="1073159" indent="-412753" algn="l" defTabSz="1320811" rtl="0" eaLnBrk="1" latinLnBrk="0" hangingPunct="1">
        <a:spcBef>
          <a:spcPct val="20000"/>
        </a:spcBef>
        <a:buFont typeface="Arial" pitchFamily="34" charset="0"/>
        <a:buChar char="–"/>
        <a:defRPr kumimoji="1" sz="4044" kern="1200">
          <a:solidFill>
            <a:schemeClr val="tx1"/>
          </a:solidFill>
          <a:latin typeface="+mn-lt"/>
          <a:ea typeface="+mn-ea"/>
          <a:cs typeface="+mn-cs"/>
        </a:defRPr>
      </a:lvl2pPr>
      <a:lvl3pPr marL="1651014" indent="-330203" algn="l" defTabSz="1320811" rtl="0" eaLnBrk="1" latinLnBrk="0" hangingPunct="1">
        <a:spcBef>
          <a:spcPct val="20000"/>
        </a:spcBef>
        <a:buFont typeface="Arial" pitchFamily="34" charset="0"/>
        <a:buChar char="•"/>
        <a:defRPr kumimoji="1" sz="3467" kern="1200">
          <a:solidFill>
            <a:schemeClr val="tx1"/>
          </a:solidFill>
          <a:latin typeface="+mn-lt"/>
          <a:ea typeface="+mn-ea"/>
          <a:cs typeface="+mn-cs"/>
        </a:defRPr>
      </a:lvl3pPr>
      <a:lvl4pPr marL="2311420" indent="-330203" algn="l" defTabSz="1320811" rtl="0" eaLnBrk="1" latinLnBrk="0" hangingPunct="1">
        <a:spcBef>
          <a:spcPct val="20000"/>
        </a:spcBef>
        <a:buFont typeface="Arial" pitchFamily="34" charset="0"/>
        <a:buChar char="–"/>
        <a:defRPr kumimoji="1" sz="2889" kern="1200">
          <a:solidFill>
            <a:schemeClr val="tx1"/>
          </a:solidFill>
          <a:latin typeface="+mn-lt"/>
          <a:ea typeface="+mn-ea"/>
          <a:cs typeface="+mn-cs"/>
        </a:defRPr>
      </a:lvl4pPr>
      <a:lvl5pPr marL="2971826" indent="-330203" algn="l" defTabSz="1320811" rtl="0" eaLnBrk="1" latinLnBrk="0" hangingPunct="1">
        <a:spcBef>
          <a:spcPct val="20000"/>
        </a:spcBef>
        <a:buFont typeface="Arial" pitchFamily="34" charset="0"/>
        <a:buChar char="»"/>
        <a:defRPr kumimoji="1" sz="2889" kern="1200">
          <a:solidFill>
            <a:schemeClr val="tx1"/>
          </a:solidFill>
          <a:latin typeface="+mn-lt"/>
          <a:ea typeface="+mn-ea"/>
          <a:cs typeface="+mn-cs"/>
        </a:defRPr>
      </a:lvl5pPr>
      <a:lvl6pPr marL="3632231" indent="-330203" algn="l" defTabSz="1320811" rtl="0" eaLnBrk="1" latinLnBrk="0" hangingPunct="1">
        <a:spcBef>
          <a:spcPct val="20000"/>
        </a:spcBef>
        <a:buFont typeface="Arial" pitchFamily="34" charset="0"/>
        <a:buChar char="•"/>
        <a:defRPr kumimoji="1" sz="2889" kern="1200">
          <a:solidFill>
            <a:schemeClr val="tx1"/>
          </a:solidFill>
          <a:latin typeface="+mn-lt"/>
          <a:ea typeface="+mn-ea"/>
          <a:cs typeface="+mn-cs"/>
        </a:defRPr>
      </a:lvl6pPr>
      <a:lvl7pPr marL="4292638" indent="-330203" algn="l" defTabSz="1320811" rtl="0" eaLnBrk="1" latinLnBrk="0" hangingPunct="1">
        <a:spcBef>
          <a:spcPct val="20000"/>
        </a:spcBef>
        <a:buFont typeface="Arial" pitchFamily="34" charset="0"/>
        <a:buChar char="•"/>
        <a:defRPr kumimoji="1" sz="2889" kern="1200">
          <a:solidFill>
            <a:schemeClr val="tx1"/>
          </a:solidFill>
          <a:latin typeface="+mn-lt"/>
          <a:ea typeface="+mn-ea"/>
          <a:cs typeface="+mn-cs"/>
        </a:defRPr>
      </a:lvl7pPr>
      <a:lvl8pPr marL="4953044" indent="-330203" algn="l" defTabSz="1320811" rtl="0" eaLnBrk="1" latinLnBrk="0" hangingPunct="1">
        <a:spcBef>
          <a:spcPct val="20000"/>
        </a:spcBef>
        <a:buFont typeface="Arial" pitchFamily="34" charset="0"/>
        <a:buChar char="•"/>
        <a:defRPr kumimoji="1" sz="2889" kern="1200">
          <a:solidFill>
            <a:schemeClr val="tx1"/>
          </a:solidFill>
          <a:latin typeface="+mn-lt"/>
          <a:ea typeface="+mn-ea"/>
          <a:cs typeface="+mn-cs"/>
        </a:defRPr>
      </a:lvl8pPr>
      <a:lvl9pPr marL="5613449" indent="-330203" algn="l" defTabSz="1320811" rtl="0" eaLnBrk="1" latinLnBrk="0" hangingPunct="1">
        <a:spcBef>
          <a:spcPct val="20000"/>
        </a:spcBef>
        <a:buFont typeface="Arial" pitchFamily="34" charset="0"/>
        <a:buChar char="•"/>
        <a:defRPr kumimoji="1" sz="2889" kern="1200">
          <a:solidFill>
            <a:schemeClr val="tx1"/>
          </a:solidFill>
          <a:latin typeface="+mn-lt"/>
          <a:ea typeface="+mn-ea"/>
          <a:cs typeface="+mn-cs"/>
        </a:defRPr>
      </a:lvl9pPr>
    </p:bodyStyle>
    <p:otherStyle>
      <a:defPPr>
        <a:defRPr lang="ja-JP"/>
      </a:defPPr>
      <a:lvl1pPr marL="0" algn="l" defTabSz="1320811" rtl="0" eaLnBrk="1" latinLnBrk="0" hangingPunct="1">
        <a:defRPr kumimoji="1" sz="2600" kern="1200">
          <a:solidFill>
            <a:schemeClr val="tx1"/>
          </a:solidFill>
          <a:latin typeface="+mn-lt"/>
          <a:ea typeface="+mn-ea"/>
          <a:cs typeface="+mn-cs"/>
        </a:defRPr>
      </a:lvl1pPr>
      <a:lvl2pPr marL="660406" algn="l" defTabSz="1320811" rtl="0" eaLnBrk="1" latinLnBrk="0" hangingPunct="1">
        <a:defRPr kumimoji="1" sz="2600" kern="1200">
          <a:solidFill>
            <a:schemeClr val="tx1"/>
          </a:solidFill>
          <a:latin typeface="+mn-lt"/>
          <a:ea typeface="+mn-ea"/>
          <a:cs typeface="+mn-cs"/>
        </a:defRPr>
      </a:lvl2pPr>
      <a:lvl3pPr marL="1320811" algn="l" defTabSz="1320811" rtl="0" eaLnBrk="1" latinLnBrk="0" hangingPunct="1">
        <a:defRPr kumimoji="1" sz="2600" kern="1200">
          <a:solidFill>
            <a:schemeClr val="tx1"/>
          </a:solidFill>
          <a:latin typeface="+mn-lt"/>
          <a:ea typeface="+mn-ea"/>
          <a:cs typeface="+mn-cs"/>
        </a:defRPr>
      </a:lvl3pPr>
      <a:lvl4pPr marL="1981217" algn="l" defTabSz="1320811" rtl="0" eaLnBrk="1" latinLnBrk="0" hangingPunct="1">
        <a:defRPr kumimoji="1" sz="2600" kern="1200">
          <a:solidFill>
            <a:schemeClr val="tx1"/>
          </a:solidFill>
          <a:latin typeface="+mn-lt"/>
          <a:ea typeface="+mn-ea"/>
          <a:cs typeface="+mn-cs"/>
        </a:defRPr>
      </a:lvl4pPr>
      <a:lvl5pPr marL="2641624" algn="l" defTabSz="1320811" rtl="0" eaLnBrk="1" latinLnBrk="0" hangingPunct="1">
        <a:defRPr kumimoji="1" sz="2600" kern="1200">
          <a:solidFill>
            <a:schemeClr val="tx1"/>
          </a:solidFill>
          <a:latin typeface="+mn-lt"/>
          <a:ea typeface="+mn-ea"/>
          <a:cs typeface="+mn-cs"/>
        </a:defRPr>
      </a:lvl5pPr>
      <a:lvl6pPr marL="3302029" algn="l" defTabSz="1320811" rtl="0" eaLnBrk="1" latinLnBrk="0" hangingPunct="1">
        <a:defRPr kumimoji="1" sz="2600" kern="1200">
          <a:solidFill>
            <a:schemeClr val="tx1"/>
          </a:solidFill>
          <a:latin typeface="+mn-lt"/>
          <a:ea typeface="+mn-ea"/>
          <a:cs typeface="+mn-cs"/>
        </a:defRPr>
      </a:lvl6pPr>
      <a:lvl7pPr marL="3962434" algn="l" defTabSz="1320811" rtl="0" eaLnBrk="1" latinLnBrk="0" hangingPunct="1">
        <a:defRPr kumimoji="1" sz="2600" kern="1200">
          <a:solidFill>
            <a:schemeClr val="tx1"/>
          </a:solidFill>
          <a:latin typeface="+mn-lt"/>
          <a:ea typeface="+mn-ea"/>
          <a:cs typeface="+mn-cs"/>
        </a:defRPr>
      </a:lvl7pPr>
      <a:lvl8pPr marL="4622840" algn="l" defTabSz="1320811" rtl="0" eaLnBrk="1" latinLnBrk="0" hangingPunct="1">
        <a:defRPr kumimoji="1" sz="2600" kern="1200">
          <a:solidFill>
            <a:schemeClr val="tx1"/>
          </a:solidFill>
          <a:latin typeface="+mn-lt"/>
          <a:ea typeface="+mn-ea"/>
          <a:cs typeface="+mn-cs"/>
        </a:defRPr>
      </a:lvl8pPr>
      <a:lvl9pPr marL="5283245" algn="l" defTabSz="1320811"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 2"/>
          <p:cNvGrpSpPr>
            <a:grpSpLocks/>
          </p:cNvGrpSpPr>
          <p:nvPr/>
        </p:nvGrpSpPr>
        <p:grpSpPr bwMode="auto">
          <a:xfrm>
            <a:off x="-203360" y="430689"/>
            <a:ext cx="7718015" cy="9533256"/>
            <a:chOff x="316" y="406"/>
            <a:chExt cx="11990" cy="15025"/>
          </a:xfrm>
        </p:grpSpPr>
        <p:grpSp>
          <p:nvGrpSpPr>
            <p:cNvPr id="5" name="Group 3"/>
            <p:cNvGrpSpPr>
              <a:grpSpLocks/>
            </p:cNvGrpSpPr>
            <p:nvPr/>
          </p:nvGrpSpPr>
          <p:grpSpPr bwMode="auto">
            <a:xfrm>
              <a:off x="316" y="406"/>
              <a:ext cx="11990" cy="15025"/>
              <a:chOff x="321" y="406"/>
              <a:chExt cx="11983" cy="15025"/>
            </a:xfrm>
          </p:grpSpPr>
          <p:sp>
            <p:nvSpPr>
              <p:cNvPr id="12" name="Rectangle 13"/>
              <p:cNvSpPr>
                <a:spLocks noChangeArrowheads="1"/>
              </p:cNvSpPr>
              <p:nvPr/>
            </p:nvSpPr>
            <p:spPr bwMode="auto">
              <a:xfrm flipH="1">
                <a:off x="2690" y="406"/>
                <a:ext cx="1563" cy="1518"/>
              </a:xfrm>
              <a:prstGeom prst="rect">
                <a:avLst/>
              </a:prstGeom>
              <a:solidFill>
                <a:srgbClr val="009DD9"/>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b" anchorCtr="0" upright="1">
                <a:noAutofit/>
              </a:bodyPr>
              <a:lstStyle/>
              <a:p>
                <a:pPr algn="just"/>
                <a:r>
                  <a:rPr lang="en-US" sz="2600" kern="10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en-US" sz="1050" kern="1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 name="Rectangle 4" descr="Zig zag"/>
              <p:cNvSpPr>
                <a:spLocks noChangeArrowheads="1"/>
              </p:cNvSpPr>
              <p:nvPr/>
            </p:nvSpPr>
            <p:spPr bwMode="auto">
              <a:xfrm>
                <a:off x="339" y="406"/>
                <a:ext cx="11582" cy="15025"/>
              </a:xfrm>
              <a:prstGeom prst="rect">
                <a:avLst/>
              </a:prstGeom>
              <a:solidFill>
                <a:sysClr val="window" lastClr="FFFFFF"/>
              </a:solidFill>
              <a:ln w="12700">
                <a:solidFill>
                  <a:srgbClr val="FFFFFF"/>
                </a:solidFill>
                <a:miter lim="800000"/>
                <a:headEnd/>
                <a:tailEnd/>
              </a:ln>
              <a:effectLst/>
              <a:extLst/>
            </p:spPr>
            <p:txBody>
              <a:bodyPr rot="0" vert="horz" wrap="square" lIns="91440" tIns="45720" rIns="91440" bIns="45720" anchor="ctr" anchorCtr="0" upright="1">
                <a:noAutofit/>
              </a:bodyPr>
              <a:lstStyle/>
              <a:p>
                <a:endParaRPr lang="ja-JP" altLang="en-US"/>
              </a:p>
            </p:txBody>
          </p:sp>
          <p:sp>
            <p:nvSpPr>
              <p:cNvPr id="14" name="Rectangle 5"/>
              <p:cNvSpPr>
                <a:spLocks noChangeArrowheads="1"/>
              </p:cNvSpPr>
              <p:nvPr/>
            </p:nvSpPr>
            <p:spPr bwMode="auto">
              <a:xfrm>
                <a:off x="3446" y="406"/>
                <a:ext cx="8858" cy="15025"/>
              </a:xfrm>
              <a:prstGeom prst="rect">
                <a:avLst/>
              </a:prstGeom>
              <a:solidFill>
                <a:srgbClr val="DCE6F2">
                  <a:alpha val="70000"/>
                </a:srgb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228600" tIns="1371600" rIns="457200" bIns="45720" anchor="t" anchorCtr="0" upright="1">
                <a:noAutofit/>
              </a:bodyPr>
              <a:lstStyle/>
              <a:p>
                <a:r>
                  <a:rPr lang="en-US" sz="1100" dirty="0">
                    <a:solidFill>
                      <a:srgbClr val="0066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latin typeface="Century" panose="02040604050505020304" pitchFamily="18" charset="0"/>
                  <a:ea typeface="ＭＳ 明朝" panose="02020609040205080304" pitchFamily="17" charset="-128"/>
                  <a:cs typeface="Times New Roman" panose="02020603050405020304" pitchFamily="18" charset="0"/>
                </a:endParaRPr>
              </a:p>
              <a:p>
                <a:r>
                  <a:rPr lang="en-US" sz="1100" dirty="0">
                    <a:solidFill>
                      <a:srgbClr val="0066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latin typeface="Century" panose="02040604050505020304" pitchFamily="18" charset="0"/>
                  <a:ea typeface="ＭＳ 明朝" panose="02020609040205080304" pitchFamily="17" charset="-128"/>
                  <a:cs typeface="Times New Roman" panose="02020603050405020304" pitchFamily="18" charset="0"/>
                </a:endParaRPr>
              </a:p>
              <a:p>
                <a:r>
                  <a:rPr lang="en-US" sz="1100" dirty="0">
                    <a:solidFill>
                      <a:srgbClr val="0066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latin typeface="Century" panose="02040604050505020304" pitchFamily="18" charset="0"/>
                  <a:ea typeface="ＭＳ 明朝" panose="02020609040205080304" pitchFamily="17" charset="-128"/>
                  <a:cs typeface="Times New Roman" panose="02020603050405020304" pitchFamily="18" charset="0"/>
                </a:endParaRPr>
              </a:p>
              <a:p>
                <a:r>
                  <a:rPr lang="en-US" sz="1100" dirty="0">
                    <a:solidFill>
                      <a:srgbClr val="0066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latin typeface="Century" panose="02040604050505020304" pitchFamily="18" charset="0"/>
                  <a:ea typeface="ＭＳ 明朝" panose="02020609040205080304" pitchFamily="17" charset="-128"/>
                  <a:cs typeface="Times New Roman" panose="02020603050405020304" pitchFamily="18" charset="0"/>
                </a:endParaRPr>
              </a:p>
              <a:p>
                <a:r>
                  <a:rPr lang="en-US" sz="1100" dirty="0">
                    <a:solidFill>
                      <a:srgbClr val="0066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latin typeface="Century" panose="02040604050505020304" pitchFamily="18" charset="0"/>
                  <a:ea typeface="ＭＳ 明朝" panose="02020609040205080304" pitchFamily="17" charset="-128"/>
                  <a:cs typeface="Times New Roman" panose="02020603050405020304" pitchFamily="18" charset="0"/>
                </a:endParaRPr>
              </a:p>
              <a:p>
                <a:r>
                  <a:rPr lang="en-US" sz="1100" dirty="0">
                    <a:solidFill>
                      <a:srgbClr val="0066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latin typeface="Century" panose="02040604050505020304" pitchFamily="18" charset="0"/>
                  <a:ea typeface="ＭＳ 明朝" panose="02020609040205080304" pitchFamily="17" charset="-128"/>
                  <a:cs typeface="Times New Roman" panose="02020603050405020304" pitchFamily="18" charset="0"/>
                </a:endParaRPr>
              </a:p>
              <a:p>
                <a:r>
                  <a:rPr lang="en-US" sz="1100" dirty="0">
                    <a:solidFill>
                      <a:srgbClr val="0066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latin typeface="Century" panose="02040604050505020304" pitchFamily="18" charset="0"/>
                  <a:ea typeface="ＭＳ 明朝" panose="02020609040205080304" pitchFamily="17" charset="-128"/>
                  <a:cs typeface="Times New Roman" panose="02020603050405020304" pitchFamily="18" charset="0"/>
                </a:endParaRPr>
              </a:p>
              <a:p>
                <a:r>
                  <a:rPr lang="en-US" sz="1100" dirty="0">
                    <a:solidFill>
                      <a:srgbClr val="0066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latin typeface="Century" panose="02040604050505020304" pitchFamily="18" charset="0"/>
                  <a:ea typeface="ＭＳ 明朝" panose="02020609040205080304" pitchFamily="17" charset="-128"/>
                  <a:cs typeface="Times New Roman" panose="02020603050405020304" pitchFamily="18" charset="0"/>
                </a:endParaRPr>
              </a:p>
              <a:p>
                <a:r>
                  <a:rPr lang="en-US" sz="1100" dirty="0">
                    <a:solidFill>
                      <a:srgbClr val="0066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latin typeface="Century" panose="02040604050505020304" pitchFamily="18" charset="0"/>
                  <a:ea typeface="ＭＳ 明朝" panose="02020609040205080304" pitchFamily="17" charset="-128"/>
                  <a:cs typeface="Times New Roman" panose="02020603050405020304" pitchFamily="18" charset="0"/>
                </a:endParaRPr>
              </a:p>
              <a:p>
                <a:r>
                  <a:rPr lang="en-US" sz="1100" dirty="0">
                    <a:solidFill>
                      <a:srgbClr val="0066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latin typeface="Century" panose="02040604050505020304" pitchFamily="18" charset="0"/>
                  <a:ea typeface="ＭＳ 明朝" panose="02020609040205080304" pitchFamily="17" charset="-128"/>
                  <a:cs typeface="Times New Roman" panose="02020603050405020304" pitchFamily="18" charset="0"/>
                </a:endParaRPr>
              </a:p>
              <a:p>
                <a:r>
                  <a:rPr lang="en-US" sz="1100" dirty="0">
                    <a:solidFill>
                      <a:srgbClr val="0066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latin typeface="Century" panose="02040604050505020304" pitchFamily="18" charset="0"/>
                  <a:ea typeface="ＭＳ 明朝" panose="02020609040205080304" pitchFamily="17" charset="-128"/>
                  <a:cs typeface="Times New Roman" panose="02020603050405020304" pitchFamily="18" charset="0"/>
                </a:endParaRPr>
              </a:p>
              <a:p>
                <a:r>
                  <a:rPr lang="en-US" sz="1100" dirty="0">
                    <a:solidFill>
                      <a:srgbClr val="0066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latin typeface="Century" panose="02040604050505020304" pitchFamily="18" charset="0"/>
                  <a:ea typeface="ＭＳ 明朝" panose="02020609040205080304" pitchFamily="17" charset="-128"/>
                  <a:cs typeface="Times New Roman" panose="02020603050405020304" pitchFamily="18" charset="0"/>
                </a:endParaRPr>
              </a:p>
              <a:p>
                <a:r>
                  <a:rPr lang="en-US" sz="1100" dirty="0">
                    <a:solidFill>
                      <a:srgbClr val="0066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latin typeface="Century" panose="02040604050505020304" pitchFamily="18" charset="0"/>
                  <a:ea typeface="ＭＳ 明朝" panose="02020609040205080304" pitchFamily="17" charset="-128"/>
                  <a:cs typeface="Times New Roman" panose="02020603050405020304" pitchFamily="18" charset="0"/>
                </a:endParaRPr>
              </a:p>
              <a:p>
                <a:r>
                  <a:rPr lang="en-US" sz="1100" dirty="0">
                    <a:solidFill>
                      <a:srgbClr val="006600"/>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05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en-US" sz="105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nvGrpSpPr>
              <p:cNvPr id="15" name="Group 6"/>
              <p:cNvGrpSpPr>
                <a:grpSpLocks/>
              </p:cNvGrpSpPr>
              <p:nvPr/>
            </p:nvGrpSpPr>
            <p:grpSpPr bwMode="auto">
              <a:xfrm>
                <a:off x="321" y="3423"/>
                <a:ext cx="3126" cy="6068"/>
                <a:chOff x="654" y="3599"/>
                <a:chExt cx="2880" cy="5760"/>
              </a:xfrm>
            </p:grpSpPr>
            <p:sp>
              <p:nvSpPr>
                <p:cNvPr id="16" name="Rectangle 7"/>
                <p:cNvSpPr>
                  <a:spLocks noChangeArrowheads="1"/>
                </p:cNvSpPr>
                <p:nvPr/>
              </p:nvSpPr>
              <p:spPr bwMode="auto">
                <a:xfrm flipH="1">
                  <a:off x="2094" y="6479"/>
                  <a:ext cx="1440" cy="1440"/>
                </a:xfrm>
                <a:prstGeom prst="rect">
                  <a:avLst/>
                </a:prstGeom>
                <a:solidFill>
                  <a:srgbClr val="FF99CC">
                    <a:alpha val="80000"/>
                  </a:srgb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17" name="Rectangle 8"/>
                <p:cNvSpPr>
                  <a:spLocks noChangeArrowheads="1"/>
                </p:cNvSpPr>
                <p:nvPr/>
              </p:nvSpPr>
              <p:spPr bwMode="auto">
                <a:xfrm flipH="1">
                  <a:off x="2094" y="5039"/>
                  <a:ext cx="1440" cy="1440"/>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18" name="Rectangle 9"/>
                <p:cNvSpPr>
                  <a:spLocks noChangeArrowheads="1"/>
                </p:cNvSpPr>
                <p:nvPr/>
              </p:nvSpPr>
              <p:spPr bwMode="auto">
                <a:xfrm flipH="1">
                  <a:off x="654" y="5039"/>
                  <a:ext cx="1440" cy="1440"/>
                </a:xfrm>
                <a:prstGeom prst="rect">
                  <a:avLst/>
                </a:prstGeom>
                <a:solidFill>
                  <a:srgbClr val="FF99CC">
                    <a:alpha val="80000"/>
                  </a:srgb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19" name="Rectangle 10"/>
                <p:cNvSpPr>
                  <a:spLocks noChangeArrowheads="1"/>
                </p:cNvSpPr>
                <p:nvPr/>
              </p:nvSpPr>
              <p:spPr bwMode="auto">
                <a:xfrm flipH="1">
                  <a:off x="654" y="3599"/>
                  <a:ext cx="1440" cy="1440"/>
                </a:xfrm>
                <a:prstGeom prst="rect">
                  <a:avLst/>
                </a:prstGeom>
                <a:solidFill>
                  <a:schemeClr val="accent4">
                    <a:lumMod val="60000"/>
                    <a:lumOff val="4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20" name="Rectangle 11"/>
                <p:cNvSpPr>
                  <a:spLocks noChangeArrowheads="1"/>
                </p:cNvSpPr>
                <p:nvPr/>
              </p:nvSpPr>
              <p:spPr bwMode="auto">
                <a:xfrm flipH="1">
                  <a:off x="654" y="6479"/>
                  <a:ext cx="1440" cy="1440"/>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21" name="Rectangle 12"/>
                <p:cNvSpPr>
                  <a:spLocks noChangeArrowheads="1"/>
                </p:cNvSpPr>
                <p:nvPr/>
              </p:nvSpPr>
              <p:spPr bwMode="auto">
                <a:xfrm flipH="1">
                  <a:off x="2094" y="7919"/>
                  <a:ext cx="1440" cy="1440"/>
                </a:xfrm>
                <a:prstGeom prst="rect">
                  <a:avLst/>
                </a:prstGeom>
                <a:solidFill>
                  <a:schemeClr val="accent4">
                    <a:lumMod val="60000"/>
                    <a:lumOff val="4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grpSp>
        <p:grpSp>
          <p:nvGrpSpPr>
            <p:cNvPr id="6" name="Group 14"/>
            <p:cNvGrpSpPr>
              <a:grpSpLocks/>
            </p:cNvGrpSpPr>
            <p:nvPr/>
          </p:nvGrpSpPr>
          <p:grpSpPr bwMode="auto">
            <a:xfrm>
              <a:off x="6193" y="12847"/>
              <a:ext cx="5723" cy="2567"/>
              <a:chOff x="6193" y="12847"/>
              <a:chExt cx="5723" cy="2567"/>
            </a:xfrm>
          </p:grpSpPr>
          <p:grpSp>
            <p:nvGrpSpPr>
              <p:cNvPr id="7" name="Group 15"/>
              <p:cNvGrpSpPr>
                <a:grpSpLocks/>
              </p:cNvGrpSpPr>
              <p:nvPr/>
            </p:nvGrpSpPr>
            <p:grpSpPr bwMode="auto">
              <a:xfrm flipH="1" flipV="1">
                <a:off x="11134" y="14445"/>
                <a:ext cx="782" cy="760"/>
                <a:chOff x="7648" y="11701"/>
                <a:chExt cx="2880" cy="2859"/>
              </a:xfrm>
            </p:grpSpPr>
            <p:sp>
              <p:nvSpPr>
                <p:cNvPr id="9" name="Rectangle 16"/>
                <p:cNvSpPr>
                  <a:spLocks noChangeArrowheads="1"/>
                </p:cNvSpPr>
                <p:nvPr/>
              </p:nvSpPr>
              <p:spPr bwMode="auto">
                <a:xfrm flipH="1">
                  <a:off x="9088" y="11701"/>
                  <a:ext cx="1440" cy="1440"/>
                </a:xfrm>
                <a:prstGeom prst="rect">
                  <a:avLst/>
                </a:prstGeom>
                <a:solidFill>
                  <a:schemeClr val="accent4">
                    <a:lumMod val="40000"/>
                    <a:lumOff val="6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10" name="Rectangle 17"/>
                <p:cNvSpPr>
                  <a:spLocks noChangeArrowheads="1"/>
                </p:cNvSpPr>
                <p:nvPr/>
              </p:nvSpPr>
              <p:spPr bwMode="auto">
                <a:xfrm flipH="1">
                  <a:off x="9088" y="13120"/>
                  <a:ext cx="1440" cy="1440"/>
                </a:xfrm>
                <a:prstGeom prst="rect">
                  <a:avLst/>
                </a:prstGeom>
                <a:solidFill>
                  <a:srgbClr val="FF99CC">
                    <a:alpha val="55000"/>
                  </a:srgb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11" name="Rectangle 18"/>
                <p:cNvSpPr>
                  <a:spLocks noChangeArrowheads="1"/>
                </p:cNvSpPr>
                <p:nvPr/>
              </p:nvSpPr>
              <p:spPr bwMode="auto">
                <a:xfrm flipH="1">
                  <a:off x="7648" y="13120"/>
                  <a:ext cx="1440" cy="1440"/>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sp>
            <p:nvSpPr>
              <p:cNvPr id="8" name="Rectangle 19"/>
              <p:cNvSpPr>
                <a:spLocks noChangeArrowheads="1"/>
              </p:cNvSpPr>
              <p:nvPr/>
            </p:nvSpPr>
            <p:spPr bwMode="auto">
              <a:xfrm>
                <a:off x="6193" y="12847"/>
                <a:ext cx="4995" cy="2567"/>
              </a:xfrm>
              <a:prstGeom prst="rect">
                <a:avLst/>
              </a:prstGeom>
              <a:noFill/>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0" rIns="91440" bIns="0" anchor="b" anchorCtr="0" upright="1">
                <a:noAutofit/>
              </a:bodyPr>
              <a:lstStyle/>
              <a:p>
                <a:pPr algn="dist">
                  <a:lnSpc>
                    <a:spcPts val="2201"/>
                  </a:lnSpc>
                </a:pPr>
                <a:r>
                  <a:rPr lang="ja-JP" altLang="en-US" sz="1600" kern="1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厚生労働省</a:t>
                </a:r>
                <a:endParaRPr lang="ja-JP" altLang="en-US" sz="1050" kern="1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algn="dist">
                  <a:lnSpc>
                    <a:spcPts val="2201"/>
                  </a:lnSpc>
                </a:pPr>
                <a:r>
                  <a:rPr lang="ja-JP" altLang="en-US" sz="1600" kern="1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都道府県労働局</a:t>
                </a:r>
                <a:endParaRPr lang="ja-JP" altLang="en-US" sz="1050" kern="1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algn="dist">
                  <a:lnSpc>
                    <a:spcPts val="2201"/>
                  </a:lnSpc>
                </a:pPr>
                <a:r>
                  <a:rPr lang="ja-JP" altLang="en-US" sz="1600" kern="100" spc="-6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ハローワーク</a:t>
                </a:r>
                <a:r>
                  <a:rPr lang="en-US" sz="1600" kern="100" spc="-6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kern="100" spc="-6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公共職業安定所</a:t>
                </a:r>
                <a:r>
                  <a:rPr lang="en-US" sz="1600" kern="100" spc="-6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1050" kern="1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algn="dist">
                  <a:lnSpc>
                    <a:spcPts val="2201"/>
                  </a:lnSpc>
                </a:pPr>
                <a:r>
                  <a:rPr lang="ja-JP" altLang="en-US" sz="1600" b="1" kern="1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令和</a:t>
                </a:r>
                <a:r>
                  <a:rPr lang="ja-JP" altLang="en-US" sz="1600" b="1" kern="100" dirty="0" smtClean="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２年５月</a:t>
                </a:r>
                <a:r>
                  <a:rPr lang="en-US" altLang="ja-JP" sz="1600" b="1" kern="100" dirty="0" smtClean="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19</a:t>
                </a:r>
                <a:r>
                  <a:rPr lang="ja-JP" altLang="en-US" sz="1600" b="1" kern="100" dirty="0" smtClean="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日</a:t>
                </a:r>
                <a:r>
                  <a:rPr lang="ja-JP" altLang="en-US" sz="1600" b="1" kern="1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現在</a:t>
                </a:r>
                <a:endParaRPr lang="ja-JP" altLang="en-US" sz="1050" kern="1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algn="r"/>
                <a:r>
                  <a:rPr lang="en-US" sz="1100" dirty="0">
                    <a:solidFill>
                      <a:schemeClr val="tx2">
                        <a:lumMod val="75000"/>
                      </a:schemeClr>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solidFill>
                    <a:schemeClr val="tx2">
                      <a:lumMod val="75000"/>
                    </a:schemeClr>
                  </a:solidFill>
                  <a:latin typeface="Century" panose="02040604050505020304" pitchFamily="18" charset="0"/>
                  <a:ea typeface="ＭＳ 明朝" panose="02020609040205080304" pitchFamily="17" charset="-128"/>
                  <a:cs typeface="Times New Roman" panose="02020603050405020304" pitchFamily="18" charset="0"/>
                </a:endParaRPr>
              </a:p>
              <a:p>
                <a:pPr algn="r"/>
                <a:r>
                  <a:rPr lang="en-US" sz="1100" dirty="0">
                    <a:solidFill>
                      <a:schemeClr val="tx2">
                        <a:lumMod val="75000"/>
                      </a:schemeClr>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solidFill>
                    <a:schemeClr val="tx2">
                      <a:lumMod val="75000"/>
                    </a:schemeClr>
                  </a:solidFill>
                  <a:latin typeface="Century" panose="02040604050505020304" pitchFamily="18" charset="0"/>
                  <a:ea typeface="ＭＳ 明朝" panose="02020609040205080304" pitchFamily="17" charset="-128"/>
                  <a:cs typeface="Times New Roman" panose="02020603050405020304" pitchFamily="18" charset="0"/>
                </a:endParaRPr>
              </a:p>
            </p:txBody>
          </p:sp>
        </p:grpSp>
      </p:grpSp>
      <p:sp>
        <p:nvSpPr>
          <p:cNvPr id="22" name="AutoShape 14"/>
          <p:cNvSpPr>
            <a:spLocks noChangeArrowheads="1"/>
          </p:cNvSpPr>
          <p:nvPr/>
        </p:nvSpPr>
        <p:spPr bwMode="auto">
          <a:xfrm>
            <a:off x="-436070" y="1265789"/>
            <a:ext cx="866140" cy="9528175"/>
          </a:xfrm>
          <a:prstGeom prst="roundRect">
            <a:avLst>
              <a:gd name="adj" fmla="val 50000"/>
            </a:avLst>
          </a:prstGeom>
          <a:solidFill>
            <a:schemeClr val="accent4">
              <a:lumMod val="60000"/>
              <a:lumOff val="40000"/>
            </a:schemeClr>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pic>
        <p:nvPicPr>
          <p:cNvPr id="23" name="図 22"/>
          <p:cNvPicPr/>
          <p:nvPr/>
        </p:nvPicPr>
        <p:blipFill>
          <a:blip r:embed="rId2" cstate="print"/>
          <a:srcRect/>
          <a:stretch>
            <a:fillRect/>
          </a:stretch>
        </p:blipFill>
        <p:spPr bwMode="auto">
          <a:xfrm rot="16200000">
            <a:off x="-254319" y="551512"/>
            <a:ext cx="771525" cy="690880"/>
          </a:xfrm>
          <a:prstGeom prst="rect">
            <a:avLst/>
          </a:prstGeom>
          <a:noFill/>
          <a:ln w="9525">
            <a:noFill/>
            <a:miter lim="800000"/>
            <a:headEnd/>
            <a:tailEnd/>
          </a:ln>
        </p:spPr>
      </p:pic>
      <p:sp>
        <p:nvSpPr>
          <p:cNvPr id="24" name="AutoShape 12"/>
          <p:cNvSpPr>
            <a:spLocks noChangeArrowheads="1"/>
          </p:cNvSpPr>
          <p:nvPr/>
        </p:nvSpPr>
        <p:spPr bwMode="auto">
          <a:xfrm>
            <a:off x="-412166" y="-326973"/>
            <a:ext cx="851535" cy="871220"/>
          </a:xfrm>
          <a:prstGeom prst="roundRect">
            <a:avLst>
              <a:gd name="adj" fmla="val 50000"/>
            </a:avLst>
          </a:prstGeom>
          <a:solidFill>
            <a:schemeClr val="accent4">
              <a:lumMod val="60000"/>
              <a:lumOff val="40000"/>
            </a:schemeClr>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5" name="AutoShape 7"/>
          <p:cNvSpPr>
            <a:spLocks noChangeArrowheads="1"/>
          </p:cNvSpPr>
          <p:nvPr/>
        </p:nvSpPr>
        <p:spPr bwMode="auto">
          <a:xfrm>
            <a:off x="-792832" y="9904198"/>
            <a:ext cx="6588125" cy="739775"/>
          </a:xfrm>
          <a:prstGeom prst="roundRect">
            <a:avLst>
              <a:gd name="adj" fmla="val 50000"/>
            </a:avLst>
          </a:prstGeom>
          <a:solidFill>
            <a:schemeClr val="accent4">
              <a:lumMod val="60000"/>
              <a:lumOff val="40000"/>
            </a:schemeClr>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pic>
        <p:nvPicPr>
          <p:cNvPr id="26" name="図 25"/>
          <p:cNvPicPr/>
          <p:nvPr/>
        </p:nvPicPr>
        <p:blipFill>
          <a:blip r:embed="rId2" cstate="print"/>
          <a:srcRect/>
          <a:stretch>
            <a:fillRect/>
          </a:stretch>
        </p:blipFill>
        <p:spPr bwMode="auto">
          <a:xfrm rot="10800000">
            <a:off x="5719033" y="9906159"/>
            <a:ext cx="748665" cy="490220"/>
          </a:xfrm>
          <a:prstGeom prst="rect">
            <a:avLst/>
          </a:prstGeom>
          <a:noFill/>
          <a:ln w="9525">
            <a:noFill/>
            <a:miter lim="800000"/>
            <a:headEnd/>
            <a:tailEnd/>
          </a:ln>
        </p:spPr>
      </p:pic>
      <p:sp>
        <p:nvSpPr>
          <p:cNvPr id="27" name="AutoShape 9"/>
          <p:cNvSpPr>
            <a:spLocks noChangeArrowheads="1"/>
          </p:cNvSpPr>
          <p:nvPr/>
        </p:nvSpPr>
        <p:spPr bwMode="auto">
          <a:xfrm>
            <a:off x="6467698" y="9899753"/>
            <a:ext cx="1428115" cy="748665"/>
          </a:xfrm>
          <a:prstGeom prst="roundRect">
            <a:avLst>
              <a:gd name="adj" fmla="val 50000"/>
            </a:avLst>
          </a:prstGeom>
          <a:solidFill>
            <a:schemeClr val="accent4">
              <a:lumMod val="60000"/>
              <a:lumOff val="40000"/>
            </a:schemeClr>
          </a:solidFill>
          <a:ln w="9525">
            <a:noFill/>
            <a:round/>
            <a:headEnd/>
            <a:tailEnd/>
          </a:ln>
        </p:spPr>
        <p:txBody>
          <a:bodyPr vert="horz" wrap="square" lIns="74295" tIns="8890" rIns="74295" bIns="8890" numCol="1" anchor="t" anchorCtr="0" compatLnSpc="1">
            <a:prstTxWarp prst="textNoShape">
              <a:avLst/>
            </a:prstTxWarp>
            <a:noAutofit/>
          </a:bodyPr>
          <a:lstStyle/>
          <a:p>
            <a:endParaRPr lang="ja-JP" altLang="en-US"/>
          </a:p>
        </p:txBody>
      </p:sp>
      <p:sp>
        <p:nvSpPr>
          <p:cNvPr id="28" name="Rectangle 43"/>
          <p:cNvSpPr>
            <a:spLocks noChangeArrowheads="1"/>
          </p:cNvSpPr>
          <p:nvPr/>
        </p:nvSpPr>
        <p:spPr bwMode="auto">
          <a:xfrm>
            <a:off x="499113" y="114522"/>
            <a:ext cx="4810543" cy="1746098"/>
          </a:xfrm>
          <a:prstGeom prst="rect">
            <a:avLst/>
          </a:prstGeom>
          <a:solidFill>
            <a:schemeClr val="bg1"/>
          </a:solidFill>
          <a:ln w="19050">
            <a:solidFill>
              <a:schemeClr val="tx1"/>
            </a:solidFill>
          </a:ln>
          <a:extLst/>
        </p:spPr>
        <p:txBody>
          <a:bodyPr rot="0" vert="horz" wrap="square" lIns="74295" tIns="36000" rIns="74295" bIns="8890" anchor="ctr" anchorCtr="0" upright="1">
            <a:noAutofit/>
          </a:bodyPr>
          <a:lstStyle/>
          <a:p>
            <a:pPr algn="just"/>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2800" kern="100" dirty="0" smtClean="0">
                <a:latin typeface="メイリオ" panose="020B0604030504040204" pitchFamily="50" charset="-128"/>
                <a:ea typeface="メイリオ" panose="020B0604030504040204" pitchFamily="50" charset="-128"/>
                <a:cs typeface="Times New Roman" panose="02020603050405020304" pitchFamily="18" charset="0"/>
              </a:rPr>
              <a:t>小規模事業主</a:t>
            </a:r>
            <a:r>
              <a:rPr lang="en-US" altLang="ja-JP" sz="1400" kern="100" dirty="0" smtClean="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kern="100" dirty="0" smtClean="0">
                <a:latin typeface="メイリオ" panose="020B0604030504040204" pitchFamily="50" charset="-128"/>
                <a:ea typeface="メイリオ" panose="020B0604030504040204" pitchFamily="50" charset="-128"/>
                <a:cs typeface="Times New Roman" panose="02020603050405020304" pitchFamily="18" charset="0"/>
              </a:rPr>
              <a:t>の皆さま</a:t>
            </a:r>
            <a:endParaRPr lang="en-US" altLang="ja-JP" sz="2800"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400"/>
              </a:lnSpc>
              <a:spcAft>
                <a:spcPts val="600"/>
              </a:spcAft>
            </a:pPr>
            <a:r>
              <a:rPr lang="ja-JP" altLang="en-US" sz="2000" kern="100" dirty="0" smtClean="0">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このマニュアルは、従業員が概ね</a:t>
            </a:r>
            <a:r>
              <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rPr>
              <a:t>20</a:t>
            </a: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人以下の会社や</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ts val="1400"/>
              </a:lnSpc>
              <a:spcAft>
                <a:spcPts val="600"/>
              </a:spcAft>
            </a:pPr>
            <a:r>
              <a:rPr lang="ja-JP" altLang="en-US" sz="1400" kern="100" dirty="0">
                <a:latin typeface="メイリオ" panose="020B0604030504040204" pitchFamily="50" charset="-128"/>
                <a:ea typeface="メイリオ" panose="020B0604030504040204" pitchFamily="50" charset="-128"/>
                <a:cs typeface="Times New Roman" panose="02020603050405020304" pitchFamily="18" charset="0"/>
              </a:rPr>
              <a:t>　　    個人事業主の方を対象としています。</a:t>
            </a:r>
            <a:endParaRPr lang="en-US" altLang="ja-JP" sz="1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spcBef>
                <a:spcPts val="600"/>
              </a:spcBef>
            </a:pPr>
            <a:r>
              <a:rPr lang="ja-JP" altLang="en-US" sz="2200" kern="100" dirty="0" smtClean="0">
                <a:solidFill>
                  <a:srgbClr val="FF0000"/>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en-US" sz="1800" u="sng" kern="100" dirty="0">
                <a:latin typeface="メイリオ" panose="020B0604030504040204" pitchFamily="50" charset="-128"/>
                <a:ea typeface="メイリオ" panose="020B0604030504040204" pitchFamily="50" charset="-128"/>
                <a:cs typeface="Times New Roman" panose="02020603050405020304" pitchFamily="18" charset="0"/>
              </a:rPr>
              <a:t>パソコンを使って入力する場合</a:t>
            </a:r>
            <a:r>
              <a:rPr lang="ja-JP" altLang="en-US" sz="1800" u="sng" kern="100" dirty="0" smtClean="0">
                <a:latin typeface="メイリオ" panose="020B0604030504040204" pitchFamily="50" charset="-128"/>
                <a:ea typeface="メイリオ" panose="020B0604030504040204" pitchFamily="50" charset="-128"/>
                <a:cs typeface="Times New Roman" panose="02020603050405020304" pitchFamily="18" charset="0"/>
              </a:rPr>
              <a:t>の手順を</a:t>
            </a:r>
            <a:endParaRPr lang="en-US" altLang="ja-JP" sz="1800" u="sng" kern="100" dirty="0" smtClean="0">
              <a:latin typeface="メイリオ" panose="020B0604030504040204" pitchFamily="50" charset="-128"/>
              <a:ea typeface="メイリオ" panose="020B0604030504040204" pitchFamily="50" charset="-128"/>
              <a:cs typeface="Times New Roman" panose="02020603050405020304" pitchFamily="18" charset="0"/>
            </a:endParaRPr>
          </a:p>
          <a:p>
            <a:pPr algn="just">
              <a:spcBef>
                <a:spcPts val="600"/>
              </a:spcBef>
            </a:pPr>
            <a:r>
              <a:rPr lang="en-US" altLang="ja-JP" sz="1800" u="sng"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800" u="sng"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u="sng" kern="100" dirty="0" smtClean="0">
                <a:latin typeface="メイリオ" panose="020B0604030504040204" pitchFamily="50" charset="-128"/>
                <a:ea typeface="メイリオ" panose="020B0604030504040204" pitchFamily="50" charset="-128"/>
                <a:cs typeface="Times New Roman" panose="02020603050405020304" pitchFamily="18" charset="0"/>
              </a:rPr>
              <a:t>中心</a:t>
            </a:r>
            <a:r>
              <a:rPr lang="ja-JP" altLang="en-US" sz="1800" u="sng" kern="100" dirty="0">
                <a:latin typeface="メイリオ" panose="020B0604030504040204" pitchFamily="50" charset="-128"/>
                <a:ea typeface="メイリオ" panose="020B0604030504040204" pitchFamily="50" charset="-128"/>
                <a:cs typeface="Times New Roman" panose="02020603050405020304" pitchFamily="18" charset="0"/>
              </a:rPr>
              <a:t>に作成しています</a:t>
            </a:r>
            <a:endParaRPr lang="en-US" altLang="ja-JP" sz="1800" u="sng" kern="100" dirty="0" smtClean="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9" name="Rectangle 19"/>
          <p:cNvSpPr>
            <a:spLocks noChangeArrowheads="1"/>
          </p:cNvSpPr>
          <p:nvPr/>
        </p:nvSpPr>
        <p:spPr bwMode="auto">
          <a:xfrm>
            <a:off x="4937721" y="9642096"/>
            <a:ext cx="1759268" cy="377226"/>
          </a:xfrm>
          <a:prstGeom prst="rect">
            <a:avLst/>
          </a:prstGeom>
          <a:noFill/>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0" rIns="91440" bIns="0" anchor="b" anchorCtr="0" upright="1">
            <a:noAutofit/>
          </a:bodyPr>
          <a:lstStyle/>
          <a:p>
            <a:pPr algn="r"/>
            <a:r>
              <a:rPr lang="en-US" sz="1200" dirty="0" smtClean="0">
                <a:solidFill>
                  <a:schemeClr val="tx2">
                    <a:lumMod val="75000"/>
                  </a:schemeClr>
                </a:solidFill>
                <a:latin typeface="HGSｺﾞｼｯｸM" panose="020B0600000000000000" pitchFamily="50" charset="-128"/>
                <a:ea typeface="ＭＳ 明朝" panose="02020609040205080304" pitchFamily="17" charset="-128"/>
                <a:cs typeface="Times New Roman" panose="02020603050405020304" pitchFamily="18" charset="0"/>
              </a:rPr>
              <a:t>PL02005</a:t>
            </a:r>
            <a:r>
              <a:rPr lang="en-US" altLang="ja-JP" sz="1200" dirty="0" smtClean="0">
                <a:solidFill>
                  <a:schemeClr val="tx2">
                    <a:lumMod val="75000"/>
                  </a:schemeClr>
                </a:solidFill>
                <a:latin typeface="HGSｺﾞｼｯｸM" panose="020B0600000000000000" pitchFamily="50" charset="-128"/>
                <a:ea typeface="ＭＳ 明朝" panose="02020609040205080304" pitchFamily="17" charset="-128"/>
                <a:cs typeface="Times New Roman" panose="02020603050405020304" pitchFamily="18" charset="0"/>
              </a:rPr>
              <a:t>19</a:t>
            </a:r>
            <a:r>
              <a:rPr lang="ja-JP" altLang="en-US" sz="1200" dirty="0" smtClean="0">
                <a:solidFill>
                  <a:schemeClr val="tx2">
                    <a:lumMod val="75000"/>
                  </a:schemeClr>
                </a:solidFill>
                <a:latin typeface="Century" panose="02040604050505020304" pitchFamily="18" charset="0"/>
                <a:ea typeface="HGSｺﾞｼｯｸM" panose="020B0600000000000000" pitchFamily="50" charset="-128"/>
                <a:cs typeface="Times New Roman" panose="02020603050405020304" pitchFamily="18" charset="0"/>
              </a:rPr>
              <a:t>企</a:t>
            </a:r>
            <a:r>
              <a:rPr lang="en-US" sz="1200" dirty="0" smtClean="0">
                <a:solidFill>
                  <a:schemeClr val="tx2">
                    <a:lumMod val="75000"/>
                  </a:schemeClr>
                </a:solidFill>
                <a:latin typeface="Century" panose="02040604050505020304" pitchFamily="18" charset="0"/>
                <a:ea typeface="HGSｺﾞｼｯｸM" panose="020B0600000000000000" pitchFamily="50" charset="-128"/>
                <a:cs typeface="Times New Roman" panose="02020603050405020304" pitchFamily="18" charset="0"/>
              </a:rPr>
              <a:t>04</a:t>
            </a:r>
            <a:r>
              <a:rPr lang="en-US" sz="1100" dirty="0" smtClean="0">
                <a:solidFill>
                  <a:schemeClr val="tx2">
                    <a:lumMod val="75000"/>
                  </a:schemeClr>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solidFill>
                <a:schemeClr val="tx2">
                  <a:lumMod val="75000"/>
                </a:schemeClr>
              </a:solidFill>
              <a:latin typeface="Century" panose="02040604050505020304" pitchFamily="18" charset="0"/>
              <a:ea typeface="ＭＳ 明朝" panose="02020609040205080304" pitchFamily="17" charset="-128"/>
              <a:cs typeface="Times New Roman" panose="02020603050405020304" pitchFamily="18" charset="0"/>
            </a:endParaRPr>
          </a:p>
          <a:p>
            <a:pPr algn="r"/>
            <a:r>
              <a:rPr lang="en-US" sz="1100" dirty="0">
                <a:solidFill>
                  <a:schemeClr val="tx2">
                    <a:lumMod val="75000"/>
                  </a:schemeClr>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1100" dirty="0">
              <a:solidFill>
                <a:schemeClr val="tx2">
                  <a:lumMod val="75000"/>
                </a:schemeClr>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テキスト ボックス 1"/>
          <p:cNvSpPr txBox="1"/>
          <p:nvPr/>
        </p:nvSpPr>
        <p:spPr>
          <a:xfrm>
            <a:off x="1650833" y="2768269"/>
            <a:ext cx="5612778" cy="2939266"/>
          </a:xfrm>
          <a:prstGeom prst="rect">
            <a:avLst/>
          </a:prstGeom>
          <a:noFill/>
        </p:spPr>
        <p:txBody>
          <a:bodyPr wrap="square" rtlCol="0">
            <a:spAutoFit/>
          </a:bodyPr>
          <a:lstStyle/>
          <a:p>
            <a:pPr algn="ctr">
              <a:lnSpc>
                <a:spcPts val="6600"/>
              </a:lnSpc>
              <a:spcBef>
                <a:spcPts val="600"/>
              </a:spcBef>
              <a:spcAft>
                <a:spcPts val="600"/>
              </a:spcAft>
            </a:pPr>
            <a:r>
              <a:rPr kumimoji="1" lang="ja-JP" altLang="en-US" sz="5600" b="1" spc="-200" dirty="0" smtClean="0">
                <a:latin typeface="HG丸ｺﾞｼｯｸM-PRO" panose="020F0600000000000000" pitchFamily="50" charset="-128"/>
                <a:ea typeface="HG丸ｺﾞｼｯｸM-PRO" panose="020F0600000000000000" pitchFamily="50" charset="-128"/>
              </a:rPr>
              <a:t>雇用調整助成金</a:t>
            </a:r>
            <a:endParaRPr kumimoji="1" lang="en-US" altLang="ja-JP" sz="5600" b="1" spc="-200" dirty="0" smtClean="0">
              <a:latin typeface="HG丸ｺﾞｼｯｸM-PRO" panose="020F0600000000000000" pitchFamily="50" charset="-128"/>
              <a:ea typeface="HG丸ｺﾞｼｯｸM-PRO" panose="020F0600000000000000" pitchFamily="50" charset="-128"/>
            </a:endParaRPr>
          </a:p>
          <a:p>
            <a:pPr algn="ctr">
              <a:lnSpc>
                <a:spcPts val="6600"/>
              </a:lnSpc>
              <a:spcBef>
                <a:spcPts val="600"/>
              </a:spcBef>
              <a:spcAft>
                <a:spcPts val="600"/>
              </a:spcAft>
            </a:pPr>
            <a:r>
              <a:rPr lang="ja-JP" altLang="en-US" sz="5600" b="1" dirty="0" smtClean="0">
                <a:latin typeface="HG丸ｺﾞｼｯｸM-PRO" panose="020F0600000000000000" pitchFamily="50" charset="-128"/>
                <a:ea typeface="HG丸ｺﾞｼｯｸM-PRO" panose="020F0600000000000000" pitchFamily="50" charset="-128"/>
              </a:rPr>
              <a:t>支給申請</a:t>
            </a:r>
            <a:endParaRPr lang="en-US" altLang="ja-JP" sz="5600" b="1" dirty="0" smtClean="0">
              <a:latin typeface="HG丸ｺﾞｼｯｸM-PRO" panose="020F0600000000000000" pitchFamily="50" charset="-128"/>
              <a:ea typeface="HG丸ｺﾞｼｯｸM-PRO" panose="020F0600000000000000" pitchFamily="50" charset="-128"/>
            </a:endParaRPr>
          </a:p>
          <a:p>
            <a:pPr algn="ctr">
              <a:lnSpc>
                <a:spcPts val="6600"/>
              </a:lnSpc>
              <a:spcBef>
                <a:spcPts val="600"/>
              </a:spcBef>
              <a:spcAft>
                <a:spcPts val="600"/>
              </a:spcAft>
            </a:pPr>
            <a:r>
              <a:rPr lang="ja-JP" altLang="en-US" sz="5600" b="1" spc="-300" dirty="0" smtClean="0">
                <a:latin typeface="HG丸ｺﾞｼｯｸM-PRO" panose="020F0600000000000000" pitchFamily="50" charset="-128"/>
                <a:ea typeface="HG丸ｺﾞｼｯｸM-PRO" panose="020F0600000000000000" pitchFamily="50" charset="-128"/>
              </a:rPr>
              <a:t>マニュアル</a:t>
            </a:r>
            <a:endParaRPr kumimoji="1" lang="ja-JP" altLang="en-US" sz="5600" b="1" spc="-300" dirty="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2047089" y="7247197"/>
            <a:ext cx="4882567" cy="338554"/>
          </a:xfrm>
          <a:prstGeom prst="rect">
            <a:avLst/>
          </a:prstGeom>
        </p:spPr>
        <p:txBody>
          <a:bodyPr wrap="square">
            <a:spAutoFit/>
          </a:bodyPr>
          <a:lstStyle/>
          <a:p>
            <a:endParaRPr lang="en-US" altLang="ja-JP" sz="1600" spc="-50" dirty="0" smtClean="0">
              <a:solidFill>
                <a:srgbClr val="0066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30" name="Rectangle 43"/>
          <p:cNvSpPr>
            <a:spLocks noChangeArrowheads="1"/>
          </p:cNvSpPr>
          <p:nvPr/>
        </p:nvSpPr>
        <p:spPr bwMode="auto">
          <a:xfrm>
            <a:off x="2564657" y="7585751"/>
            <a:ext cx="4523557" cy="738664"/>
          </a:xfrm>
          <a:prstGeom prst="rect">
            <a:avLst/>
          </a:prstGeom>
          <a:solidFill>
            <a:schemeClr val="bg1"/>
          </a:solidFill>
          <a:ln w="12700">
            <a:solidFill>
              <a:schemeClr val="tx1"/>
            </a:solidFill>
          </a:ln>
          <a:extLst/>
        </p:spPr>
        <p:txBody>
          <a:bodyPr rot="0" vert="horz" wrap="square" lIns="216000" tIns="8890" rIns="108000" bIns="0" anchor="ctr" anchorCtr="1" upright="1">
            <a:noAutofit/>
          </a:bodyPr>
          <a:lstStyle/>
          <a:p>
            <a:pPr algn="just">
              <a:lnSpc>
                <a:spcPts val="2200"/>
              </a:lnSpc>
            </a:pPr>
            <a:r>
              <a:rPr lang="ja-JP" altLang="en-US" sz="2000" kern="100" dirty="0" smtClean="0">
                <a:latin typeface="メイリオ" panose="020B0604030504040204" pitchFamily="50" charset="-128"/>
                <a:ea typeface="メイリオ" panose="020B0604030504040204" pitchFamily="50" charset="-128"/>
                <a:cs typeface="Times New Roman" panose="02020603050405020304" pitchFamily="18" charset="0"/>
              </a:rPr>
              <a:t>訓練を実施した小規模事業主向けのマニュアルです。</a:t>
            </a:r>
            <a:endParaRPr lang="en-US" altLang="ja-JP" sz="2000" kern="100" dirty="0" smtClean="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1" name="正方形/長方形 30"/>
          <p:cNvSpPr/>
          <p:nvPr/>
        </p:nvSpPr>
        <p:spPr>
          <a:xfrm>
            <a:off x="3217030" y="5947671"/>
            <a:ext cx="2542684" cy="646331"/>
          </a:xfrm>
          <a:prstGeom prst="rect">
            <a:avLst/>
          </a:prstGeom>
        </p:spPr>
        <p:txBody>
          <a:bodyPr wrap="none">
            <a:spAutoFit/>
          </a:bodyPr>
          <a:lstStyle/>
          <a:p>
            <a:r>
              <a:rPr lang="ja-JP" altLang="en-US" sz="3600" b="1" spc="-300" dirty="0" smtClean="0">
                <a:solidFill>
                  <a:prstClr val="black"/>
                </a:solidFill>
                <a:latin typeface="HG丸ｺﾞｼｯｸM-PRO" panose="020F0600000000000000" pitchFamily="50" charset="-128"/>
                <a:ea typeface="HG丸ｺﾞｼｯｸM-PRO" panose="020F0600000000000000" pitchFamily="50" charset="-128"/>
              </a:rPr>
              <a:t>～ 訓練編 ～</a:t>
            </a:r>
            <a:endParaRPr lang="en-US" altLang="ja-JP" sz="3600" b="1" spc="-300" dirty="0" smtClean="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04782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p:cNvGrpSpPr/>
          <p:nvPr/>
        </p:nvGrpSpPr>
        <p:grpSpPr>
          <a:xfrm>
            <a:off x="89656" y="9891054"/>
            <a:ext cx="496032" cy="482215"/>
            <a:chOff x="-1823360" y="6370470"/>
            <a:chExt cx="496032" cy="482215"/>
          </a:xfrm>
        </p:grpSpPr>
        <p:sp>
          <p:nvSpPr>
            <p:cNvPr id="36" name="Rectangle 17"/>
            <p:cNvSpPr>
              <a:spLocks noChangeArrowheads="1"/>
            </p:cNvSpPr>
            <p:nvPr/>
          </p:nvSpPr>
          <p:spPr bwMode="auto">
            <a:xfrm flipV="1">
              <a:off x="-1575344" y="6370470"/>
              <a:ext cx="248016" cy="242878"/>
            </a:xfrm>
            <a:prstGeom prst="rect">
              <a:avLst/>
            </a:prstGeom>
            <a:solidFill>
              <a:schemeClr val="accent4">
                <a:lumMod val="40000"/>
                <a:lumOff val="6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37" name="Rectangle 18"/>
            <p:cNvSpPr>
              <a:spLocks noChangeArrowheads="1"/>
            </p:cNvSpPr>
            <p:nvPr/>
          </p:nvSpPr>
          <p:spPr bwMode="auto">
            <a:xfrm flipV="1">
              <a:off x="-1823360" y="6370470"/>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38" name="Rectangle 16"/>
            <p:cNvSpPr>
              <a:spLocks noChangeArrowheads="1"/>
            </p:cNvSpPr>
            <p:nvPr/>
          </p:nvSpPr>
          <p:spPr bwMode="auto">
            <a:xfrm flipV="1">
              <a:off x="-1575344" y="6609807"/>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grpSp>
        <p:nvGrpSpPr>
          <p:cNvPr id="26" name="グループ化 25"/>
          <p:cNvGrpSpPr/>
          <p:nvPr/>
        </p:nvGrpSpPr>
        <p:grpSpPr>
          <a:xfrm>
            <a:off x="70109" y="77464"/>
            <a:ext cx="1169370" cy="1100912"/>
            <a:chOff x="66308" y="1913269"/>
            <a:chExt cx="1169370" cy="1100912"/>
          </a:xfrm>
        </p:grpSpPr>
        <p:sp>
          <p:nvSpPr>
            <p:cNvPr id="27" name="Rectangle 12"/>
            <p:cNvSpPr>
              <a:spLocks noChangeArrowheads="1"/>
            </p:cNvSpPr>
            <p:nvPr/>
          </p:nvSpPr>
          <p:spPr bwMode="auto">
            <a:xfrm flipH="1">
              <a:off x="863351" y="1913270"/>
              <a:ext cx="372327" cy="33913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28" name="Rectangle 7"/>
            <p:cNvSpPr>
              <a:spLocks noChangeArrowheads="1"/>
            </p:cNvSpPr>
            <p:nvPr/>
          </p:nvSpPr>
          <p:spPr bwMode="auto">
            <a:xfrm flipH="1">
              <a:off x="71264" y="1913269"/>
              <a:ext cx="792088" cy="720079"/>
            </a:xfrm>
            <a:prstGeom prst="rect">
              <a:avLst/>
            </a:prstGeom>
            <a:solidFill>
              <a:schemeClr val="accent4">
                <a:lumMod val="60000"/>
                <a:lumOff val="40000"/>
                <a:alpha val="8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29" name="Rectangle 12"/>
            <p:cNvSpPr>
              <a:spLocks noChangeArrowheads="1"/>
            </p:cNvSpPr>
            <p:nvPr/>
          </p:nvSpPr>
          <p:spPr bwMode="auto">
            <a:xfrm flipH="1">
              <a:off x="66308" y="2643979"/>
              <a:ext cx="341003" cy="37020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grpSp>
      <p:pic>
        <p:nvPicPr>
          <p:cNvPr id="4" name="図 3"/>
          <p:cNvPicPr>
            <a:picLocks noChangeAspect="1"/>
          </p:cNvPicPr>
          <p:nvPr/>
        </p:nvPicPr>
        <p:blipFill rotWithShape="1">
          <a:blip r:embed="rId2" cstate="email">
            <a:extLst>
              <a:ext uri="{28A0092B-C50C-407E-A947-70E740481C1C}">
                <a14:useLocalDpi xmlns:a14="http://schemas.microsoft.com/office/drawing/2010/main"/>
              </a:ext>
            </a:extLst>
          </a:blip>
          <a:srcRect b="1136"/>
          <a:stretch/>
        </p:blipFill>
        <p:spPr>
          <a:xfrm>
            <a:off x="153074" y="2046500"/>
            <a:ext cx="6911211" cy="4888418"/>
          </a:xfrm>
          <a:prstGeom prst="rect">
            <a:avLst/>
          </a:prstGeom>
        </p:spPr>
      </p:pic>
      <p:sp>
        <p:nvSpPr>
          <p:cNvPr id="23" name="正方形/長方形 22"/>
          <p:cNvSpPr/>
          <p:nvPr/>
        </p:nvSpPr>
        <p:spPr>
          <a:xfrm>
            <a:off x="44656" y="7162612"/>
            <a:ext cx="7128049" cy="2400657"/>
          </a:xfrm>
          <a:prstGeom prst="rect">
            <a:avLst/>
          </a:prstGeom>
        </p:spPr>
        <p:txBody>
          <a:bodyPr wrap="square">
            <a:spAutoFit/>
          </a:bodyPr>
          <a:lstStyle/>
          <a:p>
            <a:pPr lvl="0" algn="ctr">
              <a:lnSpc>
                <a:spcPts val="4000"/>
              </a:lnSpc>
            </a:pPr>
            <a:r>
              <a:rPr lang="ja-JP" altLang="en-US" sz="2600" b="1" spc="-30" dirty="0" smtClean="0">
                <a:solidFill>
                  <a:schemeClr val="accent1">
                    <a:lumMod val="75000"/>
                  </a:schemeClr>
                </a:solidFill>
                <a:latin typeface="メイリオ" pitchFamily="50" charset="-128"/>
                <a:ea typeface="メイリオ" pitchFamily="50" charset="-128"/>
                <a:cs typeface="メイリオ" panose="020B0604030504040204" pitchFamily="50" charset="-128"/>
              </a:rPr>
              <a:t>これで入力は終わりました。</a:t>
            </a:r>
            <a:endParaRPr lang="en-US" altLang="ja-JP" sz="2600" b="1" spc="-30" dirty="0" smtClean="0">
              <a:solidFill>
                <a:schemeClr val="accent1">
                  <a:lumMod val="75000"/>
                </a:schemeClr>
              </a:solidFill>
              <a:latin typeface="メイリオ" pitchFamily="50" charset="-128"/>
              <a:ea typeface="メイリオ" pitchFamily="50" charset="-128"/>
              <a:cs typeface="メイリオ" panose="020B0604030504040204" pitchFamily="50" charset="-128"/>
            </a:endParaRPr>
          </a:p>
          <a:p>
            <a:pPr lvl="0" algn="ctr">
              <a:lnSpc>
                <a:spcPts val="4000"/>
              </a:lnSpc>
            </a:pPr>
            <a:r>
              <a:rPr lang="ja-JP" altLang="en-US" sz="2600" b="1" spc="-30" dirty="0" smtClean="0">
                <a:solidFill>
                  <a:schemeClr val="accent1">
                    <a:lumMod val="75000"/>
                  </a:schemeClr>
                </a:solidFill>
                <a:latin typeface="メイリオ" pitchFamily="50" charset="-128"/>
                <a:ea typeface="メイリオ" pitchFamily="50" charset="-128"/>
                <a:cs typeface="メイリオ" panose="020B0604030504040204" pitchFamily="50" charset="-128"/>
              </a:rPr>
              <a:t>印刷ボタンを押して申請様式を印刷し、</a:t>
            </a:r>
            <a:endParaRPr lang="en-US" altLang="ja-JP" sz="2600" b="1" spc="-30" dirty="0" smtClean="0">
              <a:solidFill>
                <a:schemeClr val="accent1">
                  <a:lumMod val="75000"/>
                </a:schemeClr>
              </a:solidFill>
              <a:latin typeface="メイリオ" pitchFamily="50" charset="-128"/>
              <a:ea typeface="メイリオ" pitchFamily="50" charset="-128"/>
              <a:cs typeface="メイリオ" panose="020B0604030504040204" pitchFamily="50" charset="-128"/>
            </a:endParaRPr>
          </a:p>
          <a:p>
            <a:pPr lvl="0" algn="ctr">
              <a:lnSpc>
                <a:spcPts val="4000"/>
              </a:lnSpc>
            </a:pPr>
            <a:r>
              <a:rPr lang="ja-JP" altLang="en-US" sz="2600" b="1" spc="-30" dirty="0" smtClean="0">
                <a:solidFill>
                  <a:schemeClr val="accent1">
                    <a:lumMod val="75000"/>
                  </a:schemeClr>
                </a:solidFill>
                <a:latin typeface="メイリオ" pitchFamily="50" charset="-128"/>
                <a:ea typeface="メイリオ" pitchFamily="50" charset="-128"/>
                <a:cs typeface="メイリオ" panose="020B0604030504040204" pitchFamily="50" charset="-128"/>
              </a:rPr>
              <a:t>事業主印を押してください。</a:t>
            </a:r>
            <a:endParaRPr lang="en-US" altLang="ja-JP" sz="2600" b="1" spc="-30" dirty="0" smtClean="0">
              <a:solidFill>
                <a:schemeClr val="accent1">
                  <a:lumMod val="75000"/>
                </a:schemeClr>
              </a:solidFill>
              <a:latin typeface="メイリオ" pitchFamily="50" charset="-128"/>
              <a:ea typeface="メイリオ" pitchFamily="50" charset="-128"/>
              <a:cs typeface="メイリオ" panose="020B0604030504040204" pitchFamily="50" charset="-128"/>
            </a:endParaRPr>
          </a:p>
          <a:p>
            <a:pPr lvl="0" algn="ctr">
              <a:lnSpc>
                <a:spcPct val="150000"/>
              </a:lnSpc>
              <a:spcBef>
                <a:spcPts val="600"/>
              </a:spcBef>
            </a:pPr>
            <a:r>
              <a:rPr lang="en-US" altLang="ja-JP" sz="1600" b="1" spc="-30" dirty="0" smtClean="0">
                <a:latin typeface="メイリオ" pitchFamily="50" charset="-128"/>
                <a:ea typeface="メイリオ" pitchFamily="50" charset="-128"/>
                <a:cs typeface="メイリオ" panose="020B0604030504040204" pitchFamily="50" charset="-128"/>
              </a:rPr>
              <a:t>※</a:t>
            </a:r>
            <a:r>
              <a:rPr lang="ja-JP" altLang="en-US" sz="1600" b="1" spc="-30" dirty="0">
                <a:latin typeface="メイリオ" pitchFamily="50" charset="-128"/>
                <a:ea typeface="メイリオ" pitchFamily="50" charset="-128"/>
                <a:cs typeface="メイリオ" panose="020B0604030504040204" pitchFamily="50" charset="-128"/>
              </a:rPr>
              <a:t> </a:t>
            </a:r>
            <a:r>
              <a:rPr lang="ja-JP" altLang="en-US" sz="1600" b="1" spc="-30" dirty="0" smtClean="0">
                <a:latin typeface="メイリオ" pitchFamily="50" charset="-128"/>
                <a:ea typeface="メイリオ" pitchFamily="50" charset="-128"/>
                <a:cs typeface="メイリオ" panose="020B0604030504040204" pitchFamily="50" charset="-128"/>
              </a:rPr>
              <a:t>雇用保険被保険者ではない従業員を休業させた場合は、次の　</a:t>
            </a:r>
            <a:endParaRPr lang="en-US" altLang="ja-JP" sz="1600" b="1" spc="-30" dirty="0" smtClean="0">
              <a:latin typeface="メイリオ" pitchFamily="50" charset="-128"/>
              <a:ea typeface="メイリオ" pitchFamily="50" charset="-128"/>
              <a:cs typeface="メイリオ" panose="020B0604030504040204" pitchFamily="50" charset="-128"/>
            </a:endParaRPr>
          </a:p>
          <a:p>
            <a:pPr lvl="0" algn="ctr"/>
            <a:r>
              <a:rPr lang="ja-JP" altLang="en-US" sz="1600" b="1" spc="-30" dirty="0">
                <a:latin typeface="メイリオ" pitchFamily="50" charset="-128"/>
                <a:ea typeface="メイリオ" pitchFamily="50" charset="-128"/>
                <a:cs typeface="メイリオ" panose="020B0604030504040204" pitchFamily="50" charset="-128"/>
              </a:rPr>
              <a:t>　</a:t>
            </a:r>
            <a:r>
              <a:rPr lang="ja-JP" altLang="en-US" sz="1600" b="1" spc="-30" dirty="0" smtClean="0">
                <a:latin typeface="メイリオ" pitchFamily="50" charset="-128"/>
                <a:ea typeface="メイリオ" pitchFamily="50" charset="-128"/>
                <a:cs typeface="メイリオ" panose="020B0604030504040204" pitchFamily="50" charset="-128"/>
              </a:rPr>
              <a:t>シートにも同様に入力して下さい。（緊急雇用安定助成金）</a:t>
            </a:r>
            <a:endParaRPr lang="en-US" altLang="ja-JP" sz="1600" b="1" spc="-30" dirty="0" smtClean="0">
              <a:latin typeface="メイリオ" pitchFamily="50" charset="-128"/>
              <a:ea typeface="メイリオ" pitchFamily="50" charset="-128"/>
              <a:cs typeface="メイリオ" panose="020B0604030504040204" pitchFamily="50" charset="-128"/>
            </a:endParaRPr>
          </a:p>
        </p:txBody>
      </p:sp>
      <p:sp>
        <p:nvSpPr>
          <p:cNvPr id="24" name="正方形/長方形 23"/>
          <p:cNvSpPr/>
          <p:nvPr/>
        </p:nvSpPr>
        <p:spPr>
          <a:xfrm>
            <a:off x="4319656" y="9940911"/>
            <a:ext cx="2475000" cy="400110"/>
          </a:xfrm>
          <a:prstGeom prst="rect">
            <a:avLst/>
          </a:prstGeom>
        </p:spPr>
        <p:txBody>
          <a:bodyPr wrap="square">
            <a:spAutoFit/>
          </a:bodyPr>
          <a:lstStyle/>
          <a:p>
            <a:pPr marL="361950" lvl="0"/>
            <a:r>
              <a:rPr lang="ja-JP" altLang="en-US" sz="2000" b="1" dirty="0" smtClean="0">
                <a:solidFill>
                  <a:prstClr val="black"/>
                </a:solidFill>
                <a:latin typeface="メイリオ" pitchFamily="50" charset="-128"/>
                <a:ea typeface="メイリオ" pitchFamily="50" charset="-128"/>
                <a:cs typeface="メイリオ" panose="020B0604030504040204" pitchFamily="50" charset="-128"/>
              </a:rPr>
              <a:t>添付書類へ</a:t>
            </a:r>
            <a:endParaRPr lang="en-US" altLang="ja-JP" sz="2000" b="1" dirty="0">
              <a:solidFill>
                <a:prstClr val="black"/>
              </a:solidFill>
              <a:latin typeface="メイリオ" pitchFamily="50" charset="-128"/>
              <a:ea typeface="メイリオ" pitchFamily="50" charset="-128"/>
              <a:cs typeface="メイリオ" panose="020B0604030504040204" pitchFamily="50" charset="-128"/>
            </a:endParaRPr>
          </a:p>
        </p:txBody>
      </p:sp>
      <p:sp>
        <p:nvSpPr>
          <p:cNvPr id="22" name="正方形/長方形 21"/>
          <p:cNvSpPr/>
          <p:nvPr/>
        </p:nvSpPr>
        <p:spPr>
          <a:xfrm>
            <a:off x="953740" y="939133"/>
            <a:ext cx="5660916" cy="87967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kumimoji="1" lang="ja-JP" altLang="en-US" sz="2200" dirty="0" smtClean="0">
                <a:solidFill>
                  <a:srgbClr val="FF0000"/>
                </a:solidFill>
                <a:latin typeface="メイリオ" panose="020B0604030504040204" pitchFamily="50" charset="-128"/>
                <a:ea typeface="メイリオ" panose="020B0604030504040204" pitchFamily="50" charset="-128"/>
              </a:rPr>
              <a:t>パソコンを使って作成する場合は、すべて自動</a:t>
            </a:r>
            <a:r>
              <a:rPr lang="ja-JP" altLang="en-US" sz="2200" dirty="0" smtClean="0">
                <a:solidFill>
                  <a:srgbClr val="FF0000"/>
                </a:solidFill>
                <a:latin typeface="メイリオ" panose="020B0604030504040204" pitchFamily="50" charset="-128"/>
                <a:ea typeface="メイリオ" panose="020B0604030504040204" pitchFamily="50" charset="-128"/>
              </a:rPr>
              <a:t>で記入</a:t>
            </a:r>
            <a:r>
              <a:rPr kumimoji="1" lang="ja-JP" altLang="en-US" sz="2200" dirty="0" smtClean="0">
                <a:solidFill>
                  <a:srgbClr val="FF0000"/>
                </a:solidFill>
                <a:latin typeface="メイリオ" panose="020B0604030504040204" pitchFamily="50" charset="-128"/>
                <a:ea typeface="メイリオ" panose="020B0604030504040204" pitchFamily="50" charset="-128"/>
              </a:rPr>
              <a:t>されるため、</a:t>
            </a:r>
            <a:r>
              <a:rPr lang="ja-JP" altLang="en-US" sz="2200" dirty="0" smtClean="0">
                <a:solidFill>
                  <a:srgbClr val="FF0000"/>
                </a:solidFill>
                <a:latin typeface="メイリオ" panose="020B0604030504040204" pitchFamily="50" charset="-128"/>
                <a:ea typeface="メイリオ" panose="020B0604030504040204" pitchFamily="50" charset="-128"/>
              </a:rPr>
              <a:t>入力は不要です</a:t>
            </a:r>
            <a:r>
              <a:rPr kumimoji="1" lang="ja-JP" altLang="en-US" sz="2200" dirty="0" smtClean="0">
                <a:solidFill>
                  <a:srgbClr val="FF0000"/>
                </a:solidFill>
                <a:latin typeface="メイリオ" panose="020B0604030504040204" pitchFamily="50" charset="-128"/>
                <a:ea typeface="メイリオ" panose="020B0604030504040204" pitchFamily="50" charset="-128"/>
              </a:rPr>
              <a:t>。</a:t>
            </a:r>
            <a:endParaRPr kumimoji="1" lang="ja-JP" altLang="en-US" sz="2200" dirty="0">
              <a:solidFill>
                <a:srgbClr val="FF0000"/>
              </a:solidFill>
              <a:latin typeface="メイリオ" panose="020B0604030504040204" pitchFamily="50" charset="-128"/>
              <a:ea typeface="メイリオ" panose="020B0604030504040204" pitchFamily="50" charset="-128"/>
            </a:endParaRPr>
          </a:p>
        </p:txBody>
      </p:sp>
      <p:sp>
        <p:nvSpPr>
          <p:cNvPr id="17" name="正方形/長方形 16"/>
          <p:cNvSpPr/>
          <p:nvPr/>
        </p:nvSpPr>
        <p:spPr>
          <a:xfrm>
            <a:off x="886124" y="88773"/>
            <a:ext cx="6257595" cy="969496"/>
          </a:xfrm>
          <a:prstGeom prst="rect">
            <a:avLst/>
          </a:prstGeom>
          <a:noFill/>
        </p:spPr>
        <p:txBody>
          <a:bodyPr wrap="square">
            <a:spAutoFit/>
          </a:bodyPr>
          <a:lstStyle/>
          <a:p>
            <a:pPr>
              <a:lnSpc>
                <a:spcPct val="150000"/>
              </a:lnSpc>
            </a:pPr>
            <a:r>
              <a:rPr lang="zh-CN" altLang="en-US" sz="2400" b="1" dirty="0">
                <a:latin typeface="メイリオ" pitchFamily="50" charset="-128"/>
                <a:ea typeface="メイリオ" pitchFamily="50" charset="-128"/>
                <a:cs typeface="メイリオ" panose="020B0604030504040204" pitchFamily="50" charset="-128"/>
              </a:rPr>
              <a:t>様式</a:t>
            </a:r>
            <a:r>
              <a:rPr lang="zh-CN" altLang="en-US" sz="2400" b="1" dirty="0" smtClean="0">
                <a:latin typeface="メイリオ" pitchFamily="50" charset="-128"/>
                <a:ea typeface="メイリオ" pitchFamily="50" charset="-128"/>
                <a:cs typeface="メイリオ" panose="020B0604030504040204" pitchFamily="50" charset="-128"/>
              </a:rPr>
              <a:t>特</a:t>
            </a:r>
            <a:r>
              <a:rPr lang="ja-JP" altLang="en-US" sz="2400" b="1" dirty="0" smtClean="0">
                <a:latin typeface="メイリオ" pitchFamily="50" charset="-128"/>
                <a:ea typeface="メイリオ" pitchFamily="50" charset="-128"/>
                <a:cs typeface="メイリオ" panose="020B0604030504040204" pitchFamily="50" charset="-128"/>
              </a:rPr>
              <a:t>小訓</a:t>
            </a:r>
            <a:r>
              <a:rPr lang="zh-CN" altLang="en-US" sz="2400" b="1" dirty="0" smtClean="0">
                <a:latin typeface="メイリオ" pitchFamily="50" charset="-128"/>
                <a:ea typeface="メイリオ" pitchFamily="50" charset="-128"/>
                <a:cs typeface="メイリオ" panose="020B0604030504040204" pitchFamily="50" charset="-128"/>
              </a:rPr>
              <a:t>第</a:t>
            </a:r>
            <a:r>
              <a:rPr lang="ja-JP" altLang="en-US" sz="2400" b="1" dirty="0" smtClean="0">
                <a:latin typeface="メイリオ" pitchFamily="50" charset="-128"/>
                <a:ea typeface="メイリオ" pitchFamily="50" charset="-128"/>
                <a:cs typeface="メイリオ" panose="020B0604030504040204" pitchFamily="50" charset="-128"/>
              </a:rPr>
              <a:t>７</a:t>
            </a:r>
            <a:r>
              <a:rPr lang="zh-CN" altLang="en-US" sz="2400" b="1" dirty="0" smtClean="0">
                <a:latin typeface="メイリオ" pitchFamily="50" charset="-128"/>
                <a:ea typeface="メイリオ" pitchFamily="50" charset="-128"/>
                <a:cs typeface="メイリオ" panose="020B0604030504040204" pitchFamily="50" charset="-128"/>
              </a:rPr>
              <a:t>号</a:t>
            </a:r>
            <a:r>
              <a:rPr lang="zh-TW" altLang="en-US" sz="1400" dirty="0">
                <a:latin typeface="メイリオ" pitchFamily="50" charset="-128"/>
                <a:ea typeface="メイリオ" pitchFamily="50" charset="-128"/>
                <a:cs typeface="メイリオ" panose="020B0604030504040204" pitchFamily="50" charset="-128"/>
              </a:rPr>
              <a:t>（雇用調整助成金（休業等）支給申請書）</a:t>
            </a:r>
            <a:r>
              <a:rPr lang="ja-JP" altLang="en-US" sz="1400" dirty="0">
                <a:latin typeface="メイリオ" pitchFamily="50" charset="-128"/>
                <a:ea typeface="メイリオ" pitchFamily="50" charset="-128"/>
                <a:cs typeface="メイリオ" panose="020B0604030504040204" pitchFamily="50" charset="-128"/>
              </a:rPr>
              <a:t>　</a:t>
            </a:r>
          </a:p>
          <a:p>
            <a:pPr>
              <a:lnSpc>
                <a:spcPct val="150000"/>
              </a:lnSpc>
            </a:pPr>
            <a:r>
              <a:rPr lang="ja-JP" altLang="en-US" sz="1400" dirty="0">
                <a:latin typeface="メイリオ" pitchFamily="50" charset="-128"/>
                <a:ea typeface="メイリオ" pitchFamily="50" charset="-128"/>
                <a:cs typeface="メイリオ" panose="020B0604030504040204" pitchFamily="50" charset="-128"/>
              </a:rPr>
              <a:t>　</a:t>
            </a:r>
            <a:endParaRPr lang="en-US" altLang="ja-JP" sz="1400" dirty="0">
              <a:latin typeface="メイリオ" pitchFamily="50" charset="-128"/>
              <a:ea typeface="メイリオ" pitchFamily="50" charset="-128"/>
              <a:cs typeface="メイリオ" panose="020B0604030504040204" pitchFamily="50" charset="-128"/>
            </a:endParaRPr>
          </a:p>
        </p:txBody>
      </p:sp>
      <p:sp>
        <p:nvSpPr>
          <p:cNvPr id="16" name="スライド番号プレースホルダー 3"/>
          <p:cNvSpPr txBox="1">
            <a:spLocks/>
          </p:cNvSpPr>
          <p:nvPr/>
        </p:nvSpPr>
        <p:spPr>
          <a:xfrm>
            <a:off x="0" y="9999749"/>
            <a:ext cx="1679840" cy="553520"/>
          </a:xfrm>
          <a:prstGeom prst="rect">
            <a:avLst/>
          </a:prstGeom>
        </p:spPr>
        <p:txBody>
          <a:bodyPr vert="horz" lIns="91440" tIns="45720" rIns="91440" bIns="45720" rtlCol="0" anchor="ctr"/>
          <a:lstStyle>
            <a:defPPr>
              <a:defRPr lang="ja-JP"/>
            </a:defPPr>
            <a:lvl1pPr marL="0" algn="r" defTabSz="959754" rtl="0" eaLnBrk="1" latinLnBrk="0" hangingPunct="1">
              <a:defRPr kumimoji="1" sz="1733" kern="1200">
                <a:solidFill>
                  <a:schemeClr val="tx1">
                    <a:tint val="75000"/>
                  </a:schemeClr>
                </a:solidFill>
                <a:latin typeface="+mn-lt"/>
                <a:ea typeface="+mn-ea"/>
                <a:cs typeface="+mn-cs"/>
              </a:defRPr>
            </a:lvl1pPr>
            <a:lvl2pPr marL="479877" algn="l" defTabSz="959754" rtl="0" eaLnBrk="1" latinLnBrk="0" hangingPunct="1">
              <a:defRPr kumimoji="1" sz="1889" kern="1200">
                <a:solidFill>
                  <a:schemeClr val="tx1"/>
                </a:solidFill>
                <a:latin typeface="+mn-lt"/>
                <a:ea typeface="+mn-ea"/>
                <a:cs typeface="+mn-cs"/>
              </a:defRPr>
            </a:lvl2pPr>
            <a:lvl3pPr marL="959754" algn="l" defTabSz="959754" rtl="0" eaLnBrk="1" latinLnBrk="0" hangingPunct="1">
              <a:defRPr kumimoji="1" sz="1889" kern="1200">
                <a:solidFill>
                  <a:schemeClr val="tx1"/>
                </a:solidFill>
                <a:latin typeface="+mn-lt"/>
                <a:ea typeface="+mn-ea"/>
                <a:cs typeface="+mn-cs"/>
              </a:defRPr>
            </a:lvl3pPr>
            <a:lvl4pPr marL="1439631" algn="l" defTabSz="959754" rtl="0" eaLnBrk="1" latinLnBrk="0" hangingPunct="1">
              <a:defRPr kumimoji="1" sz="1889" kern="1200">
                <a:solidFill>
                  <a:schemeClr val="tx1"/>
                </a:solidFill>
                <a:latin typeface="+mn-lt"/>
                <a:ea typeface="+mn-ea"/>
                <a:cs typeface="+mn-cs"/>
              </a:defRPr>
            </a:lvl4pPr>
            <a:lvl5pPr marL="1919508" algn="l" defTabSz="959754" rtl="0" eaLnBrk="1" latinLnBrk="0" hangingPunct="1">
              <a:defRPr kumimoji="1" sz="1889" kern="1200">
                <a:solidFill>
                  <a:schemeClr val="tx1"/>
                </a:solidFill>
                <a:latin typeface="+mn-lt"/>
                <a:ea typeface="+mn-ea"/>
                <a:cs typeface="+mn-cs"/>
              </a:defRPr>
            </a:lvl5pPr>
            <a:lvl6pPr marL="2399386" algn="l" defTabSz="959754" rtl="0" eaLnBrk="1" latinLnBrk="0" hangingPunct="1">
              <a:defRPr kumimoji="1" sz="1889" kern="1200">
                <a:solidFill>
                  <a:schemeClr val="tx1"/>
                </a:solidFill>
                <a:latin typeface="+mn-lt"/>
                <a:ea typeface="+mn-ea"/>
                <a:cs typeface="+mn-cs"/>
              </a:defRPr>
            </a:lvl6pPr>
            <a:lvl7pPr marL="2879263" algn="l" defTabSz="959754" rtl="0" eaLnBrk="1" latinLnBrk="0" hangingPunct="1">
              <a:defRPr kumimoji="1" sz="1889" kern="1200">
                <a:solidFill>
                  <a:schemeClr val="tx1"/>
                </a:solidFill>
                <a:latin typeface="+mn-lt"/>
                <a:ea typeface="+mn-ea"/>
                <a:cs typeface="+mn-cs"/>
              </a:defRPr>
            </a:lvl7pPr>
            <a:lvl8pPr marL="3359140" algn="l" defTabSz="959754" rtl="0" eaLnBrk="1" latinLnBrk="0" hangingPunct="1">
              <a:defRPr kumimoji="1" sz="1889" kern="1200">
                <a:solidFill>
                  <a:schemeClr val="tx1"/>
                </a:solidFill>
                <a:latin typeface="+mn-lt"/>
                <a:ea typeface="+mn-ea"/>
                <a:cs typeface="+mn-cs"/>
              </a:defRPr>
            </a:lvl8pPr>
            <a:lvl9pPr marL="3839017" algn="l" defTabSz="959754" rtl="0" eaLnBrk="1" latinLnBrk="0" hangingPunct="1">
              <a:defRPr kumimoji="1" sz="1889" kern="1200">
                <a:solidFill>
                  <a:schemeClr val="tx1"/>
                </a:solidFill>
                <a:latin typeface="+mn-lt"/>
                <a:ea typeface="+mn-ea"/>
                <a:cs typeface="+mn-cs"/>
              </a:defRPr>
            </a:lvl9pPr>
          </a:lstStyle>
          <a:p>
            <a:pPr algn="l"/>
            <a:r>
              <a:rPr lang="en-US" altLang="ja-JP" dirty="0">
                <a:latin typeface="メイリオ" panose="020B0604030504040204" pitchFamily="50" charset="-128"/>
                <a:ea typeface="メイリオ" panose="020B0604030504040204" pitchFamily="50" charset="-128"/>
              </a:rPr>
              <a:t>9</a:t>
            </a:r>
            <a:endParaRPr lang="ja-JP" altLang="en-US"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9656" y="1958091"/>
            <a:ext cx="1317730" cy="631850"/>
          </a:xfrm>
          <a:prstGeom prst="rect">
            <a:avLst/>
          </a:prstGeom>
        </p:spPr>
      </p:pic>
      <p:sp>
        <p:nvSpPr>
          <p:cNvPr id="34" name="角丸四角形吹き出し 33"/>
          <p:cNvSpPr/>
          <p:nvPr/>
        </p:nvSpPr>
        <p:spPr>
          <a:xfrm>
            <a:off x="5214377" y="2688500"/>
            <a:ext cx="1125000" cy="503738"/>
          </a:xfrm>
          <a:prstGeom prst="wedgeRoundRectCallout">
            <a:avLst>
              <a:gd name="adj1" fmla="val 3968"/>
              <a:gd name="adj2" fmla="val -120352"/>
              <a:gd name="adj3" fmla="val 16667"/>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印刷ボタン</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30" name="右矢印 29"/>
          <p:cNvSpPr/>
          <p:nvPr/>
        </p:nvSpPr>
        <p:spPr>
          <a:xfrm>
            <a:off x="4286787" y="9871371"/>
            <a:ext cx="482870" cy="438593"/>
          </a:xfrm>
          <a:prstGeom prst="rightArrow">
            <a:avLst/>
          </a:prstGeom>
          <a:solidFill>
            <a:srgbClr val="FF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2494562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a:off x="6647688" y="9902201"/>
            <a:ext cx="496032" cy="482215"/>
            <a:chOff x="6467696" y="9297092"/>
            <a:chExt cx="496032" cy="482215"/>
          </a:xfrm>
        </p:grpSpPr>
        <p:sp>
          <p:nvSpPr>
            <p:cNvPr id="21" name="Rectangle 17"/>
            <p:cNvSpPr>
              <a:spLocks noChangeArrowheads="1"/>
            </p:cNvSpPr>
            <p:nvPr/>
          </p:nvSpPr>
          <p:spPr bwMode="auto">
            <a:xfrm flipV="1">
              <a:off x="6467696" y="9297092"/>
              <a:ext cx="248016" cy="242878"/>
            </a:xfrm>
            <a:prstGeom prst="rect">
              <a:avLst/>
            </a:prstGeom>
            <a:solidFill>
              <a:schemeClr val="accent4">
                <a:lumMod val="40000"/>
                <a:lumOff val="6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22" name="Rectangle 18"/>
            <p:cNvSpPr>
              <a:spLocks noChangeArrowheads="1"/>
            </p:cNvSpPr>
            <p:nvPr/>
          </p:nvSpPr>
          <p:spPr bwMode="auto">
            <a:xfrm flipV="1">
              <a:off x="6715712" y="9297092"/>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23" name="Rectangle 16"/>
            <p:cNvSpPr>
              <a:spLocks noChangeArrowheads="1"/>
            </p:cNvSpPr>
            <p:nvPr/>
          </p:nvSpPr>
          <p:spPr bwMode="auto">
            <a:xfrm flipV="1">
              <a:off x="6467696" y="9536429"/>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grpSp>
        <p:nvGrpSpPr>
          <p:cNvPr id="16" name="グループ化 15"/>
          <p:cNvGrpSpPr/>
          <p:nvPr/>
        </p:nvGrpSpPr>
        <p:grpSpPr>
          <a:xfrm>
            <a:off x="70109" y="77464"/>
            <a:ext cx="1169370" cy="1100912"/>
            <a:chOff x="66308" y="1913269"/>
            <a:chExt cx="1169370" cy="1100912"/>
          </a:xfrm>
        </p:grpSpPr>
        <p:sp>
          <p:nvSpPr>
            <p:cNvPr id="17" name="Rectangle 12"/>
            <p:cNvSpPr>
              <a:spLocks noChangeArrowheads="1"/>
            </p:cNvSpPr>
            <p:nvPr/>
          </p:nvSpPr>
          <p:spPr bwMode="auto">
            <a:xfrm flipH="1">
              <a:off x="863351" y="1913270"/>
              <a:ext cx="372327" cy="33913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18" name="Rectangle 7"/>
            <p:cNvSpPr>
              <a:spLocks noChangeArrowheads="1"/>
            </p:cNvSpPr>
            <p:nvPr/>
          </p:nvSpPr>
          <p:spPr bwMode="auto">
            <a:xfrm flipH="1">
              <a:off x="71264" y="1913269"/>
              <a:ext cx="792088" cy="720079"/>
            </a:xfrm>
            <a:prstGeom prst="rect">
              <a:avLst/>
            </a:prstGeom>
            <a:solidFill>
              <a:schemeClr val="accent4">
                <a:lumMod val="60000"/>
                <a:lumOff val="40000"/>
                <a:alpha val="8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19" name="Rectangle 12"/>
            <p:cNvSpPr>
              <a:spLocks noChangeArrowheads="1"/>
            </p:cNvSpPr>
            <p:nvPr/>
          </p:nvSpPr>
          <p:spPr bwMode="auto">
            <a:xfrm flipH="1">
              <a:off x="66308" y="2643979"/>
              <a:ext cx="341003" cy="37020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grpSp>
      <p:sp>
        <p:nvSpPr>
          <p:cNvPr id="5" name="スライド番号プレースホルダー 4"/>
          <p:cNvSpPr>
            <a:spLocks noGrp="1"/>
          </p:cNvSpPr>
          <p:nvPr>
            <p:ph type="sldNum" sz="quarter" idx="12"/>
          </p:nvPr>
        </p:nvSpPr>
        <p:spPr>
          <a:xfrm>
            <a:off x="5523622" y="10023640"/>
            <a:ext cx="1679840" cy="553520"/>
          </a:xfrm>
        </p:spPr>
        <p:txBody>
          <a:bodyPr/>
          <a:lstStyle/>
          <a:p>
            <a:r>
              <a:rPr kumimoji="1" lang="en-US" altLang="ja-JP" dirty="0" smtClean="0">
                <a:latin typeface="メイリオ" panose="020B0604030504040204" pitchFamily="50" charset="-128"/>
                <a:ea typeface="メイリオ" panose="020B0604030504040204" pitchFamily="50" charset="-128"/>
              </a:rPr>
              <a:t>10</a:t>
            </a:r>
            <a:endParaRPr kumimoji="1" lang="ja-JP" altLang="en-US"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404656" y="1452690"/>
            <a:ext cx="7425000" cy="5737468"/>
          </a:xfrm>
          <a:prstGeom prst="rect">
            <a:avLst/>
          </a:prstGeom>
        </p:spPr>
        <p:txBody>
          <a:bodyPr wrap="square">
            <a:spAutoFit/>
          </a:bodyPr>
          <a:lstStyle/>
          <a:p>
            <a:pPr>
              <a:lnSpc>
                <a:spcPct val="150000"/>
              </a:lnSpc>
            </a:pPr>
            <a:r>
              <a:rPr lang="ja-JP" altLang="en-US" sz="2600" b="1" spc="-30" dirty="0" smtClean="0">
                <a:latin typeface="メイリオ" pitchFamily="50" charset="-128"/>
                <a:ea typeface="メイリオ" pitchFamily="50" charset="-128"/>
                <a:cs typeface="メイリオ" panose="020B0604030504040204" pitchFamily="50" charset="-128"/>
              </a:rPr>
              <a:t>□</a:t>
            </a:r>
            <a:r>
              <a:rPr lang="ja-JP" altLang="en-US" sz="2800" b="1" spc="-30" dirty="0" smtClean="0">
                <a:latin typeface="メイリオ" pitchFamily="50" charset="-128"/>
                <a:ea typeface="メイリオ" pitchFamily="50" charset="-128"/>
                <a:cs typeface="メイリオ" panose="020B0604030504040204" pitchFamily="50" charset="-128"/>
              </a:rPr>
              <a:t> 支給申請書等  </a:t>
            </a:r>
            <a:r>
              <a:rPr lang="en-US" altLang="ja-JP" sz="1800" spc="-30" dirty="0" smtClean="0">
                <a:latin typeface="メイリオ" pitchFamily="50" charset="-128"/>
                <a:ea typeface="メイリオ" pitchFamily="50" charset="-128"/>
                <a:cs typeface="メイリオ" panose="020B0604030504040204" pitchFamily="50" charset="-128"/>
              </a:rPr>
              <a:t>※</a:t>
            </a:r>
            <a:r>
              <a:rPr lang="ja-JP" altLang="en-US" sz="1800" spc="-30" dirty="0" smtClean="0">
                <a:latin typeface="メイリオ" pitchFamily="50" charset="-128"/>
                <a:ea typeface="メイリオ" pitchFamily="50" charset="-128"/>
                <a:cs typeface="メイリオ" panose="020B0604030504040204" pitchFamily="50" charset="-128"/>
              </a:rPr>
              <a:t> 押印を忘れずに！</a:t>
            </a:r>
            <a:endParaRPr lang="en-US" altLang="ja-JP" sz="1800" spc="-30" dirty="0" smtClean="0">
              <a:latin typeface="メイリオ" pitchFamily="50" charset="-128"/>
              <a:ea typeface="メイリオ" pitchFamily="50" charset="-128"/>
              <a:cs typeface="メイリオ" panose="020B0604030504040204" pitchFamily="50" charset="-128"/>
            </a:endParaRPr>
          </a:p>
          <a:p>
            <a:pPr lvl="0">
              <a:lnSpc>
                <a:spcPts val="2880"/>
              </a:lnSpc>
            </a:pPr>
            <a:r>
              <a:rPr lang="ja-JP" altLang="en-US" sz="3200" spc="-30" dirty="0" smtClean="0">
                <a:latin typeface="メイリオ" pitchFamily="50" charset="-128"/>
                <a:ea typeface="メイリオ" pitchFamily="50" charset="-128"/>
                <a:cs typeface="メイリオ" panose="020B0604030504040204" pitchFamily="50" charset="-128"/>
              </a:rPr>
              <a:t>　</a:t>
            </a:r>
            <a:r>
              <a:rPr lang="ja-JP" altLang="en-US" sz="2000" spc="-30" dirty="0" smtClean="0">
                <a:latin typeface="メイリオ" pitchFamily="50" charset="-128"/>
                <a:ea typeface="メイリオ" pitchFamily="50" charset="-128"/>
                <a:cs typeface="メイリオ" panose="020B0604030504040204" pitchFamily="50" charset="-128"/>
              </a:rPr>
              <a:t>（様式特小訓第４号、６号、７号、８号、９号）</a:t>
            </a:r>
            <a:endParaRPr lang="en-US" altLang="ja-JP" sz="2000" spc="-30" dirty="0" smtClean="0">
              <a:latin typeface="メイリオ" pitchFamily="50" charset="-128"/>
              <a:ea typeface="メイリオ" pitchFamily="50" charset="-128"/>
              <a:cs typeface="メイリオ" panose="020B0604030504040204" pitchFamily="50" charset="-128"/>
            </a:endParaRPr>
          </a:p>
          <a:p>
            <a:pPr lvl="0">
              <a:lnSpc>
                <a:spcPts val="2880"/>
              </a:lnSpc>
            </a:pPr>
            <a:r>
              <a:rPr lang="ja-JP" altLang="en-US" sz="2000" spc="-30" dirty="0">
                <a:latin typeface="メイリオ" pitchFamily="50" charset="-128"/>
                <a:ea typeface="メイリオ" pitchFamily="50" charset="-128"/>
                <a:cs typeface="メイリオ" panose="020B0604030504040204" pitchFamily="50" charset="-128"/>
              </a:rPr>
              <a:t>　</a:t>
            </a:r>
            <a:r>
              <a:rPr lang="ja-JP" altLang="en-US" sz="2000" spc="-30" dirty="0" smtClean="0">
                <a:latin typeface="メイリオ" pitchFamily="50" charset="-128"/>
                <a:ea typeface="メイリオ" pitchFamily="50" charset="-128"/>
                <a:cs typeface="メイリオ" panose="020B0604030504040204" pitchFamily="50" charset="-128"/>
              </a:rPr>
              <a:t>　  </a:t>
            </a:r>
            <a:r>
              <a:rPr lang="en-US" altLang="ja-JP" sz="1800" spc="-30" dirty="0" smtClean="0">
                <a:solidFill>
                  <a:srgbClr val="FF0000"/>
                </a:solidFill>
                <a:latin typeface="メイリオ" pitchFamily="50" charset="-128"/>
                <a:ea typeface="メイリオ" pitchFamily="50" charset="-128"/>
                <a:cs typeface="メイリオ" panose="020B0604030504040204" pitchFamily="50" charset="-128"/>
              </a:rPr>
              <a:t>※	</a:t>
            </a:r>
            <a:r>
              <a:rPr lang="ja-JP" altLang="en-US" sz="1800" spc="-30" dirty="0" smtClean="0">
                <a:solidFill>
                  <a:srgbClr val="FF0000"/>
                </a:solidFill>
                <a:latin typeface="メイリオ" pitchFamily="50" charset="-128"/>
                <a:ea typeface="メイリオ" pitchFamily="50" charset="-128"/>
                <a:cs typeface="メイリオ" panose="020B0604030504040204" pitchFamily="50" charset="-128"/>
              </a:rPr>
              <a:t>様式特第４号は２回目以降、提出が不要です。</a:t>
            </a:r>
            <a:endParaRPr lang="en-US" altLang="ja-JP" sz="1800" spc="-30" dirty="0" smtClean="0">
              <a:solidFill>
                <a:srgbClr val="FF0000"/>
              </a:solidFill>
              <a:latin typeface="メイリオ" pitchFamily="50" charset="-128"/>
              <a:ea typeface="メイリオ" pitchFamily="50" charset="-128"/>
              <a:cs typeface="メイリオ" panose="020B0604030504040204" pitchFamily="50" charset="-128"/>
            </a:endParaRPr>
          </a:p>
          <a:p>
            <a:pPr lvl="0">
              <a:lnSpc>
                <a:spcPts val="1500"/>
              </a:lnSpc>
            </a:pPr>
            <a:endParaRPr lang="en-US" altLang="ja-JP" sz="2000" b="1" spc="-30" dirty="0" smtClean="0">
              <a:latin typeface="メイリオ" pitchFamily="50" charset="-128"/>
              <a:ea typeface="メイリオ" pitchFamily="50" charset="-128"/>
              <a:cs typeface="メイリオ" panose="020B0604030504040204" pitchFamily="50" charset="-128"/>
            </a:endParaRPr>
          </a:p>
          <a:p>
            <a:pPr lvl="0">
              <a:lnSpc>
                <a:spcPct val="150000"/>
              </a:lnSpc>
            </a:pPr>
            <a:r>
              <a:rPr lang="ja-JP" altLang="en-US" sz="2600" b="1" spc="-30" dirty="0">
                <a:latin typeface="メイリオ" pitchFamily="50" charset="-128"/>
                <a:ea typeface="メイリオ" pitchFamily="50" charset="-128"/>
                <a:cs typeface="メイリオ" panose="020B0604030504040204" pitchFamily="50" charset="-128"/>
              </a:rPr>
              <a:t> </a:t>
            </a:r>
            <a:r>
              <a:rPr lang="ja-JP" altLang="en-US" sz="2600" b="1" u="sng" spc="-30" dirty="0" smtClean="0">
                <a:latin typeface="メイリオ" pitchFamily="50" charset="-128"/>
                <a:ea typeface="メイリオ" pitchFamily="50" charset="-128"/>
                <a:cs typeface="メイリオ" panose="020B0604030504040204" pitchFamily="50" charset="-128"/>
              </a:rPr>
              <a:t>添付書類</a:t>
            </a:r>
            <a:endParaRPr lang="en-US" altLang="ja-JP" sz="2600" b="1" u="sng" spc="-30" dirty="0" smtClean="0">
              <a:latin typeface="メイリオ" pitchFamily="50" charset="-128"/>
              <a:ea typeface="メイリオ" pitchFamily="50" charset="-128"/>
              <a:cs typeface="メイリオ" panose="020B0604030504040204" pitchFamily="50" charset="-128"/>
            </a:endParaRPr>
          </a:p>
          <a:p>
            <a:pPr lvl="0">
              <a:lnSpc>
                <a:spcPct val="150000"/>
              </a:lnSpc>
            </a:pPr>
            <a:r>
              <a:rPr lang="ja-JP" altLang="en-US" sz="2000" b="1" spc="-30" dirty="0">
                <a:latin typeface="メイリオ" pitchFamily="50" charset="-128"/>
                <a:ea typeface="メイリオ" pitchFamily="50" charset="-128"/>
                <a:cs typeface="メイリオ" panose="020B0604030504040204" pitchFamily="50" charset="-128"/>
              </a:rPr>
              <a:t>　</a:t>
            </a:r>
            <a:r>
              <a:rPr lang="ja-JP" altLang="en-US" sz="2600" b="1" spc="-30" dirty="0">
                <a:latin typeface="メイリオ" pitchFamily="50" charset="-128"/>
                <a:ea typeface="メイリオ" pitchFamily="50" charset="-128"/>
                <a:cs typeface="メイリオ" panose="020B0604030504040204" pitchFamily="50" charset="-128"/>
              </a:rPr>
              <a:t>□</a:t>
            </a:r>
            <a:r>
              <a:rPr lang="ja-JP" altLang="en-US" sz="2600" b="1" spc="-30" dirty="0" smtClean="0">
                <a:latin typeface="メイリオ" pitchFamily="50" charset="-128"/>
                <a:ea typeface="メイリオ" pitchFamily="50" charset="-128"/>
                <a:cs typeface="メイリオ" panose="020B0604030504040204" pitchFamily="50" charset="-128"/>
              </a:rPr>
              <a:t> 比較した月の</a:t>
            </a:r>
            <a:r>
              <a:rPr lang="ja-JP" altLang="en-US" sz="2600" b="1" spc="-30" dirty="0">
                <a:latin typeface="メイリオ" pitchFamily="50" charset="-128"/>
                <a:ea typeface="メイリオ" pitchFamily="50" charset="-128"/>
                <a:cs typeface="メイリオ" panose="020B0604030504040204" pitchFamily="50" charset="-128"/>
              </a:rPr>
              <a:t>売上がわかる書類</a:t>
            </a:r>
          </a:p>
          <a:p>
            <a:pPr lvl="0"/>
            <a:r>
              <a:rPr lang="ja-JP" altLang="en-US" sz="2000" b="1" spc="-30" dirty="0">
                <a:latin typeface="メイリオ" pitchFamily="50" charset="-128"/>
                <a:ea typeface="メイリオ" pitchFamily="50" charset="-128"/>
                <a:cs typeface="メイリオ" panose="020B0604030504040204" pitchFamily="50" charset="-128"/>
              </a:rPr>
              <a:t>　　 </a:t>
            </a:r>
            <a:r>
              <a:rPr lang="ja-JP" altLang="en-US" sz="1800" spc="-30" dirty="0" smtClean="0">
                <a:latin typeface="メイリオ" pitchFamily="50" charset="-128"/>
                <a:ea typeface="メイリオ" pitchFamily="50" charset="-128"/>
                <a:cs typeface="メイリオ" panose="020B0604030504040204" pitchFamily="50" charset="-128"/>
              </a:rPr>
              <a:t>（売上簿</a:t>
            </a:r>
            <a:r>
              <a:rPr lang="ja-JP" altLang="en-US" sz="1800" spc="-30" dirty="0">
                <a:latin typeface="メイリオ" pitchFamily="50" charset="-128"/>
                <a:ea typeface="メイリオ" pitchFamily="50" charset="-128"/>
                <a:cs typeface="メイリオ" panose="020B0604030504040204" pitchFamily="50" charset="-128"/>
              </a:rPr>
              <a:t>、収入簿、レジの月次集計</a:t>
            </a:r>
            <a:r>
              <a:rPr lang="ja-JP" altLang="en-US" sz="1800" spc="-30" dirty="0" smtClean="0">
                <a:latin typeface="メイリオ" pitchFamily="50" charset="-128"/>
                <a:ea typeface="メイリオ" pitchFamily="50" charset="-128"/>
                <a:cs typeface="メイリオ" panose="020B0604030504040204" pitchFamily="50" charset="-128"/>
              </a:rPr>
              <a:t>など）</a:t>
            </a:r>
            <a:endParaRPr lang="en-US" altLang="ja-JP" sz="1800" spc="-30" dirty="0" smtClean="0">
              <a:latin typeface="メイリオ" pitchFamily="50" charset="-128"/>
              <a:ea typeface="メイリオ" pitchFamily="50" charset="-128"/>
              <a:cs typeface="メイリオ" panose="020B0604030504040204" pitchFamily="50" charset="-128"/>
            </a:endParaRPr>
          </a:p>
          <a:p>
            <a:pPr lvl="0">
              <a:spcBef>
                <a:spcPts val="600"/>
              </a:spcBef>
            </a:pPr>
            <a:r>
              <a:rPr lang="ja-JP" altLang="en-US" sz="1800" b="1" spc="-30" dirty="0">
                <a:latin typeface="メイリオ" pitchFamily="50" charset="-128"/>
                <a:ea typeface="メイリオ" pitchFamily="50" charset="-128"/>
                <a:cs typeface="メイリオ" panose="020B0604030504040204" pitchFamily="50" charset="-128"/>
              </a:rPr>
              <a:t>　</a:t>
            </a:r>
            <a:r>
              <a:rPr lang="ja-JP" altLang="en-US" sz="1800" b="1" spc="-30" dirty="0" smtClean="0">
                <a:latin typeface="メイリオ" pitchFamily="50" charset="-128"/>
                <a:ea typeface="メイリオ" pitchFamily="50" charset="-128"/>
                <a:cs typeface="メイリオ" panose="020B0604030504040204" pitchFamily="50" charset="-128"/>
              </a:rPr>
              <a:t>　　 </a:t>
            </a:r>
            <a:r>
              <a:rPr lang="en-US" altLang="ja-JP" sz="1800" spc="-30" dirty="0" smtClean="0">
                <a:solidFill>
                  <a:srgbClr val="FF0000"/>
                </a:solidFill>
                <a:latin typeface="メイリオ" pitchFamily="50" charset="-128"/>
                <a:ea typeface="メイリオ" pitchFamily="50" charset="-128"/>
                <a:cs typeface="メイリオ" panose="020B0604030504040204" pitchFamily="50" charset="-128"/>
              </a:rPr>
              <a:t>※</a:t>
            </a:r>
            <a:r>
              <a:rPr lang="ja-JP" altLang="en-US" sz="1800" spc="-30" dirty="0" smtClean="0">
                <a:solidFill>
                  <a:srgbClr val="FF0000"/>
                </a:solidFill>
                <a:latin typeface="メイリオ" pitchFamily="50" charset="-128"/>
                <a:ea typeface="メイリオ" pitchFamily="50" charset="-128"/>
                <a:cs typeface="メイリオ" panose="020B0604030504040204" pitchFamily="50" charset="-128"/>
              </a:rPr>
              <a:t>２回目以降、提出が不要です。</a:t>
            </a:r>
            <a:endParaRPr lang="ja-JP" altLang="en-US" sz="1800" spc="-30" dirty="0">
              <a:solidFill>
                <a:srgbClr val="FF0000"/>
              </a:solidFill>
              <a:latin typeface="メイリオ" pitchFamily="50" charset="-128"/>
              <a:ea typeface="メイリオ" pitchFamily="50" charset="-128"/>
              <a:cs typeface="メイリオ" panose="020B0604030504040204" pitchFamily="50" charset="-128"/>
            </a:endParaRPr>
          </a:p>
          <a:p>
            <a:pPr lvl="0">
              <a:lnSpc>
                <a:spcPct val="150000"/>
              </a:lnSpc>
              <a:spcBef>
                <a:spcPts val="1200"/>
              </a:spcBef>
            </a:pPr>
            <a:r>
              <a:rPr lang="ja-JP" altLang="en-US" sz="2000" b="1" spc="-30" dirty="0">
                <a:latin typeface="メイリオ" pitchFamily="50" charset="-128"/>
                <a:ea typeface="メイリオ" pitchFamily="50" charset="-128"/>
                <a:cs typeface="メイリオ" panose="020B0604030504040204" pitchFamily="50" charset="-128"/>
              </a:rPr>
              <a:t>　</a:t>
            </a:r>
            <a:r>
              <a:rPr lang="ja-JP" altLang="en-US" sz="2600" b="1" spc="-30" dirty="0">
                <a:latin typeface="メイリオ" pitchFamily="50" charset="-128"/>
                <a:ea typeface="メイリオ" pitchFamily="50" charset="-128"/>
                <a:cs typeface="メイリオ" panose="020B0604030504040204" pitchFamily="50" charset="-128"/>
              </a:rPr>
              <a:t>□</a:t>
            </a:r>
            <a:r>
              <a:rPr lang="ja-JP" altLang="en-US" sz="2600" b="1" spc="-30" dirty="0" smtClean="0">
                <a:latin typeface="メイリオ" pitchFamily="50" charset="-128"/>
                <a:ea typeface="メイリオ" pitchFamily="50" charset="-128"/>
                <a:cs typeface="メイリオ" panose="020B0604030504040204" pitchFamily="50" charset="-128"/>
              </a:rPr>
              <a:t> 休業や訓練させた</a:t>
            </a:r>
            <a:r>
              <a:rPr lang="ja-JP" altLang="en-US" sz="2600" b="1" spc="-30" dirty="0">
                <a:latin typeface="メイリオ" pitchFamily="50" charset="-128"/>
                <a:ea typeface="メイリオ" pitchFamily="50" charset="-128"/>
                <a:cs typeface="メイリオ" panose="020B0604030504040204" pitchFamily="50" charset="-128"/>
              </a:rPr>
              <a:t>日や時間がわかる書類</a:t>
            </a:r>
          </a:p>
          <a:p>
            <a:pPr lvl="0"/>
            <a:r>
              <a:rPr lang="ja-JP" altLang="en-US" sz="2000" b="1" spc="-30" dirty="0">
                <a:latin typeface="メイリオ" pitchFamily="50" charset="-128"/>
                <a:ea typeface="メイリオ" pitchFamily="50" charset="-128"/>
                <a:cs typeface="メイリオ" panose="020B0604030504040204" pitchFamily="50" charset="-128"/>
              </a:rPr>
              <a:t>　　 </a:t>
            </a:r>
            <a:r>
              <a:rPr lang="ja-JP" altLang="en-US" sz="1800" spc="-30" dirty="0" smtClean="0">
                <a:latin typeface="メイリオ" pitchFamily="50" charset="-128"/>
                <a:ea typeface="メイリオ" pitchFamily="50" charset="-128"/>
                <a:cs typeface="メイリオ" panose="020B0604030504040204" pitchFamily="50" charset="-128"/>
              </a:rPr>
              <a:t>（タイムカード</a:t>
            </a:r>
            <a:r>
              <a:rPr lang="ja-JP" altLang="en-US" sz="1800" spc="-30" dirty="0">
                <a:latin typeface="メイリオ" pitchFamily="50" charset="-128"/>
                <a:ea typeface="メイリオ" pitchFamily="50" charset="-128"/>
                <a:cs typeface="メイリオ" panose="020B0604030504040204" pitchFamily="50" charset="-128"/>
              </a:rPr>
              <a:t>、出勤簿、シフト表</a:t>
            </a:r>
            <a:r>
              <a:rPr lang="ja-JP" altLang="en-US" sz="1800" spc="-30" dirty="0" smtClean="0">
                <a:latin typeface="メイリオ" pitchFamily="50" charset="-128"/>
                <a:ea typeface="メイリオ" pitchFamily="50" charset="-128"/>
                <a:cs typeface="メイリオ" panose="020B0604030504040204" pitchFamily="50" charset="-128"/>
              </a:rPr>
              <a:t>など）</a:t>
            </a:r>
            <a:endParaRPr lang="ja-JP" altLang="en-US" sz="1800" spc="-30" dirty="0">
              <a:latin typeface="メイリオ" pitchFamily="50" charset="-128"/>
              <a:ea typeface="メイリオ" pitchFamily="50" charset="-128"/>
              <a:cs typeface="メイリオ" panose="020B0604030504040204" pitchFamily="50" charset="-128"/>
            </a:endParaRPr>
          </a:p>
          <a:p>
            <a:pPr lvl="0">
              <a:lnSpc>
                <a:spcPct val="150000"/>
              </a:lnSpc>
              <a:spcBef>
                <a:spcPts val="1800"/>
              </a:spcBef>
            </a:pPr>
            <a:r>
              <a:rPr lang="ja-JP" altLang="en-US" sz="2000" b="1" spc="-30" dirty="0" smtClean="0">
                <a:latin typeface="メイリオ" pitchFamily="50" charset="-128"/>
                <a:ea typeface="メイリオ" pitchFamily="50" charset="-128"/>
                <a:cs typeface="メイリオ" panose="020B0604030504040204" pitchFamily="50" charset="-128"/>
              </a:rPr>
              <a:t>   </a:t>
            </a:r>
            <a:r>
              <a:rPr lang="ja-JP" altLang="en-US" sz="2600" b="1" spc="-30" dirty="0" smtClean="0">
                <a:latin typeface="メイリオ" pitchFamily="50" charset="-128"/>
                <a:ea typeface="メイリオ" pitchFamily="50" charset="-128"/>
                <a:cs typeface="メイリオ" panose="020B0604030504040204" pitchFamily="50" charset="-128"/>
              </a:rPr>
              <a:t>□ </a:t>
            </a:r>
            <a:r>
              <a:rPr lang="ja-JP" altLang="en-US" sz="2400" b="1" spc="-100" dirty="0" smtClean="0">
                <a:latin typeface="メイリオ" pitchFamily="50" charset="-128"/>
                <a:ea typeface="メイリオ" pitchFamily="50" charset="-128"/>
                <a:cs typeface="メイリオ" panose="020B0604030504040204" pitchFamily="50" charset="-128"/>
              </a:rPr>
              <a:t>休業</a:t>
            </a:r>
            <a:r>
              <a:rPr lang="ja-JP" altLang="en-US" sz="2400" b="1" spc="-100" dirty="0">
                <a:latin typeface="メイリオ" pitchFamily="50" charset="-128"/>
                <a:ea typeface="メイリオ" pitchFamily="50" charset="-128"/>
                <a:cs typeface="メイリオ" panose="020B0604030504040204" pitchFamily="50" charset="-128"/>
              </a:rPr>
              <a:t>手当や訓練中の賃金相当額がわかる書類</a:t>
            </a:r>
            <a:endParaRPr lang="en-US" altLang="ja-JP" sz="2400" b="1" spc="-100" dirty="0">
              <a:latin typeface="メイリオ" pitchFamily="50" charset="-128"/>
              <a:ea typeface="メイリオ" pitchFamily="50" charset="-128"/>
              <a:cs typeface="メイリオ" panose="020B0604030504040204" pitchFamily="50" charset="-128"/>
            </a:endParaRPr>
          </a:p>
          <a:p>
            <a:pPr lvl="0"/>
            <a:r>
              <a:rPr lang="ja-JP" altLang="en-US" sz="2000" b="1" spc="-30" dirty="0">
                <a:latin typeface="メイリオ" pitchFamily="50" charset="-128"/>
                <a:ea typeface="メイリオ" pitchFamily="50" charset="-128"/>
                <a:cs typeface="メイリオ" panose="020B0604030504040204" pitchFamily="50" charset="-128"/>
              </a:rPr>
              <a:t>　　</a:t>
            </a:r>
            <a:r>
              <a:rPr lang="ja-JP" altLang="en-US" sz="2000" b="1" spc="-30" dirty="0" smtClean="0">
                <a:latin typeface="メイリオ" pitchFamily="50" charset="-128"/>
                <a:ea typeface="メイリオ" pitchFamily="50" charset="-128"/>
                <a:cs typeface="メイリオ" panose="020B0604030504040204" pitchFamily="50" charset="-128"/>
              </a:rPr>
              <a:t> </a:t>
            </a:r>
            <a:r>
              <a:rPr lang="ja-JP" altLang="en-US" sz="1800" spc="-30" dirty="0" smtClean="0">
                <a:latin typeface="メイリオ" pitchFamily="50" charset="-128"/>
                <a:ea typeface="メイリオ" pitchFamily="50" charset="-128"/>
                <a:cs typeface="メイリオ" panose="020B0604030504040204" pitchFamily="50" charset="-128"/>
              </a:rPr>
              <a:t>（給与</a:t>
            </a:r>
            <a:r>
              <a:rPr lang="ja-JP" altLang="en-US" sz="1800" spc="-30" dirty="0">
                <a:latin typeface="メイリオ" pitchFamily="50" charset="-128"/>
                <a:ea typeface="メイリオ" pitchFamily="50" charset="-128"/>
                <a:cs typeface="メイリオ" panose="020B0604030504040204" pitchFamily="50" charset="-128"/>
              </a:rPr>
              <a:t>明細の写しや控え、賃金台帳</a:t>
            </a:r>
            <a:r>
              <a:rPr lang="ja-JP" altLang="en-US" sz="1800" spc="-30" dirty="0" smtClean="0">
                <a:latin typeface="メイリオ" pitchFamily="50" charset="-128"/>
                <a:ea typeface="メイリオ" pitchFamily="50" charset="-128"/>
                <a:cs typeface="メイリオ" panose="020B0604030504040204" pitchFamily="50" charset="-128"/>
              </a:rPr>
              <a:t>など）</a:t>
            </a:r>
            <a:endParaRPr lang="ja-JP" altLang="en-US" sz="1800" spc="-30" dirty="0">
              <a:latin typeface="メイリオ" pitchFamily="50" charset="-128"/>
              <a:ea typeface="メイリオ" pitchFamily="50" charset="-128"/>
              <a:cs typeface="メイリオ" panose="020B0604030504040204" pitchFamily="50" charset="-128"/>
            </a:endParaRPr>
          </a:p>
        </p:txBody>
      </p:sp>
      <p:sp>
        <p:nvSpPr>
          <p:cNvPr id="2" name="正方形/長方形 1"/>
          <p:cNvSpPr/>
          <p:nvPr/>
        </p:nvSpPr>
        <p:spPr>
          <a:xfrm>
            <a:off x="502267" y="9260383"/>
            <a:ext cx="6337389" cy="707886"/>
          </a:xfrm>
          <a:prstGeom prst="rect">
            <a:avLst/>
          </a:prstGeom>
        </p:spPr>
        <p:txBody>
          <a:bodyPr wrap="square">
            <a:spAutoFit/>
          </a:bodyPr>
          <a:lstStyle/>
          <a:p>
            <a:r>
              <a:rPr lang="ja-JP" altLang="en-US" sz="2000" b="1" dirty="0">
                <a:solidFill>
                  <a:schemeClr val="accent1">
                    <a:lumMod val="75000"/>
                  </a:schemeClr>
                </a:solidFill>
                <a:latin typeface="メイリオ" pitchFamily="50" charset="-128"/>
                <a:ea typeface="メイリオ" pitchFamily="50" charset="-128"/>
                <a:cs typeface="メイリオ" panose="020B0604030504040204" pitchFamily="50" charset="-128"/>
              </a:rPr>
              <a:t>この</a:t>
            </a:r>
            <a:r>
              <a:rPr lang="ja-JP" altLang="en-US" sz="2000" b="1" dirty="0" smtClean="0">
                <a:solidFill>
                  <a:schemeClr val="accent1">
                    <a:lumMod val="75000"/>
                  </a:schemeClr>
                </a:solidFill>
                <a:latin typeface="メイリオ" pitchFamily="50" charset="-128"/>
                <a:ea typeface="メイリオ" pitchFamily="50" charset="-128"/>
                <a:cs typeface="メイリオ" panose="020B0604030504040204" pitchFamily="50" charset="-128"/>
              </a:rPr>
              <a:t>ほか、</a:t>
            </a:r>
            <a:r>
              <a:rPr lang="ja-JP" altLang="en-US" sz="2000" b="1" dirty="0">
                <a:solidFill>
                  <a:schemeClr val="accent1">
                    <a:lumMod val="75000"/>
                  </a:schemeClr>
                </a:solidFill>
                <a:latin typeface="メイリオ" pitchFamily="50" charset="-128"/>
                <a:ea typeface="メイリオ" pitchFamily="50" charset="-128"/>
                <a:cs typeface="メイリオ" panose="020B0604030504040204" pitchFamily="50" charset="-128"/>
              </a:rPr>
              <a:t>審査</a:t>
            </a:r>
            <a:r>
              <a:rPr lang="ja-JP" altLang="en-US" sz="2000" b="1" dirty="0" smtClean="0">
                <a:solidFill>
                  <a:schemeClr val="accent1">
                    <a:lumMod val="75000"/>
                  </a:schemeClr>
                </a:solidFill>
                <a:latin typeface="メイリオ" pitchFamily="50" charset="-128"/>
                <a:ea typeface="メイリオ" pitchFamily="50" charset="-128"/>
                <a:cs typeface="メイリオ" panose="020B0604030504040204" pitchFamily="50" charset="-128"/>
              </a:rPr>
              <a:t>に必要な書類の提出をお願いすることがあります。</a:t>
            </a:r>
            <a:endParaRPr lang="en-US" altLang="ja-JP" sz="2000" spc="-30" dirty="0">
              <a:solidFill>
                <a:schemeClr val="accent1">
                  <a:lumMod val="75000"/>
                </a:schemeClr>
              </a:solidFill>
              <a:latin typeface="メイリオ" pitchFamily="50" charset="-128"/>
              <a:ea typeface="メイリオ" pitchFamily="50" charset="-128"/>
              <a:cs typeface="メイリオ" panose="020B0604030504040204" pitchFamily="50" charset="-128"/>
            </a:endParaRPr>
          </a:p>
        </p:txBody>
      </p:sp>
      <p:sp>
        <p:nvSpPr>
          <p:cNvPr id="15" name="正方形/長方形 14"/>
          <p:cNvSpPr/>
          <p:nvPr/>
        </p:nvSpPr>
        <p:spPr>
          <a:xfrm>
            <a:off x="962364" y="7358269"/>
            <a:ext cx="5679584" cy="1631216"/>
          </a:xfrm>
          <a:prstGeom prst="rect">
            <a:avLst/>
          </a:prstGeom>
        </p:spPr>
        <p:txBody>
          <a:bodyPr wrap="square">
            <a:spAutoFit/>
          </a:bodyPr>
          <a:lstStyle/>
          <a:p>
            <a:pPr>
              <a:lnSpc>
                <a:spcPts val="3000"/>
              </a:lnSpc>
            </a:pPr>
            <a:r>
              <a:rPr lang="ja-JP" altLang="en-US" sz="2000" b="1" dirty="0" smtClean="0">
                <a:solidFill>
                  <a:srgbClr val="FF7174"/>
                </a:solidFill>
                <a:latin typeface="メイリオ" pitchFamily="50" charset="-128"/>
                <a:ea typeface="メイリオ" pitchFamily="50" charset="-128"/>
                <a:cs typeface="メイリオ" panose="020B0604030504040204" pitchFamily="50" charset="-128"/>
              </a:rPr>
              <a:t>振込間違いを防ぐため、</a:t>
            </a:r>
            <a:r>
              <a:rPr lang="ja-JP" altLang="en-US" sz="2000" b="1" u="sng" dirty="0" smtClean="0">
                <a:solidFill>
                  <a:srgbClr val="FF7174"/>
                </a:solidFill>
                <a:latin typeface="メイリオ" pitchFamily="50" charset="-128"/>
                <a:ea typeface="メイリオ" pitchFamily="50" charset="-128"/>
                <a:cs typeface="メイリオ" panose="020B0604030504040204" pitchFamily="50" charset="-128"/>
              </a:rPr>
              <a:t>初回のみ</a:t>
            </a:r>
            <a:r>
              <a:rPr lang="ja-JP" altLang="en-US" sz="2000" b="1" dirty="0" smtClean="0">
                <a:solidFill>
                  <a:srgbClr val="FF7174"/>
                </a:solidFill>
                <a:latin typeface="メイリオ" pitchFamily="50" charset="-128"/>
                <a:ea typeface="メイリオ" pitchFamily="50" charset="-128"/>
                <a:cs typeface="メイリオ" panose="020B0604030504040204" pitchFamily="50" charset="-128"/>
              </a:rPr>
              <a:t>、</a:t>
            </a:r>
            <a:endParaRPr lang="en-US" altLang="ja-JP" sz="2000" b="1" dirty="0" smtClean="0">
              <a:solidFill>
                <a:srgbClr val="FF7174"/>
              </a:solidFill>
              <a:latin typeface="メイリオ" pitchFamily="50" charset="-128"/>
              <a:ea typeface="メイリオ" pitchFamily="50" charset="-128"/>
              <a:cs typeface="メイリオ" panose="020B0604030504040204" pitchFamily="50" charset="-128"/>
            </a:endParaRPr>
          </a:p>
          <a:p>
            <a:pPr>
              <a:lnSpc>
                <a:spcPts val="3000"/>
              </a:lnSpc>
            </a:pPr>
            <a:r>
              <a:rPr lang="ja-JP" altLang="en-US" sz="2000" b="1" dirty="0" smtClean="0">
                <a:solidFill>
                  <a:srgbClr val="FF7174"/>
                </a:solidFill>
                <a:latin typeface="メイリオ" pitchFamily="50" charset="-128"/>
                <a:ea typeface="メイリオ" pitchFamily="50" charset="-128"/>
                <a:cs typeface="メイリオ" panose="020B0604030504040204" pitchFamily="50" charset="-128"/>
              </a:rPr>
              <a:t>通帳またはキャッシュカードのコピー</a:t>
            </a:r>
            <a:endParaRPr lang="en-US" altLang="ja-JP" sz="2000" b="1" dirty="0" smtClean="0">
              <a:solidFill>
                <a:srgbClr val="FF7174"/>
              </a:solidFill>
              <a:latin typeface="メイリオ" pitchFamily="50" charset="-128"/>
              <a:ea typeface="メイリオ" pitchFamily="50" charset="-128"/>
              <a:cs typeface="メイリオ" panose="020B0604030504040204" pitchFamily="50" charset="-128"/>
            </a:endParaRPr>
          </a:p>
          <a:p>
            <a:pPr>
              <a:lnSpc>
                <a:spcPts val="3000"/>
              </a:lnSpc>
            </a:pPr>
            <a:r>
              <a:rPr lang="ja-JP" altLang="en-US" sz="1800" b="1" dirty="0" smtClean="0">
                <a:solidFill>
                  <a:srgbClr val="FF7174"/>
                </a:solidFill>
                <a:latin typeface="メイリオ" pitchFamily="50" charset="-128"/>
                <a:ea typeface="メイリオ" pitchFamily="50" charset="-128"/>
                <a:cs typeface="メイリオ" panose="020B0604030504040204" pitchFamily="50" charset="-128"/>
              </a:rPr>
              <a:t>（口座番号やフリガナの確認ができる部分）</a:t>
            </a:r>
            <a:endParaRPr lang="en-US" altLang="ja-JP" sz="1800" b="1" dirty="0" smtClean="0">
              <a:solidFill>
                <a:srgbClr val="FF7174"/>
              </a:solidFill>
              <a:latin typeface="メイリオ" pitchFamily="50" charset="-128"/>
              <a:ea typeface="メイリオ" pitchFamily="50" charset="-128"/>
              <a:cs typeface="メイリオ" panose="020B0604030504040204" pitchFamily="50" charset="-128"/>
            </a:endParaRPr>
          </a:p>
          <a:p>
            <a:pPr>
              <a:lnSpc>
                <a:spcPts val="3000"/>
              </a:lnSpc>
            </a:pPr>
            <a:r>
              <a:rPr lang="ja-JP" altLang="en-US" sz="2000" b="1" dirty="0" smtClean="0">
                <a:solidFill>
                  <a:srgbClr val="FF7174"/>
                </a:solidFill>
                <a:latin typeface="メイリオ" pitchFamily="50" charset="-128"/>
                <a:ea typeface="メイリオ" pitchFamily="50" charset="-128"/>
                <a:cs typeface="メイリオ" panose="020B0604030504040204" pitchFamily="50" charset="-128"/>
              </a:rPr>
              <a:t>をできるだけ添付してください。</a:t>
            </a:r>
            <a:endParaRPr lang="en-US" altLang="ja-JP" sz="2000" spc="-30" dirty="0">
              <a:solidFill>
                <a:srgbClr val="FF7174"/>
              </a:solidFill>
              <a:latin typeface="メイリオ" pitchFamily="50" charset="-128"/>
              <a:ea typeface="メイリオ" pitchFamily="50" charset="-128"/>
              <a:cs typeface="メイリオ" panose="020B0604030504040204" pitchFamily="50" charset="-128"/>
            </a:endParaRPr>
          </a:p>
        </p:txBody>
      </p:sp>
      <p:sp>
        <p:nvSpPr>
          <p:cNvPr id="6" name="正方形/長方形 5"/>
          <p:cNvSpPr/>
          <p:nvPr/>
        </p:nvSpPr>
        <p:spPr>
          <a:xfrm>
            <a:off x="814691" y="329162"/>
            <a:ext cx="6295997" cy="954107"/>
          </a:xfrm>
          <a:prstGeom prst="rect">
            <a:avLst/>
          </a:prstGeom>
          <a:noFill/>
        </p:spPr>
        <p:txBody>
          <a:bodyPr wrap="square">
            <a:spAutoFit/>
          </a:bodyPr>
          <a:lstStyle/>
          <a:p>
            <a:r>
              <a:rPr lang="ja-JP" altLang="en-US" sz="2800" b="1" dirty="0" smtClean="0">
                <a:solidFill>
                  <a:schemeClr val="accent4">
                    <a:lumMod val="75000"/>
                  </a:schemeClr>
                </a:solidFill>
                <a:latin typeface="メイリオ" pitchFamily="50" charset="-128"/>
                <a:ea typeface="メイリオ" pitchFamily="50" charset="-128"/>
                <a:cs typeface="メイリオ" panose="020B0604030504040204" pitchFamily="50" charset="-128"/>
              </a:rPr>
              <a:t>支給申請に必要な書類が</a:t>
            </a:r>
            <a:endParaRPr lang="en-US" altLang="ja-JP" sz="2800" b="1" dirty="0" smtClean="0">
              <a:solidFill>
                <a:schemeClr val="accent4">
                  <a:lumMod val="75000"/>
                </a:schemeClr>
              </a:solidFill>
              <a:latin typeface="メイリオ" pitchFamily="50" charset="-128"/>
              <a:ea typeface="メイリオ" pitchFamily="50" charset="-128"/>
              <a:cs typeface="メイリオ" panose="020B0604030504040204" pitchFamily="50" charset="-128"/>
            </a:endParaRPr>
          </a:p>
          <a:p>
            <a:r>
              <a:rPr lang="ja-JP" altLang="en-US" sz="2800" b="1" spc="-150" dirty="0" smtClean="0">
                <a:solidFill>
                  <a:schemeClr val="accent4">
                    <a:lumMod val="75000"/>
                  </a:schemeClr>
                </a:solidFill>
                <a:latin typeface="メイリオ" pitchFamily="50" charset="-128"/>
                <a:ea typeface="メイリオ" pitchFamily="50" charset="-128"/>
                <a:cs typeface="メイリオ" panose="020B0604030504040204" pitchFamily="50" charset="-128"/>
              </a:rPr>
              <a:t>そろっているかチェックしましょう</a:t>
            </a:r>
            <a:endParaRPr lang="en-US" altLang="ja-JP" sz="2800" spc="-150" dirty="0">
              <a:solidFill>
                <a:schemeClr val="accent4">
                  <a:lumMod val="75000"/>
                </a:schemeClr>
              </a:solidFill>
              <a:latin typeface="メイリオ" pitchFamily="50" charset="-128"/>
              <a:ea typeface="メイリオ" pitchFamily="50" charset="-128"/>
              <a:cs typeface="メイリオ" panose="020B0604030504040204" pitchFamily="50" charset="-128"/>
            </a:endParaRPr>
          </a:p>
        </p:txBody>
      </p:sp>
    </p:spTree>
    <p:extLst>
      <p:ext uri="{BB962C8B-B14F-4D97-AF65-F5344CB8AC3E}">
        <p14:creationId xmlns:p14="http://schemas.microsoft.com/office/powerpoint/2010/main" val="1625944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89656" y="9891054"/>
            <a:ext cx="496032" cy="482215"/>
            <a:chOff x="-1823360" y="6370470"/>
            <a:chExt cx="496032" cy="482215"/>
          </a:xfrm>
        </p:grpSpPr>
        <p:sp>
          <p:nvSpPr>
            <p:cNvPr id="23" name="Rectangle 17"/>
            <p:cNvSpPr>
              <a:spLocks noChangeArrowheads="1"/>
            </p:cNvSpPr>
            <p:nvPr/>
          </p:nvSpPr>
          <p:spPr bwMode="auto">
            <a:xfrm flipV="1">
              <a:off x="-1575344" y="6370470"/>
              <a:ext cx="248016" cy="242878"/>
            </a:xfrm>
            <a:prstGeom prst="rect">
              <a:avLst/>
            </a:prstGeom>
            <a:solidFill>
              <a:schemeClr val="accent4">
                <a:lumMod val="40000"/>
                <a:lumOff val="6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24" name="Rectangle 18"/>
            <p:cNvSpPr>
              <a:spLocks noChangeArrowheads="1"/>
            </p:cNvSpPr>
            <p:nvPr/>
          </p:nvSpPr>
          <p:spPr bwMode="auto">
            <a:xfrm flipV="1">
              <a:off x="-1823360" y="6370470"/>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25" name="Rectangle 16"/>
            <p:cNvSpPr>
              <a:spLocks noChangeArrowheads="1"/>
            </p:cNvSpPr>
            <p:nvPr/>
          </p:nvSpPr>
          <p:spPr bwMode="auto">
            <a:xfrm flipV="1">
              <a:off x="-1575344" y="6609807"/>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grpSp>
        <p:nvGrpSpPr>
          <p:cNvPr id="13" name="グループ化 12"/>
          <p:cNvGrpSpPr/>
          <p:nvPr/>
        </p:nvGrpSpPr>
        <p:grpSpPr>
          <a:xfrm>
            <a:off x="70109" y="77464"/>
            <a:ext cx="1169370" cy="1100912"/>
            <a:chOff x="66308" y="1913269"/>
            <a:chExt cx="1169370" cy="1100912"/>
          </a:xfrm>
        </p:grpSpPr>
        <p:sp>
          <p:nvSpPr>
            <p:cNvPr id="14" name="Rectangle 12"/>
            <p:cNvSpPr>
              <a:spLocks noChangeArrowheads="1"/>
            </p:cNvSpPr>
            <p:nvPr/>
          </p:nvSpPr>
          <p:spPr bwMode="auto">
            <a:xfrm flipH="1">
              <a:off x="863351" y="1913270"/>
              <a:ext cx="372327" cy="33913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20" name="Rectangle 7"/>
            <p:cNvSpPr>
              <a:spLocks noChangeArrowheads="1"/>
            </p:cNvSpPr>
            <p:nvPr/>
          </p:nvSpPr>
          <p:spPr bwMode="auto">
            <a:xfrm flipH="1">
              <a:off x="71264" y="1913269"/>
              <a:ext cx="792088" cy="720079"/>
            </a:xfrm>
            <a:prstGeom prst="rect">
              <a:avLst/>
            </a:prstGeom>
            <a:solidFill>
              <a:schemeClr val="accent4">
                <a:lumMod val="60000"/>
                <a:lumOff val="40000"/>
                <a:alpha val="8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21" name="Rectangle 12"/>
            <p:cNvSpPr>
              <a:spLocks noChangeArrowheads="1"/>
            </p:cNvSpPr>
            <p:nvPr/>
          </p:nvSpPr>
          <p:spPr bwMode="auto">
            <a:xfrm flipH="1">
              <a:off x="66308" y="2643979"/>
              <a:ext cx="341003" cy="37020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grpSp>
      <p:sp>
        <p:nvSpPr>
          <p:cNvPr id="6" name="正方形/長方形 5"/>
          <p:cNvSpPr/>
          <p:nvPr/>
        </p:nvSpPr>
        <p:spPr>
          <a:xfrm>
            <a:off x="1069618" y="179084"/>
            <a:ext cx="6066222" cy="956031"/>
          </a:xfrm>
          <a:prstGeom prst="rect">
            <a:avLst/>
          </a:prstGeom>
          <a:noFill/>
        </p:spPr>
        <p:txBody>
          <a:bodyPr wrap="square" anchor="ctr" anchorCtr="0">
            <a:spAutoFit/>
          </a:bodyPr>
          <a:lstStyle/>
          <a:p>
            <a:pPr>
              <a:lnSpc>
                <a:spcPts val="3300"/>
              </a:lnSpc>
            </a:pPr>
            <a:r>
              <a:rPr lang="ja-JP" altLang="en-US" sz="2400" dirty="0" smtClean="0">
                <a:solidFill>
                  <a:schemeClr val="accent4">
                    <a:lumMod val="75000"/>
                  </a:schemeClr>
                </a:solidFill>
                <a:latin typeface="メイリオ" pitchFamily="50" charset="-128"/>
                <a:ea typeface="メイリオ" pitchFamily="50" charset="-128"/>
                <a:cs typeface="メイリオ" panose="020B0604030504040204" pitchFamily="50" charset="-128"/>
              </a:rPr>
              <a:t>教育訓練を実施した場合は、</a:t>
            </a:r>
            <a:endParaRPr lang="en-US" altLang="ja-JP" sz="2400" dirty="0" smtClean="0">
              <a:solidFill>
                <a:schemeClr val="accent4">
                  <a:lumMod val="75000"/>
                </a:schemeClr>
              </a:solidFill>
              <a:latin typeface="メイリオ" pitchFamily="50" charset="-128"/>
              <a:ea typeface="メイリオ" pitchFamily="50" charset="-128"/>
              <a:cs typeface="メイリオ" panose="020B0604030504040204" pitchFamily="50" charset="-128"/>
            </a:endParaRPr>
          </a:p>
          <a:p>
            <a:pPr>
              <a:lnSpc>
                <a:spcPts val="3300"/>
              </a:lnSpc>
            </a:pPr>
            <a:r>
              <a:rPr lang="ja-JP" altLang="en-US" sz="2400" dirty="0" smtClean="0">
                <a:solidFill>
                  <a:schemeClr val="accent4">
                    <a:lumMod val="75000"/>
                  </a:schemeClr>
                </a:solidFill>
                <a:latin typeface="メイリオ" pitchFamily="50" charset="-128"/>
                <a:ea typeface="メイリオ" pitchFamily="50" charset="-128"/>
                <a:cs typeface="メイリオ" panose="020B0604030504040204" pitchFamily="50" charset="-128"/>
              </a:rPr>
              <a:t>次の書類も追加で添付してください。</a:t>
            </a:r>
            <a:endParaRPr lang="en-US" altLang="ja-JP" sz="2400" dirty="0">
              <a:solidFill>
                <a:schemeClr val="accent4">
                  <a:lumMod val="75000"/>
                </a:schemeClr>
              </a:solidFill>
              <a:latin typeface="メイリオ" pitchFamily="50" charset="-128"/>
              <a:ea typeface="メイリオ" pitchFamily="50" charset="-128"/>
              <a:cs typeface="メイリオ" panose="020B0604030504040204" pitchFamily="50" charset="-128"/>
            </a:endParaRPr>
          </a:p>
        </p:txBody>
      </p:sp>
      <p:sp>
        <p:nvSpPr>
          <p:cNvPr id="10" name="正方形/長方形 9"/>
          <p:cNvSpPr/>
          <p:nvPr/>
        </p:nvSpPr>
        <p:spPr>
          <a:xfrm>
            <a:off x="368343" y="1373269"/>
            <a:ext cx="7425000" cy="8186857"/>
          </a:xfrm>
          <a:prstGeom prst="rect">
            <a:avLst/>
          </a:prstGeom>
        </p:spPr>
        <p:txBody>
          <a:bodyPr wrap="square">
            <a:spAutoFit/>
          </a:bodyPr>
          <a:lstStyle/>
          <a:p>
            <a:pPr lvl="0"/>
            <a:r>
              <a:rPr lang="ja-JP" altLang="en-US" sz="2600" b="1" u="sng" spc="-30" dirty="0" smtClean="0">
                <a:latin typeface="メイリオ" pitchFamily="50" charset="-128"/>
                <a:ea typeface="メイリオ" pitchFamily="50" charset="-128"/>
                <a:cs typeface="メイリオ" panose="020B0604030504040204" pitchFamily="50" charset="-128"/>
              </a:rPr>
              <a:t>添付書類（教育訓練）</a:t>
            </a:r>
            <a:endParaRPr lang="en-US" altLang="ja-JP" sz="2600" b="1" u="sng" spc="-30" dirty="0" smtClean="0">
              <a:latin typeface="メイリオ" pitchFamily="50" charset="-128"/>
              <a:ea typeface="メイリオ" pitchFamily="50" charset="-128"/>
              <a:cs typeface="メイリオ" panose="020B0604030504040204" pitchFamily="50" charset="-128"/>
            </a:endParaRPr>
          </a:p>
          <a:p>
            <a:pPr lvl="0">
              <a:spcBef>
                <a:spcPts val="1200"/>
              </a:spcBef>
            </a:pPr>
            <a:r>
              <a:rPr lang="ja-JP" altLang="en-US" sz="1400" b="1" spc="-30" dirty="0" smtClean="0">
                <a:latin typeface="メイリオ" pitchFamily="50" charset="-128"/>
                <a:ea typeface="メイリオ" pitchFamily="50" charset="-128"/>
                <a:cs typeface="メイリオ" panose="020B0604030504040204" pitchFamily="50" charset="-128"/>
              </a:rPr>
              <a:t>（共通）</a:t>
            </a:r>
            <a:endParaRPr lang="en-US" altLang="ja-JP" sz="1400" b="1" spc="-30" dirty="0" smtClean="0">
              <a:latin typeface="メイリオ" pitchFamily="50" charset="-128"/>
              <a:ea typeface="メイリオ" pitchFamily="50" charset="-128"/>
              <a:cs typeface="メイリオ" panose="020B0604030504040204" pitchFamily="50" charset="-128"/>
            </a:endParaRPr>
          </a:p>
          <a:p>
            <a:pPr lvl="0"/>
            <a:r>
              <a:rPr lang="ja-JP" altLang="en-US" sz="2000" b="1" spc="-30" dirty="0" smtClean="0">
                <a:solidFill>
                  <a:prstClr val="black"/>
                </a:solidFill>
                <a:latin typeface="メイリオ" pitchFamily="50" charset="-128"/>
                <a:ea typeface="メイリオ" pitchFamily="50" charset="-128"/>
                <a:cs typeface="メイリオ" panose="020B0604030504040204" pitchFamily="50" charset="-128"/>
              </a:rPr>
              <a:t>　</a:t>
            </a:r>
            <a:r>
              <a:rPr lang="ja-JP" altLang="en-US" sz="2400" b="1" spc="-30" dirty="0" smtClean="0">
                <a:solidFill>
                  <a:prstClr val="black"/>
                </a:solidFill>
                <a:latin typeface="メイリオ" pitchFamily="50" charset="-128"/>
                <a:ea typeface="メイリオ" pitchFamily="50" charset="-128"/>
                <a:cs typeface="メイリオ" panose="020B0604030504040204" pitchFamily="50" charset="-128"/>
              </a:rPr>
              <a:t>□ 各受講者の受講を証明する書類</a:t>
            </a:r>
            <a:endParaRPr lang="en-US" altLang="ja-JP" sz="2400" b="1" spc="-30" dirty="0">
              <a:solidFill>
                <a:prstClr val="black"/>
              </a:solidFill>
              <a:latin typeface="メイリオ" pitchFamily="50" charset="-128"/>
              <a:ea typeface="メイリオ" pitchFamily="50" charset="-128"/>
              <a:cs typeface="メイリオ" panose="020B0604030504040204" pitchFamily="50" charset="-128"/>
            </a:endParaRPr>
          </a:p>
          <a:p>
            <a:pPr lvl="0"/>
            <a:r>
              <a:rPr lang="ja-JP" altLang="en-US" sz="2400" b="1" spc="-30" dirty="0">
                <a:solidFill>
                  <a:prstClr val="black"/>
                </a:solidFill>
                <a:latin typeface="メイリオ" pitchFamily="50" charset="-128"/>
                <a:ea typeface="メイリオ" pitchFamily="50" charset="-128"/>
                <a:cs typeface="メイリオ" panose="020B0604030504040204" pitchFamily="50" charset="-128"/>
              </a:rPr>
              <a:t>　　</a:t>
            </a:r>
            <a:r>
              <a:rPr lang="ja-JP" altLang="en-US" sz="1800" spc="-30" dirty="0" smtClean="0">
                <a:solidFill>
                  <a:prstClr val="black"/>
                </a:solidFill>
                <a:latin typeface="メイリオ" pitchFamily="50" charset="-128"/>
                <a:ea typeface="メイリオ" pitchFamily="50" charset="-128"/>
                <a:cs typeface="メイリオ" panose="020B0604030504040204" pitchFamily="50" charset="-128"/>
              </a:rPr>
              <a:t>（受講者本人が作成したレポートなど）</a:t>
            </a:r>
            <a:endParaRPr lang="en-US" altLang="ja-JP" sz="1800" spc="-30" dirty="0">
              <a:solidFill>
                <a:prstClr val="black"/>
              </a:solidFill>
              <a:latin typeface="メイリオ" pitchFamily="50" charset="-128"/>
              <a:ea typeface="メイリオ" pitchFamily="50" charset="-128"/>
              <a:cs typeface="メイリオ" panose="020B0604030504040204" pitchFamily="50" charset="-128"/>
            </a:endParaRPr>
          </a:p>
          <a:p>
            <a:pPr lvl="0">
              <a:spcBef>
                <a:spcPts val="1200"/>
              </a:spcBef>
            </a:pPr>
            <a:r>
              <a:rPr lang="ja-JP" altLang="en-US" sz="1400" b="1" spc="-30" dirty="0" smtClean="0">
                <a:solidFill>
                  <a:prstClr val="black"/>
                </a:solidFill>
                <a:latin typeface="メイリオ" pitchFamily="50" charset="-128"/>
                <a:ea typeface="メイリオ" pitchFamily="50" charset="-128"/>
                <a:cs typeface="メイリオ" panose="020B0604030504040204" pitchFamily="50" charset="-128"/>
              </a:rPr>
              <a:t>（事業所内訓練）</a:t>
            </a:r>
            <a:endParaRPr lang="en-US" altLang="ja-JP" sz="2000" b="1" spc="-30" dirty="0" smtClean="0">
              <a:latin typeface="メイリオ" pitchFamily="50" charset="-128"/>
              <a:ea typeface="メイリオ" pitchFamily="50" charset="-128"/>
              <a:cs typeface="メイリオ" panose="020B0604030504040204" pitchFamily="50" charset="-128"/>
            </a:endParaRPr>
          </a:p>
          <a:p>
            <a:pPr lvl="0"/>
            <a:r>
              <a:rPr lang="ja-JP" altLang="en-US" sz="2000" b="1" spc="-30" dirty="0">
                <a:latin typeface="メイリオ" pitchFamily="50" charset="-128"/>
                <a:ea typeface="メイリオ" pitchFamily="50" charset="-128"/>
                <a:cs typeface="メイリオ" panose="020B0604030504040204" pitchFamily="50" charset="-128"/>
              </a:rPr>
              <a:t>　</a:t>
            </a:r>
            <a:r>
              <a:rPr lang="ja-JP" altLang="en-US" sz="2400" b="1" spc="-30" dirty="0">
                <a:latin typeface="メイリオ" pitchFamily="50" charset="-128"/>
                <a:ea typeface="メイリオ" pitchFamily="50" charset="-128"/>
                <a:cs typeface="メイリオ" panose="020B0604030504040204" pitchFamily="50" charset="-128"/>
              </a:rPr>
              <a:t>□</a:t>
            </a:r>
            <a:r>
              <a:rPr lang="ja-JP" altLang="en-US" sz="2400" b="1" spc="-30" dirty="0" smtClean="0">
                <a:latin typeface="メイリオ" pitchFamily="50" charset="-128"/>
                <a:ea typeface="メイリオ" pitchFamily="50" charset="-128"/>
                <a:cs typeface="メイリオ" panose="020B0604030504040204" pitchFamily="50" charset="-128"/>
              </a:rPr>
              <a:t> 教育訓練の計画内容が</a:t>
            </a:r>
            <a:r>
              <a:rPr lang="ja-JP" altLang="en-US" sz="2400" b="1" spc="-30" dirty="0">
                <a:latin typeface="メイリオ" pitchFamily="50" charset="-128"/>
                <a:ea typeface="メイリオ" pitchFamily="50" charset="-128"/>
                <a:cs typeface="メイリオ" panose="020B0604030504040204" pitchFamily="50" charset="-128"/>
              </a:rPr>
              <a:t>確認</a:t>
            </a:r>
            <a:r>
              <a:rPr lang="ja-JP" altLang="en-US" sz="2400" b="1" spc="-30" dirty="0" smtClean="0">
                <a:latin typeface="メイリオ" pitchFamily="50" charset="-128"/>
                <a:ea typeface="メイリオ" pitchFamily="50" charset="-128"/>
                <a:cs typeface="メイリオ" panose="020B0604030504040204" pitchFamily="50" charset="-128"/>
              </a:rPr>
              <a:t>できる書類</a:t>
            </a:r>
            <a:endParaRPr lang="ja-JP" altLang="en-US" sz="2400" b="1" spc="-30" dirty="0">
              <a:latin typeface="メイリオ" pitchFamily="50" charset="-128"/>
              <a:ea typeface="メイリオ" pitchFamily="50" charset="-128"/>
              <a:cs typeface="メイリオ" panose="020B0604030504040204" pitchFamily="50" charset="-128"/>
            </a:endParaRPr>
          </a:p>
          <a:p>
            <a:pPr lvl="0"/>
            <a:r>
              <a:rPr lang="ja-JP" altLang="en-US" sz="2000" b="1" spc="-30" dirty="0">
                <a:latin typeface="メイリオ" pitchFamily="50" charset="-128"/>
                <a:ea typeface="メイリオ" pitchFamily="50" charset="-128"/>
                <a:cs typeface="メイリオ" panose="020B0604030504040204" pitchFamily="50" charset="-128"/>
              </a:rPr>
              <a:t>　　 </a:t>
            </a:r>
            <a:r>
              <a:rPr lang="ja-JP" altLang="en-US" sz="1800" spc="-30" dirty="0" smtClean="0">
                <a:latin typeface="メイリオ" pitchFamily="50" charset="-128"/>
                <a:ea typeface="メイリオ" pitchFamily="50" charset="-128"/>
                <a:cs typeface="メイリオ" panose="020B0604030504040204" pitchFamily="50" charset="-128"/>
              </a:rPr>
              <a:t>（対象者、科目、講師、カリキュラム、期間など）</a:t>
            </a:r>
            <a:endParaRPr lang="en-US" altLang="ja-JP" sz="1800" spc="-30" dirty="0" smtClean="0">
              <a:latin typeface="メイリオ" pitchFamily="50" charset="-128"/>
              <a:ea typeface="メイリオ" pitchFamily="50" charset="-128"/>
              <a:cs typeface="メイリオ" panose="020B0604030504040204" pitchFamily="50" charset="-128"/>
            </a:endParaRPr>
          </a:p>
          <a:p>
            <a:pPr lvl="0"/>
            <a:r>
              <a:rPr lang="ja-JP" altLang="en-US" sz="1800" spc="-30" dirty="0">
                <a:latin typeface="メイリオ" pitchFamily="50" charset="-128"/>
                <a:ea typeface="メイリオ" pitchFamily="50" charset="-128"/>
                <a:cs typeface="メイリオ" panose="020B0604030504040204" pitchFamily="50" charset="-128"/>
              </a:rPr>
              <a:t>　</a:t>
            </a:r>
            <a:r>
              <a:rPr lang="ja-JP" altLang="en-US" sz="1800" spc="-30" dirty="0" smtClean="0">
                <a:latin typeface="メイリオ" pitchFamily="50" charset="-128"/>
                <a:ea typeface="メイリオ" pitchFamily="50" charset="-128"/>
                <a:cs typeface="メイリオ" panose="020B0604030504040204" pitchFamily="50" charset="-128"/>
              </a:rPr>
              <a:t>　　</a:t>
            </a:r>
            <a:r>
              <a:rPr lang="en-US" altLang="ja-JP" sz="1400" spc="-30" dirty="0" smtClean="0">
                <a:latin typeface="メイリオ" pitchFamily="50" charset="-128"/>
                <a:ea typeface="メイリオ" pitchFamily="50" charset="-128"/>
                <a:cs typeface="メイリオ" panose="020B0604030504040204" pitchFamily="50" charset="-128"/>
              </a:rPr>
              <a:t>※ </a:t>
            </a:r>
            <a:r>
              <a:rPr lang="ja-JP" altLang="en-US" sz="1400" spc="-30" dirty="0" smtClean="0">
                <a:latin typeface="メイリオ" pitchFamily="50" charset="-128"/>
                <a:ea typeface="メイリオ" pitchFamily="50" charset="-128"/>
                <a:cs typeface="メイリオ" panose="020B0604030504040204" pitchFamily="50" charset="-128"/>
              </a:rPr>
              <a:t>通常の生産活動と区別して行われることが確認できる　</a:t>
            </a:r>
            <a:endParaRPr lang="en-US" altLang="ja-JP" sz="1400" spc="-30" dirty="0" smtClean="0">
              <a:latin typeface="メイリオ" pitchFamily="50" charset="-128"/>
              <a:ea typeface="メイリオ" pitchFamily="50" charset="-128"/>
              <a:cs typeface="メイリオ" panose="020B0604030504040204" pitchFamily="50" charset="-128"/>
            </a:endParaRPr>
          </a:p>
          <a:p>
            <a:pPr lvl="0"/>
            <a:r>
              <a:rPr lang="ja-JP" altLang="en-US" sz="1400" spc="-30" dirty="0">
                <a:latin typeface="メイリオ" pitchFamily="50" charset="-128"/>
                <a:ea typeface="メイリオ" pitchFamily="50" charset="-128"/>
                <a:cs typeface="メイリオ" panose="020B0604030504040204" pitchFamily="50" charset="-128"/>
              </a:rPr>
              <a:t>　</a:t>
            </a:r>
            <a:r>
              <a:rPr lang="ja-JP" altLang="en-US" sz="1400" spc="-30" dirty="0" smtClean="0">
                <a:latin typeface="メイリオ" pitchFamily="50" charset="-128"/>
                <a:ea typeface="メイリオ" pitchFamily="50" charset="-128"/>
                <a:cs typeface="メイリオ" panose="020B0604030504040204" pitchFamily="50" charset="-128"/>
              </a:rPr>
              <a:t>　　　　書類もあわせて提出してください。</a:t>
            </a:r>
            <a:endParaRPr lang="ja-JP" altLang="en-US" sz="1400" spc="-30" dirty="0">
              <a:latin typeface="メイリオ" pitchFamily="50" charset="-128"/>
              <a:ea typeface="メイリオ" pitchFamily="50" charset="-128"/>
              <a:cs typeface="メイリオ" panose="020B0604030504040204" pitchFamily="50" charset="-128"/>
            </a:endParaRPr>
          </a:p>
          <a:p>
            <a:pPr lvl="0">
              <a:spcBef>
                <a:spcPts val="2400"/>
              </a:spcBef>
            </a:pPr>
            <a:r>
              <a:rPr lang="ja-JP" altLang="en-US" sz="2000" b="1" spc="-30" dirty="0">
                <a:latin typeface="メイリオ" pitchFamily="50" charset="-128"/>
                <a:ea typeface="メイリオ" pitchFamily="50" charset="-128"/>
                <a:cs typeface="メイリオ" panose="020B0604030504040204" pitchFamily="50" charset="-128"/>
              </a:rPr>
              <a:t> </a:t>
            </a:r>
            <a:r>
              <a:rPr lang="ja-JP" altLang="en-US" sz="2000" b="1" spc="-30" dirty="0" smtClean="0">
                <a:latin typeface="メイリオ" pitchFamily="50" charset="-128"/>
                <a:ea typeface="メイリオ" pitchFamily="50" charset="-128"/>
                <a:cs typeface="メイリオ" panose="020B0604030504040204" pitchFamily="50" charset="-128"/>
              </a:rPr>
              <a:t>  </a:t>
            </a:r>
            <a:r>
              <a:rPr lang="ja-JP" altLang="en-US" sz="2400" b="1" spc="-30" dirty="0">
                <a:latin typeface="メイリオ" pitchFamily="50" charset="-128"/>
                <a:ea typeface="メイリオ" pitchFamily="50" charset="-128"/>
                <a:cs typeface="メイリオ" panose="020B0604030504040204" pitchFamily="50" charset="-128"/>
              </a:rPr>
              <a:t>□ </a:t>
            </a:r>
            <a:r>
              <a:rPr lang="ja-JP" altLang="en-US" sz="2400" b="1" spc="-30" dirty="0" smtClean="0">
                <a:latin typeface="メイリオ" pitchFamily="50" charset="-128"/>
                <a:ea typeface="メイリオ" pitchFamily="50" charset="-128"/>
                <a:cs typeface="メイリオ" panose="020B0604030504040204" pitchFamily="50" charset="-128"/>
              </a:rPr>
              <a:t>指導員</a:t>
            </a:r>
            <a:r>
              <a:rPr lang="ja-JP" altLang="en-US" sz="2400" b="1" spc="-30" dirty="0">
                <a:latin typeface="メイリオ" pitchFamily="50" charset="-128"/>
                <a:ea typeface="メイリオ" pitchFamily="50" charset="-128"/>
                <a:cs typeface="メイリオ" panose="020B0604030504040204" pitchFamily="50" charset="-128"/>
              </a:rPr>
              <a:t>や</a:t>
            </a:r>
            <a:r>
              <a:rPr lang="ja-JP" altLang="en-US" sz="2400" b="1" spc="-30" dirty="0" smtClean="0">
                <a:latin typeface="メイリオ" pitchFamily="50" charset="-128"/>
                <a:ea typeface="メイリオ" pitchFamily="50" charset="-128"/>
                <a:cs typeface="メイリオ" panose="020B0604030504040204" pitchFamily="50" charset="-128"/>
              </a:rPr>
              <a:t>講師が確認できる書類</a:t>
            </a:r>
            <a:endParaRPr lang="ja-JP" altLang="en-US" sz="2400" b="1" spc="-30" dirty="0">
              <a:latin typeface="メイリオ" pitchFamily="50" charset="-128"/>
              <a:ea typeface="メイリオ" pitchFamily="50" charset="-128"/>
              <a:cs typeface="メイリオ" panose="020B0604030504040204" pitchFamily="50" charset="-128"/>
            </a:endParaRPr>
          </a:p>
          <a:p>
            <a:pPr lvl="0"/>
            <a:r>
              <a:rPr lang="ja-JP" altLang="en-US" sz="2000" b="1" spc="-30" dirty="0">
                <a:latin typeface="メイリオ" pitchFamily="50" charset="-128"/>
                <a:ea typeface="メイリオ" pitchFamily="50" charset="-128"/>
                <a:cs typeface="メイリオ" panose="020B0604030504040204" pitchFamily="50" charset="-128"/>
              </a:rPr>
              <a:t>　　 </a:t>
            </a:r>
            <a:r>
              <a:rPr lang="ja-JP" altLang="en-US" sz="1800" spc="-30" dirty="0" smtClean="0">
                <a:latin typeface="メイリオ" pitchFamily="50" charset="-128"/>
                <a:ea typeface="メイリオ" pitchFamily="50" charset="-128"/>
                <a:cs typeface="メイリオ" panose="020B0604030504040204" pitchFamily="50" charset="-128"/>
              </a:rPr>
              <a:t>（必要な知識や経験が確認できるもの）</a:t>
            </a:r>
            <a:endParaRPr lang="en-US" altLang="ja-JP" sz="1800" spc="-30" dirty="0" smtClean="0">
              <a:latin typeface="メイリオ" pitchFamily="50" charset="-128"/>
              <a:ea typeface="メイリオ" pitchFamily="50" charset="-128"/>
              <a:cs typeface="メイリオ" panose="020B0604030504040204" pitchFamily="50" charset="-128"/>
            </a:endParaRPr>
          </a:p>
          <a:p>
            <a:pPr lvl="0"/>
            <a:r>
              <a:rPr lang="ja-JP" altLang="en-US" sz="1800" spc="-30" dirty="0" smtClean="0">
                <a:latin typeface="メイリオ" pitchFamily="50" charset="-128"/>
                <a:ea typeface="メイリオ" pitchFamily="50" charset="-128"/>
                <a:cs typeface="メイリオ" panose="020B0604030504040204" pitchFamily="50" charset="-128"/>
              </a:rPr>
              <a:t>　　　</a:t>
            </a:r>
            <a:r>
              <a:rPr lang="en-US" altLang="ja-JP" sz="1400" spc="-30" dirty="0" smtClean="0">
                <a:latin typeface="メイリオ" pitchFamily="50" charset="-128"/>
                <a:ea typeface="メイリオ" pitchFamily="50" charset="-128"/>
                <a:cs typeface="メイリオ" panose="020B0604030504040204" pitchFamily="50" charset="-128"/>
              </a:rPr>
              <a:t>※</a:t>
            </a:r>
            <a:r>
              <a:rPr lang="ja-JP" altLang="en-US" sz="1400" spc="-30" dirty="0" smtClean="0">
                <a:latin typeface="メイリオ" pitchFamily="50" charset="-128"/>
                <a:ea typeface="メイリオ" pitchFamily="50" charset="-128"/>
                <a:cs typeface="メイリオ" panose="020B0604030504040204" pitchFamily="50" charset="-128"/>
              </a:rPr>
              <a:t>指導員や講師により行わない場合は不要です。</a:t>
            </a:r>
            <a:endParaRPr lang="ja-JP" altLang="en-US" sz="1400" spc="-30" dirty="0">
              <a:latin typeface="メイリオ" pitchFamily="50" charset="-128"/>
              <a:ea typeface="メイリオ" pitchFamily="50" charset="-128"/>
              <a:cs typeface="メイリオ" panose="020B0604030504040204" pitchFamily="50" charset="-128"/>
            </a:endParaRPr>
          </a:p>
          <a:p>
            <a:pPr lvl="0">
              <a:spcBef>
                <a:spcPts val="1200"/>
              </a:spcBef>
            </a:pPr>
            <a:r>
              <a:rPr lang="ja-JP" altLang="en-US" sz="1400" b="1" spc="-30" dirty="0">
                <a:latin typeface="メイリオ" pitchFamily="50" charset="-128"/>
                <a:ea typeface="メイリオ" pitchFamily="50" charset="-128"/>
                <a:cs typeface="メイリオ" panose="020B0604030504040204" pitchFamily="50" charset="-128"/>
              </a:rPr>
              <a:t>（</a:t>
            </a:r>
            <a:r>
              <a:rPr lang="ja-JP" altLang="en-US" sz="1400" b="1" spc="-30" dirty="0" smtClean="0">
                <a:latin typeface="メイリオ" pitchFamily="50" charset="-128"/>
                <a:ea typeface="メイリオ" pitchFamily="50" charset="-128"/>
                <a:cs typeface="メイリオ" panose="020B0604030504040204" pitchFamily="50" charset="-128"/>
              </a:rPr>
              <a:t>事業所外訓練</a:t>
            </a:r>
            <a:r>
              <a:rPr lang="ja-JP" altLang="en-US" sz="1400" b="1" spc="-30" dirty="0">
                <a:latin typeface="メイリオ" pitchFamily="50" charset="-128"/>
                <a:ea typeface="メイリオ" pitchFamily="50" charset="-128"/>
                <a:cs typeface="メイリオ" panose="020B0604030504040204" pitchFamily="50" charset="-128"/>
              </a:rPr>
              <a:t>）</a:t>
            </a:r>
            <a:endParaRPr lang="en-US" altLang="ja-JP" sz="2000" b="1" spc="-30" dirty="0">
              <a:latin typeface="メイリオ" pitchFamily="50" charset="-128"/>
              <a:ea typeface="メイリオ" pitchFamily="50" charset="-128"/>
              <a:cs typeface="メイリオ" panose="020B0604030504040204" pitchFamily="50" charset="-128"/>
            </a:endParaRPr>
          </a:p>
          <a:p>
            <a:pPr lvl="0"/>
            <a:r>
              <a:rPr lang="ja-JP" altLang="en-US" sz="2000" b="1" spc="-30" dirty="0">
                <a:latin typeface="メイリオ" pitchFamily="50" charset="-128"/>
                <a:ea typeface="メイリオ" pitchFamily="50" charset="-128"/>
                <a:cs typeface="メイリオ" panose="020B0604030504040204" pitchFamily="50" charset="-128"/>
              </a:rPr>
              <a:t>　</a:t>
            </a:r>
            <a:r>
              <a:rPr lang="ja-JP" altLang="en-US" sz="2400" b="1" spc="-30" dirty="0">
                <a:latin typeface="メイリオ" pitchFamily="50" charset="-128"/>
                <a:ea typeface="メイリオ" pitchFamily="50" charset="-128"/>
                <a:cs typeface="メイリオ" panose="020B0604030504040204" pitchFamily="50" charset="-128"/>
              </a:rPr>
              <a:t>□ 教育訓練の計画内容が確認できる書類</a:t>
            </a:r>
          </a:p>
          <a:p>
            <a:pPr lvl="0"/>
            <a:r>
              <a:rPr lang="ja-JP" altLang="en-US" sz="2000" b="1" spc="-30" dirty="0">
                <a:latin typeface="メイリオ" pitchFamily="50" charset="-128"/>
                <a:ea typeface="メイリオ" pitchFamily="50" charset="-128"/>
                <a:cs typeface="メイリオ" panose="020B0604030504040204" pitchFamily="50" charset="-128"/>
              </a:rPr>
              <a:t>　　 </a:t>
            </a:r>
            <a:r>
              <a:rPr lang="ja-JP" altLang="en-US" sz="1800" spc="-30" dirty="0" smtClean="0">
                <a:latin typeface="メイリオ" pitchFamily="50" charset="-128"/>
                <a:ea typeface="メイリオ" pitchFamily="50" charset="-128"/>
                <a:cs typeface="メイリオ" panose="020B0604030504040204" pitchFamily="50" charset="-128"/>
              </a:rPr>
              <a:t>（実施主体、対象者</a:t>
            </a:r>
            <a:r>
              <a:rPr lang="ja-JP" altLang="en-US" sz="1800" spc="-30" dirty="0">
                <a:latin typeface="メイリオ" pitchFamily="50" charset="-128"/>
                <a:ea typeface="メイリオ" pitchFamily="50" charset="-128"/>
                <a:cs typeface="メイリオ" panose="020B0604030504040204" pitchFamily="50" charset="-128"/>
              </a:rPr>
              <a:t>、科目</a:t>
            </a:r>
            <a:r>
              <a:rPr lang="ja-JP" altLang="en-US" sz="1800" spc="-30" dirty="0" smtClean="0">
                <a:latin typeface="メイリオ" pitchFamily="50" charset="-128"/>
                <a:ea typeface="メイリオ" pitchFamily="50" charset="-128"/>
                <a:cs typeface="メイリオ" panose="020B0604030504040204" pitchFamily="50" charset="-128"/>
              </a:rPr>
              <a:t>、カリキュラム、期間など）</a:t>
            </a:r>
          </a:p>
          <a:p>
            <a:pPr lvl="0">
              <a:lnSpc>
                <a:spcPct val="150000"/>
              </a:lnSpc>
              <a:spcBef>
                <a:spcPts val="1200"/>
              </a:spcBef>
            </a:pPr>
            <a:r>
              <a:rPr lang="ja-JP" altLang="en-US" sz="2000" b="1" spc="-30" dirty="0" smtClean="0">
                <a:latin typeface="メイリオ" pitchFamily="50" charset="-128"/>
                <a:ea typeface="メイリオ" pitchFamily="50" charset="-128"/>
                <a:cs typeface="メイリオ" panose="020B0604030504040204" pitchFamily="50" charset="-128"/>
              </a:rPr>
              <a:t>   </a:t>
            </a:r>
            <a:r>
              <a:rPr lang="ja-JP" altLang="en-US" sz="2400" b="1" spc="-30" dirty="0" smtClean="0">
                <a:latin typeface="メイリオ" pitchFamily="50" charset="-128"/>
                <a:ea typeface="メイリオ" pitchFamily="50" charset="-128"/>
                <a:cs typeface="メイリオ" panose="020B0604030504040204" pitchFamily="50" charset="-128"/>
              </a:rPr>
              <a:t>□ 受講料の支払いを証明する書類</a:t>
            </a:r>
            <a:endParaRPr lang="en-US" altLang="ja-JP" sz="2400" b="1" spc="-30" dirty="0" smtClean="0">
              <a:latin typeface="メイリオ" pitchFamily="50" charset="-128"/>
              <a:ea typeface="メイリオ" pitchFamily="50" charset="-128"/>
              <a:cs typeface="メイリオ" panose="020B0604030504040204" pitchFamily="50" charset="-128"/>
            </a:endParaRPr>
          </a:p>
          <a:p>
            <a:pPr lvl="0"/>
            <a:r>
              <a:rPr lang="ja-JP" altLang="en-US" sz="1800" b="1" spc="-30" dirty="0" smtClean="0">
                <a:latin typeface="メイリオ" pitchFamily="50" charset="-128"/>
                <a:ea typeface="メイリオ" pitchFamily="50" charset="-128"/>
                <a:cs typeface="メイリオ" panose="020B0604030504040204" pitchFamily="50" charset="-128"/>
              </a:rPr>
              <a:t>　　　</a:t>
            </a:r>
            <a:r>
              <a:rPr lang="en-US" altLang="ja-JP" sz="1400" spc="-30" dirty="0" smtClean="0">
                <a:latin typeface="メイリオ" pitchFamily="50" charset="-128"/>
                <a:ea typeface="メイリオ" pitchFamily="50" charset="-128"/>
                <a:cs typeface="メイリオ" panose="020B0604030504040204" pitchFamily="50" charset="-128"/>
              </a:rPr>
              <a:t>※</a:t>
            </a:r>
            <a:r>
              <a:rPr lang="ja-JP" altLang="en-US" sz="1400" spc="-30" dirty="0" smtClean="0">
                <a:latin typeface="メイリオ" pitchFamily="50" charset="-128"/>
                <a:ea typeface="メイリオ" pitchFamily="50" charset="-128"/>
                <a:cs typeface="メイリオ" panose="020B0604030504040204" pitchFamily="50" charset="-128"/>
              </a:rPr>
              <a:t>受講料の支払いがない場合</a:t>
            </a:r>
            <a:r>
              <a:rPr lang="ja-JP" altLang="en-US" sz="1400" spc="-30" dirty="0">
                <a:latin typeface="メイリオ" pitchFamily="50" charset="-128"/>
                <a:ea typeface="メイリオ" pitchFamily="50" charset="-128"/>
                <a:cs typeface="メイリオ" panose="020B0604030504040204" pitchFamily="50" charset="-128"/>
              </a:rPr>
              <a:t>は不要です</a:t>
            </a:r>
            <a:r>
              <a:rPr lang="ja-JP" altLang="en-US" sz="1400" spc="-30" dirty="0" smtClean="0">
                <a:latin typeface="メイリオ" pitchFamily="50" charset="-128"/>
                <a:ea typeface="メイリオ" pitchFamily="50" charset="-128"/>
                <a:cs typeface="メイリオ" panose="020B0604030504040204" pitchFamily="50" charset="-128"/>
              </a:rPr>
              <a:t>。</a:t>
            </a:r>
            <a:endParaRPr lang="en-US" altLang="ja-JP" sz="1400" spc="-30" dirty="0" smtClean="0">
              <a:latin typeface="メイリオ" pitchFamily="50" charset="-128"/>
              <a:ea typeface="メイリオ" pitchFamily="50" charset="-128"/>
              <a:cs typeface="メイリオ" panose="020B0604030504040204" pitchFamily="50" charset="-128"/>
            </a:endParaRPr>
          </a:p>
          <a:p>
            <a:pPr lvl="0">
              <a:lnSpc>
                <a:spcPct val="150000"/>
              </a:lnSpc>
              <a:spcBef>
                <a:spcPts val="1200"/>
              </a:spcBef>
            </a:pPr>
            <a:r>
              <a:rPr lang="ja-JP" altLang="en-US" sz="2000" b="1" spc="-30" dirty="0">
                <a:solidFill>
                  <a:prstClr val="black"/>
                </a:solidFill>
                <a:latin typeface="メイリオ" pitchFamily="50" charset="-128"/>
                <a:ea typeface="メイリオ" pitchFamily="50" charset="-128"/>
                <a:cs typeface="メイリオ" panose="020B0604030504040204" pitchFamily="50" charset="-128"/>
              </a:rPr>
              <a:t>  </a:t>
            </a:r>
            <a:r>
              <a:rPr lang="ja-JP" altLang="en-US" sz="2000" b="1" spc="-30" dirty="0" smtClean="0">
                <a:solidFill>
                  <a:prstClr val="black"/>
                </a:solidFill>
                <a:latin typeface="メイリオ" pitchFamily="50" charset="-128"/>
                <a:ea typeface="メイリオ" pitchFamily="50" charset="-128"/>
                <a:cs typeface="メイリオ" panose="020B0604030504040204" pitchFamily="50" charset="-128"/>
              </a:rPr>
              <a:t> </a:t>
            </a:r>
            <a:r>
              <a:rPr lang="ja-JP" altLang="en-US" sz="2400" b="1" spc="-30" dirty="0" smtClean="0">
                <a:solidFill>
                  <a:prstClr val="black"/>
                </a:solidFill>
                <a:latin typeface="メイリオ" pitchFamily="50" charset="-128"/>
                <a:ea typeface="メイリオ" pitchFamily="50" charset="-128"/>
                <a:cs typeface="メイリオ" panose="020B0604030504040204" pitchFamily="50" charset="-128"/>
              </a:rPr>
              <a:t>□ 支給申請合意書（訓練実施者）</a:t>
            </a:r>
            <a:r>
              <a:rPr lang="ja-JP" altLang="en-US" sz="1400" b="1" spc="-30" dirty="0" smtClean="0">
                <a:solidFill>
                  <a:prstClr val="black"/>
                </a:solidFill>
                <a:latin typeface="メイリオ" pitchFamily="50" charset="-128"/>
                <a:ea typeface="メイリオ" pitchFamily="50" charset="-128"/>
                <a:cs typeface="メイリオ" panose="020B0604030504040204" pitchFamily="50" charset="-128"/>
              </a:rPr>
              <a:t>（様式</a:t>
            </a:r>
            <a:r>
              <a:rPr lang="en-US" altLang="ja-JP" sz="1400" b="1" spc="-30" dirty="0" smtClean="0">
                <a:solidFill>
                  <a:prstClr val="black"/>
                </a:solidFill>
                <a:latin typeface="メイリオ" pitchFamily="50" charset="-128"/>
                <a:ea typeface="メイリオ" pitchFamily="50" charset="-128"/>
                <a:cs typeface="メイリオ" panose="020B0604030504040204" pitchFamily="50" charset="-128"/>
              </a:rPr>
              <a:t>13</a:t>
            </a:r>
            <a:r>
              <a:rPr lang="ja-JP" altLang="en-US" sz="1400" b="1" spc="-30" dirty="0" smtClean="0">
                <a:solidFill>
                  <a:prstClr val="black"/>
                </a:solidFill>
                <a:latin typeface="メイリオ" pitchFamily="50" charset="-128"/>
                <a:ea typeface="メイリオ" pitchFamily="50" charset="-128"/>
                <a:cs typeface="メイリオ" panose="020B0604030504040204" pitchFamily="50" charset="-128"/>
              </a:rPr>
              <a:t>号）</a:t>
            </a:r>
            <a:endParaRPr lang="en-US" altLang="ja-JP" sz="1400" b="1" spc="-30" dirty="0" smtClean="0">
              <a:solidFill>
                <a:prstClr val="black"/>
              </a:solidFill>
              <a:latin typeface="メイリオ" pitchFamily="50" charset="-128"/>
              <a:ea typeface="メイリオ" pitchFamily="50" charset="-128"/>
              <a:cs typeface="メイリオ" panose="020B0604030504040204" pitchFamily="50" charset="-128"/>
            </a:endParaRPr>
          </a:p>
          <a:p>
            <a:pPr lvl="0" indent="622300"/>
            <a:r>
              <a:rPr lang="en-US" altLang="ja-JP" sz="1400" spc="-30" dirty="0" smtClean="0">
                <a:solidFill>
                  <a:prstClr val="black"/>
                </a:solidFill>
                <a:latin typeface="メイリオ" pitchFamily="50" charset="-128"/>
                <a:ea typeface="メイリオ" pitchFamily="50" charset="-128"/>
                <a:cs typeface="メイリオ" panose="020B0604030504040204" pitchFamily="50" charset="-128"/>
              </a:rPr>
              <a:t>※</a:t>
            </a:r>
            <a:r>
              <a:rPr lang="ja-JP" altLang="en-US" sz="1400" spc="-30" dirty="0" smtClean="0">
                <a:solidFill>
                  <a:prstClr val="black"/>
                </a:solidFill>
                <a:latin typeface="メイリオ" pitchFamily="50" charset="-128"/>
                <a:ea typeface="メイリオ" pitchFamily="50" charset="-128"/>
                <a:cs typeface="メイリオ" panose="020B0604030504040204" pitchFamily="50" charset="-128"/>
              </a:rPr>
              <a:t>教育訓練機関に記入していただくものです。</a:t>
            </a:r>
            <a:endParaRPr lang="en-US" altLang="ja-JP" sz="1400" spc="-30" dirty="0" smtClean="0">
              <a:solidFill>
                <a:prstClr val="black"/>
              </a:solidFill>
              <a:latin typeface="メイリオ" pitchFamily="50" charset="-128"/>
              <a:ea typeface="メイリオ" pitchFamily="50" charset="-128"/>
              <a:cs typeface="メイリオ" panose="020B0604030504040204" pitchFamily="50" charset="-128"/>
            </a:endParaRPr>
          </a:p>
          <a:p>
            <a:pPr lvl="0" indent="622300">
              <a:spcBef>
                <a:spcPts val="600"/>
              </a:spcBef>
            </a:pPr>
            <a:r>
              <a:rPr lang="en-US" altLang="ja-JP" sz="1400" spc="-30" dirty="0" smtClean="0">
                <a:solidFill>
                  <a:prstClr val="black"/>
                </a:solidFill>
                <a:latin typeface="メイリオ" pitchFamily="50" charset="-128"/>
                <a:ea typeface="メイリオ" pitchFamily="50" charset="-128"/>
                <a:cs typeface="メイリオ" panose="020B0604030504040204" pitchFamily="50" charset="-128"/>
              </a:rPr>
              <a:t>※</a:t>
            </a:r>
            <a:r>
              <a:rPr lang="ja-JP" altLang="en-US" sz="1400" spc="-30" dirty="0" smtClean="0">
                <a:solidFill>
                  <a:prstClr val="black"/>
                </a:solidFill>
                <a:latin typeface="メイリオ" pitchFamily="50" charset="-128"/>
                <a:ea typeface="メイリオ" pitchFamily="50" charset="-128"/>
                <a:cs typeface="メイリオ" panose="020B0604030504040204" pitchFamily="50" charset="-128"/>
              </a:rPr>
              <a:t>厚生労働省ホームページからダウンロードできます。</a:t>
            </a:r>
            <a:endParaRPr lang="en-US" altLang="ja-JP" sz="1400" spc="-30" dirty="0" smtClean="0">
              <a:solidFill>
                <a:prstClr val="black"/>
              </a:solidFill>
              <a:latin typeface="メイリオ" pitchFamily="50" charset="-128"/>
              <a:ea typeface="メイリオ" pitchFamily="50" charset="-128"/>
              <a:cs typeface="メイリオ" panose="020B0604030504040204" pitchFamily="50" charset="-128"/>
            </a:endParaRPr>
          </a:p>
          <a:p>
            <a:pPr lvl="0">
              <a:lnSpc>
                <a:spcPct val="150000"/>
              </a:lnSpc>
              <a:spcBef>
                <a:spcPts val="1200"/>
              </a:spcBef>
            </a:pPr>
            <a:endParaRPr lang="en-US" altLang="ja-JP" sz="1600" u="sng" dirty="0">
              <a:latin typeface="メイリオ" pitchFamily="50" charset="-128"/>
              <a:ea typeface="メイリオ" pitchFamily="50" charset="-128"/>
              <a:cs typeface="メイリオ" panose="020B0604030504040204" pitchFamily="50" charset="-128"/>
            </a:endParaRPr>
          </a:p>
        </p:txBody>
      </p:sp>
      <p:sp>
        <p:nvSpPr>
          <p:cNvPr id="2" name="正方形/長方形 1"/>
          <p:cNvSpPr/>
          <p:nvPr/>
        </p:nvSpPr>
        <p:spPr>
          <a:xfrm>
            <a:off x="585688" y="9251183"/>
            <a:ext cx="6337389" cy="707886"/>
          </a:xfrm>
          <a:prstGeom prst="rect">
            <a:avLst/>
          </a:prstGeom>
        </p:spPr>
        <p:txBody>
          <a:bodyPr wrap="square">
            <a:spAutoFit/>
          </a:bodyPr>
          <a:lstStyle/>
          <a:p>
            <a:r>
              <a:rPr lang="ja-JP" altLang="en-US" sz="2000" b="1" dirty="0">
                <a:solidFill>
                  <a:schemeClr val="accent1">
                    <a:lumMod val="75000"/>
                  </a:schemeClr>
                </a:solidFill>
                <a:latin typeface="メイリオ" pitchFamily="50" charset="-128"/>
                <a:ea typeface="メイリオ" pitchFamily="50" charset="-128"/>
                <a:cs typeface="メイリオ" panose="020B0604030504040204" pitchFamily="50" charset="-128"/>
              </a:rPr>
              <a:t>この</a:t>
            </a:r>
            <a:r>
              <a:rPr lang="ja-JP" altLang="en-US" sz="2000" b="1" dirty="0" smtClean="0">
                <a:solidFill>
                  <a:schemeClr val="accent1">
                    <a:lumMod val="75000"/>
                  </a:schemeClr>
                </a:solidFill>
                <a:latin typeface="メイリオ" pitchFamily="50" charset="-128"/>
                <a:ea typeface="メイリオ" pitchFamily="50" charset="-128"/>
                <a:cs typeface="メイリオ" panose="020B0604030504040204" pitchFamily="50" charset="-128"/>
              </a:rPr>
              <a:t>ほか、</a:t>
            </a:r>
            <a:r>
              <a:rPr lang="ja-JP" altLang="en-US" sz="2000" b="1" dirty="0">
                <a:solidFill>
                  <a:schemeClr val="accent1">
                    <a:lumMod val="75000"/>
                  </a:schemeClr>
                </a:solidFill>
                <a:latin typeface="メイリオ" pitchFamily="50" charset="-128"/>
                <a:ea typeface="メイリオ" pitchFamily="50" charset="-128"/>
                <a:cs typeface="メイリオ" panose="020B0604030504040204" pitchFamily="50" charset="-128"/>
              </a:rPr>
              <a:t>審査</a:t>
            </a:r>
            <a:r>
              <a:rPr lang="ja-JP" altLang="en-US" sz="2000" b="1" dirty="0" smtClean="0">
                <a:solidFill>
                  <a:schemeClr val="accent1">
                    <a:lumMod val="75000"/>
                  </a:schemeClr>
                </a:solidFill>
                <a:latin typeface="メイリオ" pitchFamily="50" charset="-128"/>
                <a:ea typeface="メイリオ" pitchFamily="50" charset="-128"/>
                <a:cs typeface="メイリオ" panose="020B0604030504040204" pitchFamily="50" charset="-128"/>
              </a:rPr>
              <a:t>に必要な書類の提出をお願いすることがあります。</a:t>
            </a:r>
            <a:endParaRPr lang="en-US" altLang="ja-JP" sz="2000" spc="-30" dirty="0">
              <a:solidFill>
                <a:schemeClr val="accent1">
                  <a:lumMod val="75000"/>
                </a:schemeClr>
              </a:solidFill>
              <a:latin typeface="メイリオ" pitchFamily="50" charset="-128"/>
              <a:ea typeface="メイリオ" pitchFamily="50" charset="-128"/>
              <a:cs typeface="メイリオ" panose="020B0604030504040204" pitchFamily="50" charset="-128"/>
            </a:endParaRPr>
          </a:p>
        </p:txBody>
      </p:sp>
      <p:sp>
        <p:nvSpPr>
          <p:cNvPr id="15" name="スライド番号プレースホルダー 3"/>
          <p:cNvSpPr txBox="1">
            <a:spLocks/>
          </p:cNvSpPr>
          <p:nvPr/>
        </p:nvSpPr>
        <p:spPr>
          <a:xfrm>
            <a:off x="0" y="9999749"/>
            <a:ext cx="1679840" cy="553520"/>
          </a:xfrm>
          <a:prstGeom prst="rect">
            <a:avLst/>
          </a:prstGeom>
        </p:spPr>
        <p:txBody>
          <a:bodyPr vert="horz" lIns="91440" tIns="45720" rIns="91440" bIns="45720" rtlCol="0" anchor="ctr"/>
          <a:lstStyle>
            <a:defPPr>
              <a:defRPr lang="ja-JP"/>
            </a:defPPr>
            <a:lvl1pPr marL="0" algn="r" defTabSz="959754" rtl="0" eaLnBrk="1" latinLnBrk="0" hangingPunct="1">
              <a:defRPr kumimoji="1" sz="1733" kern="1200">
                <a:solidFill>
                  <a:schemeClr val="tx1">
                    <a:tint val="75000"/>
                  </a:schemeClr>
                </a:solidFill>
                <a:latin typeface="+mn-lt"/>
                <a:ea typeface="+mn-ea"/>
                <a:cs typeface="+mn-cs"/>
              </a:defRPr>
            </a:lvl1pPr>
            <a:lvl2pPr marL="479877" algn="l" defTabSz="959754" rtl="0" eaLnBrk="1" latinLnBrk="0" hangingPunct="1">
              <a:defRPr kumimoji="1" sz="1889" kern="1200">
                <a:solidFill>
                  <a:schemeClr val="tx1"/>
                </a:solidFill>
                <a:latin typeface="+mn-lt"/>
                <a:ea typeface="+mn-ea"/>
                <a:cs typeface="+mn-cs"/>
              </a:defRPr>
            </a:lvl2pPr>
            <a:lvl3pPr marL="959754" algn="l" defTabSz="959754" rtl="0" eaLnBrk="1" latinLnBrk="0" hangingPunct="1">
              <a:defRPr kumimoji="1" sz="1889" kern="1200">
                <a:solidFill>
                  <a:schemeClr val="tx1"/>
                </a:solidFill>
                <a:latin typeface="+mn-lt"/>
                <a:ea typeface="+mn-ea"/>
                <a:cs typeface="+mn-cs"/>
              </a:defRPr>
            </a:lvl3pPr>
            <a:lvl4pPr marL="1439631" algn="l" defTabSz="959754" rtl="0" eaLnBrk="1" latinLnBrk="0" hangingPunct="1">
              <a:defRPr kumimoji="1" sz="1889" kern="1200">
                <a:solidFill>
                  <a:schemeClr val="tx1"/>
                </a:solidFill>
                <a:latin typeface="+mn-lt"/>
                <a:ea typeface="+mn-ea"/>
                <a:cs typeface="+mn-cs"/>
              </a:defRPr>
            </a:lvl4pPr>
            <a:lvl5pPr marL="1919508" algn="l" defTabSz="959754" rtl="0" eaLnBrk="1" latinLnBrk="0" hangingPunct="1">
              <a:defRPr kumimoji="1" sz="1889" kern="1200">
                <a:solidFill>
                  <a:schemeClr val="tx1"/>
                </a:solidFill>
                <a:latin typeface="+mn-lt"/>
                <a:ea typeface="+mn-ea"/>
                <a:cs typeface="+mn-cs"/>
              </a:defRPr>
            </a:lvl5pPr>
            <a:lvl6pPr marL="2399386" algn="l" defTabSz="959754" rtl="0" eaLnBrk="1" latinLnBrk="0" hangingPunct="1">
              <a:defRPr kumimoji="1" sz="1889" kern="1200">
                <a:solidFill>
                  <a:schemeClr val="tx1"/>
                </a:solidFill>
                <a:latin typeface="+mn-lt"/>
                <a:ea typeface="+mn-ea"/>
                <a:cs typeface="+mn-cs"/>
              </a:defRPr>
            </a:lvl6pPr>
            <a:lvl7pPr marL="2879263" algn="l" defTabSz="959754" rtl="0" eaLnBrk="1" latinLnBrk="0" hangingPunct="1">
              <a:defRPr kumimoji="1" sz="1889" kern="1200">
                <a:solidFill>
                  <a:schemeClr val="tx1"/>
                </a:solidFill>
                <a:latin typeface="+mn-lt"/>
                <a:ea typeface="+mn-ea"/>
                <a:cs typeface="+mn-cs"/>
              </a:defRPr>
            </a:lvl7pPr>
            <a:lvl8pPr marL="3359140" algn="l" defTabSz="959754" rtl="0" eaLnBrk="1" latinLnBrk="0" hangingPunct="1">
              <a:defRPr kumimoji="1" sz="1889" kern="1200">
                <a:solidFill>
                  <a:schemeClr val="tx1"/>
                </a:solidFill>
                <a:latin typeface="+mn-lt"/>
                <a:ea typeface="+mn-ea"/>
                <a:cs typeface="+mn-cs"/>
              </a:defRPr>
            </a:lvl8pPr>
            <a:lvl9pPr marL="3839017" algn="l" defTabSz="959754" rtl="0" eaLnBrk="1" latinLnBrk="0" hangingPunct="1">
              <a:defRPr kumimoji="1" sz="1889" kern="1200">
                <a:solidFill>
                  <a:schemeClr val="tx1"/>
                </a:solidFill>
                <a:latin typeface="+mn-lt"/>
                <a:ea typeface="+mn-ea"/>
                <a:cs typeface="+mn-cs"/>
              </a:defRPr>
            </a:lvl9pPr>
          </a:lstStyle>
          <a:p>
            <a:pPr algn="l"/>
            <a:r>
              <a:rPr lang="en-US" altLang="ja-JP" dirty="0" smtClean="0">
                <a:latin typeface="メイリオ" panose="020B0604030504040204" pitchFamily="50" charset="-128"/>
                <a:ea typeface="メイリオ" panose="020B0604030504040204" pitchFamily="50" charset="-128"/>
              </a:rPr>
              <a:t>11</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36182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p:cNvGrpSpPr/>
          <p:nvPr/>
        </p:nvGrpSpPr>
        <p:grpSpPr>
          <a:xfrm>
            <a:off x="6647688" y="9902201"/>
            <a:ext cx="496032" cy="482215"/>
            <a:chOff x="6467696" y="9297092"/>
            <a:chExt cx="496032" cy="482215"/>
          </a:xfrm>
        </p:grpSpPr>
        <p:sp>
          <p:nvSpPr>
            <p:cNvPr id="34" name="Rectangle 17"/>
            <p:cNvSpPr>
              <a:spLocks noChangeArrowheads="1"/>
            </p:cNvSpPr>
            <p:nvPr/>
          </p:nvSpPr>
          <p:spPr bwMode="auto">
            <a:xfrm flipV="1">
              <a:off x="6467696" y="9297092"/>
              <a:ext cx="248016" cy="242878"/>
            </a:xfrm>
            <a:prstGeom prst="rect">
              <a:avLst/>
            </a:prstGeom>
            <a:solidFill>
              <a:schemeClr val="accent4">
                <a:lumMod val="40000"/>
                <a:lumOff val="6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35" name="Rectangle 18"/>
            <p:cNvSpPr>
              <a:spLocks noChangeArrowheads="1"/>
            </p:cNvSpPr>
            <p:nvPr/>
          </p:nvSpPr>
          <p:spPr bwMode="auto">
            <a:xfrm flipV="1">
              <a:off x="6715712" y="9297092"/>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36" name="Rectangle 16"/>
            <p:cNvSpPr>
              <a:spLocks noChangeArrowheads="1"/>
            </p:cNvSpPr>
            <p:nvPr/>
          </p:nvSpPr>
          <p:spPr bwMode="auto">
            <a:xfrm flipV="1">
              <a:off x="6467696" y="9536429"/>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grpSp>
        <p:nvGrpSpPr>
          <p:cNvPr id="28" name="グループ化 27"/>
          <p:cNvGrpSpPr/>
          <p:nvPr/>
        </p:nvGrpSpPr>
        <p:grpSpPr>
          <a:xfrm>
            <a:off x="70109" y="77464"/>
            <a:ext cx="1169370" cy="1100912"/>
            <a:chOff x="66308" y="1913269"/>
            <a:chExt cx="1169370" cy="1100912"/>
          </a:xfrm>
        </p:grpSpPr>
        <p:sp>
          <p:nvSpPr>
            <p:cNvPr id="30" name="Rectangle 12"/>
            <p:cNvSpPr>
              <a:spLocks noChangeArrowheads="1"/>
            </p:cNvSpPr>
            <p:nvPr/>
          </p:nvSpPr>
          <p:spPr bwMode="auto">
            <a:xfrm flipH="1">
              <a:off x="863351" y="1913270"/>
              <a:ext cx="372327" cy="33913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31" name="Rectangle 7"/>
            <p:cNvSpPr>
              <a:spLocks noChangeArrowheads="1"/>
            </p:cNvSpPr>
            <p:nvPr/>
          </p:nvSpPr>
          <p:spPr bwMode="auto">
            <a:xfrm flipH="1">
              <a:off x="71264" y="1913269"/>
              <a:ext cx="792088" cy="720079"/>
            </a:xfrm>
            <a:prstGeom prst="rect">
              <a:avLst/>
            </a:prstGeom>
            <a:solidFill>
              <a:schemeClr val="accent4">
                <a:lumMod val="60000"/>
                <a:lumOff val="40000"/>
                <a:alpha val="8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32" name="Rectangle 12"/>
            <p:cNvSpPr>
              <a:spLocks noChangeArrowheads="1"/>
            </p:cNvSpPr>
            <p:nvPr/>
          </p:nvSpPr>
          <p:spPr bwMode="auto">
            <a:xfrm flipH="1">
              <a:off x="66308" y="2643979"/>
              <a:ext cx="341003" cy="37020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grpSp>
      <p:sp>
        <p:nvSpPr>
          <p:cNvPr id="2" name="スライド番号プレースホルダー 1"/>
          <p:cNvSpPr>
            <a:spLocks noGrp="1"/>
          </p:cNvSpPr>
          <p:nvPr>
            <p:ph type="sldNum" sz="quarter" idx="12"/>
          </p:nvPr>
        </p:nvSpPr>
        <p:spPr>
          <a:xfrm>
            <a:off x="5572739" y="9997937"/>
            <a:ext cx="1679840" cy="553520"/>
          </a:xfrm>
        </p:spPr>
        <p:txBody>
          <a:bodyPr/>
          <a:lstStyle/>
          <a:p>
            <a:r>
              <a:rPr kumimoji="1" lang="en-US" altLang="ja-JP" dirty="0" smtClean="0">
                <a:latin typeface="メイリオ" panose="020B0604030504040204" pitchFamily="50" charset="-128"/>
                <a:ea typeface="メイリオ" panose="020B0604030504040204" pitchFamily="50" charset="-128"/>
              </a:rPr>
              <a:t>12</a:t>
            </a:r>
            <a:endParaRPr kumimoji="1" lang="ja-JP" altLang="en-US"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510512" y="6863269"/>
            <a:ext cx="6323016" cy="1477328"/>
          </a:xfrm>
          <a:prstGeom prst="rect">
            <a:avLst/>
          </a:prstGeom>
          <a:noFill/>
        </p:spPr>
        <p:txBody>
          <a:bodyPr wrap="square">
            <a:spAutoFit/>
          </a:bodyPr>
          <a:lstStyle/>
          <a:p>
            <a:pPr>
              <a:lnSpc>
                <a:spcPts val="3600"/>
              </a:lnSpc>
            </a:pPr>
            <a:r>
              <a:rPr lang="ja-JP" altLang="en-US" sz="2600" b="1" dirty="0" smtClean="0">
                <a:latin typeface="メイリオ" pitchFamily="50" charset="-128"/>
                <a:ea typeface="メイリオ" pitchFamily="50" charset="-128"/>
                <a:cs typeface="メイリオ" panose="020B0604030504040204" pitchFamily="50" charset="-128"/>
              </a:rPr>
              <a:t>申請期限は、</a:t>
            </a:r>
            <a:r>
              <a:rPr lang="ja-JP" altLang="en-US" sz="2600" b="1" u="sng" dirty="0" smtClean="0">
                <a:latin typeface="メイリオ" pitchFamily="50" charset="-128"/>
                <a:ea typeface="メイリオ" pitchFamily="50" charset="-128"/>
                <a:cs typeface="メイリオ" panose="020B0604030504040204" pitchFamily="50" charset="-128"/>
              </a:rPr>
              <a:t>支給対象期間</a:t>
            </a:r>
            <a:r>
              <a:rPr lang="ja-JP" altLang="en-US" sz="2600" b="1" u="sng" spc="100" dirty="0" smtClean="0">
                <a:latin typeface="メイリオ" pitchFamily="50" charset="-128"/>
                <a:ea typeface="メイリオ" pitchFamily="50" charset="-128"/>
                <a:cs typeface="メイリオ" panose="020B0604030504040204" pitchFamily="50" charset="-128"/>
              </a:rPr>
              <a:t>の末日の翌日から</a:t>
            </a:r>
            <a:r>
              <a:rPr lang="ja-JP" altLang="en-US" sz="2600" b="1" u="sng" dirty="0" smtClean="0">
                <a:solidFill>
                  <a:srgbClr val="FF0000"/>
                </a:solidFill>
                <a:latin typeface="メイリオ" pitchFamily="50" charset="-128"/>
                <a:ea typeface="メイリオ" pitchFamily="50" charset="-128"/>
                <a:cs typeface="メイリオ" panose="020B0604030504040204" pitchFamily="50" charset="-128"/>
              </a:rPr>
              <a:t>２か月以内</a:t>
            </a:r>
            <a:r>
              <a:rPr lang="ja-JP" altLang="en-US" sz="2600" b="1" dirty="0" smtClean="0">
                <a:latin typeface="メイリオ" pitchFamily="50" charset="-128"/>
                <a:ea typeface="メイリオ" pitchFamily="50" charset="-128"/>
                <a:cs typeface="メイリオ" panose="020B0604030504040204" pitchFamily="50" charset="-128"/>
              </a:rPr>
              <a:t>です。</a:t>
            </a:r>
            <a:endParaRPr lang="en-US" altLang="ja-JP" sz="2600" b="1" dirty="0" smtClean="0">
              <a:latin typeface="メイリオ" pitchFamily="50" charset="-128"/>
              <a:ea typeface="メイリオ" pitchFamily="50" charset="-128"/>
              <a:cs typeface="メイリオ" panose="020B0604030504040204" pitchFamily="50" charset="-128"/>
            </a:endParaRPr>
          </a:p>
          <a:p>
            <a:pPr>
              <a:lnSpc>
                <a:spcPts val="3600"/>
              </a:lnSpc>
            </a:pPr>
            <a:r>
              <a:rPr lang="ja-JP" altLang="en-US" sz="1600" dirty="0" smtClean="0">
                <a:latin typeface="メイリオ" pitchFamily="50" charset="-128"/>
                <a:ea typeface="メイリオ" pitchFamily="50" charset="-128"/>
                <a:cs typeface="メイリオ" panose="020B0604030504040204" pitchFamily="50" charset="-128"/>
              </a:rPr>
              <a:t>　　例）</a:t>
            </a:r>
            <a:r>
              <a:rPr lang="en-US" altLang="ja-JP" sz="1600" dirty="0" smtClean="0">
                <a:latin typeface="メイリオ" pitchFamily="50" charset="-128"/>
                <a:ea typeface="メイリオ" pitchFamily="50" charset="-128"/>
                <a:cs typeface="メイリオ" panose="020B0604030504040204" pitchFamily="50" charset="-128"/>
              </a:rPr>
              <a:t>7/1</a:t>
            </a:r>
            <a:r>
              <a:rPr lang="ja-JP" altLang="en-US" sz="1600" dirty="0" smtClean="0">
                <a:latin typeface="メイリオ" pitchFamily="50" charset="-128"/>
                <a:ea typeface="メイリオ" pitchFamily="50" charset="-128"/>
                <a:cs typeface="メイリオ" panose="020B0604030504040204" pitchFamily="50" charset="-128"/>
              </a:rPr>
              <a:t>～</a:t>
            </a:r>
            <a:r>
              <a:rPr lang="en-US" altLang="ja-JP" sz="1600" dirty="0" smtClean="0">
                <a:latin typeface="メイリオ" pitchFamily="50" charset="-128"/>
                <a:ea typeface="メイリオ" pitchFamily="50" charset="-128"/>
                <a:cs typeface="メイリオ" panose="020B0604030504040204" pitchFamily="50" charset="-128"/>
              </a:rPr>
              <a:t>7/31</a:t>
            </a:r>
            <a:r>
              <a:rPr lang="ja-JP" altLang="en-US" sz="1600" dirty="0" smtClean="0">
                <a:latin typeface="メイリオ" pitchFamily="50" charset="-128"/>
                <a:ea typeface="メイリオ" pitchFamily="50" charset="-128"/>
                <a:cs typeface="メイリオ" panose="020B0604030504040204" pitchFamily="50" charset="-128"/>
              </a:rPr>
              <a:t>休業の申請期限　</a:t>
            </a:r>
            <a:r>
              <a:rPr lang="en-US" altLang="ja-JP" sz="1600" dirty="0" smtClean="0">
                <a:latin typeface="メイリオ" pitchFamily="50" charset="-128"/>
                <a:ea typeface="メイリオ" pitchFamily="50" charset="-128"/>
                <a:cs typeface="メイリオ" panose="020B0604030504040204" pitchFamily="50" charset="-128"/>
              </a:rPr>
              <a:t>9/30</a:t>
            </a:r>
            <a:r>
              <a:rPr lang="ja-JP" altLang="en-US" sz="1600" dirty="0" smtClean="0">
                <a:latin typeface="メイリオ" pitchFamily="50" charset="-128"/>
                <a:ea typeface="メイリオ" pitchFamily="50" charset="-128"/>
                <a:cs typeface="メイリオ" panose="020B0604030504040204" pitchFamily="50" charset="-128"/>
              </a:rPr>
              <a:t>まで</a:t>
            </a:r>
            <a:endParaRPr lang="en-US" altLang="ja-JP" sz="1600" dirty="0" smtClean="0">
              <a:latin typeface="メイリオ" pitchFamily="50" charset="-128"/>
              <a:ea typeface="メイリオ" pitchFamily="50" charset="-128"/>
              <a:cs typeface="メイリオ" panose="020B0604030504040204" pitchFamily="50" charset="-128"/>
            </a:endParaRPr>
          </a:p>
        </p:txBody>
      </p:sp>
      <p:sp>
        <p:nvSpPr>
          <p:cNvPr id="11" name="正方形/長方形 10"/>
          <p:cNvSpPr/>
          <p:nvPr/>
        </p:nvSpPr>
        <p:spPr>
          <a:xfrm>
            <a:off x="1636179" y="151413"/>
            <a:ext cx="4046249" cy="584775"/>
          </a:xfrm>
          <a:prstGeom prst="rect">
            <a:avLst/>
          </a:prstGeom>
        </p:spPr>
        <p:txBody>
          <a:bodyPr wrap="square">
            <a:spAutoFit/>
          </a:bodyPr>
          <a:lstStyle/>
          <a:p>
            <a:r>
              <a:rPr lang="ja-JP" altLang="en-US" sz="3200" b="1" u="sng" dirty="0" smtClean="0">
                <a:solidFill>
                  <a:schemeClr val="accent1">
                    <a:lumMod val="75000"/>
                  </a:schemeClr>
                </a:solidFill>
                <a:latin typeface="メイリオ" pitchFamily="50" charset="-128"/>
                <a:ea typeface="メイリオ" pitchFamily="50" charset="-128"/>
                <a:cs typeface="メイリオ" panose="020B0604030504040204" pitchFamily="50" charset="-128"/>
              </a:rPr>
              <a:t>おつかれさまでした</a:t>
            </a:r>
            <a:r>
              <a:rPr lang="en-US" altLang="ja-JP" sz="3200" b="1" u="sng" dirty="0" smtClean="0">
                <a:solidFill>
                  <a:schemeClr val="accent1">
                    <a:lumMod val="75000"/>
                  </a:schemeClr>
                </a:solidFill>
                <a:latin typeface="メイリオ" pitchFamily="50" charset="-128"/>
                <a:ea typeface="メイリオ" pitchFamily="50" charset="-128"/>
                <a:cs typeface="メイリオ" panose="020B0604030504040204" pitchFamily="50" charset="-128"/>
              </a:rPr>
              <a:t>!</a:t>
            </a:r>
            <a:endParaRPr lang="ja-JP" altLang="en-US" sz="1600" u="sng" dirty="0">
              <a:solidFill>
                <a:schemeClr val="accent1">
                  <a:lumMod val="75000"/>
                </a:schemeClr>
              </a:solidFill>
            </a:endParaRPr>
          </a:p>
        </p:txBody>
      </p:sp>
      <p:sp>
        <p:nvSpPr>
          <p:cNvPr id="13" name="正方形/長方形 12"/>
          <p:cNvSpPr/>
          <p:nvPr/>
        </p:nvSpPr>
        <p:spPr>
          <a:xfrm>
            <a:off x="510512" y="5513269"/>
            <a:ext cx="6600377" cy="600164"/>
          </a:xfrm>
          <a:prstGeom prst="rect">
            <a:avLst/>
          </a:prstGeom>
        </p:spPr>
        <p:txBody>
          <a:bodyPr wrap="square">
            <a:spAutoFit/>
          </a:bodyPr>
          <a:lstStyle/>
          <a:p>
            <a:pPr lvl="0">
              <a:spcBef>
                <a:spcPts val="1200"/>
              </a:spcBef>
            </a:pPr>
            <a:r>
              <a:rPr lang="ja-JP" altLang="en-US" sz="1400" dirty="0" smtClean="0">
                <a:latin typeface="メイリオ" pitchFamily="50" charset="-128"/>
                <a:ea typeface="メイリオ" pitchFamily="50" charset="-128"/>
                <a:cs typeface="メイリオ" panose="020B0604030504040204" pitchFamily="50" charset="-128"/>
              </a:rPr>
              <a:t>　（送付先一覧はこちらから）</a:t>
            </a:r>
            <a:endParaRPr lang="en-US" altLang="ja-JP" sz="1400" dirty="0" smtClean="0">
              <a:latin typeface="メイリオ" pitchFamily="50" charset="-128"/>
              <a:ea typeface="メイリオ" pitchFamily="50" charset="-128"/>
              <a:cs typeface="メイリオ" panose="020B0604030504040204" pitchFamily="50" charset="-128"/>
            </a:endParaRPr>
          </a:p>
          <a:p>
            <a:pPr lvl="0">
              <a:spcBef>
                <a:spcPts val="600"/>
              </a:spcBef>
            </a:pPr>
            <a:r>
              <a:rPr lang="ja-JP" altLang="en-US" sz="1400" dirty="0" smtClean="0">
                <a:latin typeface="メイリオ" pitchFamily="50" charset="-128"/>
                <a:ea typeface="メイリオ" pitchFamily="50" charset="-128"/>
                <a:cs typeface="メイリオ" panose="020B0604030504040204" pitchFamily="50" charset="-128"/>
              </a:rPr>
              <a:t>　　</a:t>
            </a:r>
            <a:r>
              <a:rPr lang="en-US" altLang="ja-JP" sz="1100" dirty="0" smtClean="0">
                <a:latin typeface="メイリオ" pitchFamily="50" charset="-128"/>
                <a:ea typeface="メイリオ" pitchFamily="50" charset="-128"/>
                <a:cs typeface="メイリオ" panose="020B0604030504040204" pitchFamily="50" charset="-128"/>
              </a:rPr>
              <a:t>https</a:t>
            </a:r>
            <a:r>
              <a:rPr lang="en-US" altLang="ja-JP" sz="1100" dirty="0">
                <a:latin typeface="メイリオ" pitchFamily="50" charset="-128"/>
                <a:ea typeface="メイリオ" pitchFamily="50" charset="-128"/>
                <a:cs typeface="メイリオ" panose="020B0604030504040204" pitchFamily="50" charset="-128"/>
              </a:rPr>
              <a:t>://www.mhlw.go.jp/general/seido/josei/kyufukin/toiawase.html</a:t>
            </a:r>
          </a:p>
        </p:txBody>
      </p:sp>
      <p:grpSp>
        <p:nvGrpSpPr>
          <p:cNvPr id="23" name="グループ化 22"/>
          <p:cNvGrpSpPr/>
          <p:nvPr/>
        </p:nvGrpSpPr>
        <p:grpSpPr>
          <a:xfrm>
            <a:off x="205170" y="970675"/>
            <a:ext cx="6782955" cy="2988522"/>
            <a:chOff x="539656" y="1269498"/>
            <a:chExt cx="6456971" cy="2988522"/>
          </a:xfrm>
        </p:grpSpPr>
        <p:sp>
          <p:nvSpPr>
            <p:cNvPr id="14" name="正方形/長方形 13"/>
            <p:cNvSpPr/>
            <p:nvPr/>
          </p:nvSpPr>
          <p:spPr>
            <a:xfrm>
              <a:off x="539656" y="1269498"/>
              <a:ext cx="6415301" cy="2632509"/>
            </a:xfrm>
            <a:prstGeom prst="rect">
              <a:avLst/>
            </a:prstGeom>
            <a:solidFill>
              <a:srgbClr val="FFFF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13809" y="1336277"/>
              <a:ext cx="6382818" cy="2554545"/>
            </a:xfrm>
            <a:prstGeom prst="rect">
              <a:avLst/>
            </a:prstGeom>
          </p:spPr>
          <p:txBody>
            <a:bodyPr wrap="square">
              <a:spAutoFit/>
            </a:bodyPr>
            <a:lstStyle/>
            <a:p>
              <a:pPr lvl="0">
                <a:lnSpc>
                  <a:spcPts val="4800"/>
                </a:lnSpc>
              </a:pPr>
              <a:r>
                <a:rPr lang="ja-JP" altLang="en-US" sz="3000" dirty="0">
                  <a:solidFill>
                    <a:prstClr val="black"/>
                  </a:solidFill>
                  <a:latin typeface="メイリオ" pitchFamily="50" charset="-128"/>
                  <a:ea typeface="メイリオ" pitchFamily="50" charset="-128"/>
                  <a:cs typeface="メイリオ" panose="020B0604030504040204" pitchFamily="50" charset="-128"/>
                </a:rPr>
                <a:t>支給申請に必要な書類がそろったら、事業所の住所を管轄する</a:t>
              </a:r>
              <a:r>
                <a:rPr lang="ja-JP" altLang="en-US" sz="3000" dirty="0" smtClean="0">
                  <a:solidFill>
                    <a:prstClr val="black"/>
                  </a:solidFill>
                  <a:latin typeface="メイリオ" pitchFamily="50" charset="-128"/>
                  <a:ea typeface="メイリオ" pitchFamily="50" charset="-128"/>
                  <a:cs typeface="メイリオ" panose="020B0604030504040204" pitchFamily="50" charset="-128"/>
                </a:rPr>
                <a:t>労働局または</a:t>
              </a:r>
              <a:r>
                <a:rPr lang="ja-JP" altLang="en-US" sz="3000" dirty="0">
                  <a:solidFill>
                    <a:prstClr val="black"/>
                  </a:solidFill>
                  <a:latin typeface="メイリオ" pitchFamily="50" charset="-128"/>
                  <a:ea typeface="メイリオ" pitchFamily="50" charset="-128"/>
                  <a:cs typeface="メイリオ" panose="020B0604030504040204" pitchFamily="50" charset="-128"/>
                </a:rPr>
                <a:t>ハローワーク</a:t>
              </a:r>
              <a:r>
                <a:rPr lang="ja-JP" altLang="en-US" sz="3000" dirty="0" smtClean="0">
                  <a:solidFill>
                    <a:prstClr val="black"/>
                  </a:solidFill>
                  <a:latin typeface="メイリオ" pitchFamily="50" charset="-128"/>
                  <a:ea typeface="メイリオ" pitchFamily="50" charset="-128"/>
                  <a:cs typeface="メイリオ" panose="020B0604030504040204" pitchFamily="50" charset="-128"/>
                </a:rPr>
                <a:t>に提出してください。（窓口、郵送、オンライン）</a:t>
              </a:r>
              <a:endParaRPr lang="en-US" altLang="ja-JP" sz="3000" dirty="0">
                <a:solidFill>
                  <a:prstClr val="black"/>
                </a:solidFill>
                <a:latin typeface="メイリオ" pitchFamily="50" charset="-128"/>
                <a:ea typeface="メイリオ" pitchFamily="50" charset="-128"/>
                <a:cs typeface="メイリオ" panose="020B0604030504040204" pitchFamily="50" charset="-128"/>
              </a:endParaRPr>
            </a:p>
          </p:txBody>
        </p:sp>
        <p:grpSp>
          <p:nvGrpSpPr>
            <p:cNvPr id="20" name="グループ化 19"/>
            <p:cNvGrpSpPr/>
            <p:nvPr/>
          </p:nvGrpSpPr>
          <p:grpSpPr>
            <a:xfrm>
              <a:off x="6169773" y="3223755"/>
              <a:ext cx="825810" cy="1034265"/>
              <a:chOff x="6726939" y="4217586"/>
              <a:chExt cx="1427465" cy="1609798"/>
            </a:xfrm>
          </p:grpSpPr>
          <p:sp>
            <p:nvSpPr>
              <p:cNvPr id="17" name="メモ 16"/>
              <p:cNvSpPr/>
              <p:nvPr/>
            </p:nvSpPr>
            <p:spPr>
              <a:xfrm rot="825041">
                <a:off x="6726939" y="4217586"/>
                <a:ext cx="1122668" cy="1305000"/>
              </a:xfrm>
              <a:prstGeom prst="foldedCorner">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メモ 17"/>
              <p:cNvSpPr/>
              <p:nvPr/>
            </p:nvSpPr>
            <p:spPr>
              <a:xfrm rot="825041">
                <a:off x="6879338" y="4369986"/>
                <a:ext cx="1122668" cy="1304998"/>
              </a:xfrm>
              <a:prstGeom prst="foldedCorner">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メモ 18"/>
              <p:cNvSpPr/>
              <p:nvPr/>
            </p:nvSpPr>
            <p:spPr>
              <a:xfrm rot="825041">
                <a:off x="7031740" y="4522386"/>
                <a:ext cx="1122664" cy="1304998"/>
              </a:xfrm>
              <a:prstGeom prst="foldedCorner">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HG丸ｺﾞｼｯｸM-PRO" panose="020F0600000000000000" pitchFamily="50" charset="-128"/>
                    <a:ea typeface="HG丸ｺﾞｼｯｸM-PRO" panose="020F0600000000000000" pitchFamily="50" charset="-128"/>
                  </a:rPr>
                  <a:t>申請</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ctr"/>
                <a:r>
                  <a:rPr kumimoji="1" lang="ja-JP" altLang="en-US" sz="1400" dirty="0" smtClean="0">
                    <a:latin typeface="HG丸ｺﾞｼｯｸM-PRO" panose="020F0600000000000000" pitchFamily="50" charset="-128"/>
                    <a:ea typeface="HG丸ｺﾞｼｯｸM-PRO" panose="020F0600000000000000" pitchFamily="50" charset="-128"/>
                  </a:rPr>
                  <a:t>書類</a:t>
                </a:r>
                <a:endParaRPr kumimoji="1" lang="ja-JP" altLang="en-US" sz="1400" dirty="0">
                  <a:latin typeface="HG丸ｺﾞｼｯｸM-PRO" panose="020F0600000000000000" pitchFamily="50" charset="-128"/>
                  <a:ea typeface="HG丸ｺﾞｼｯｸM-PRO" panose="020F0600000000000000" pitchFamily="50" charset="-128"/>
                </a:endParaRPr>
              </a:p>
            </p:txBody>
          </p:sp>
        </p:grpSp>
      </p:grpSp>
      <p:sp>
        <p:nvSpPr>
          <p:cNvPr id="16" name="正方形/長方形 15"/>
          <p:cNvSpPr/>
          <p:nvPr/>
        </p:nvSpPr>
        <p:spPr>
          <a:xfrm>
            <a:off x="781661" y="9204536"/>
            <a:ext cx="5832995" cy="872034"/>
          </a:xfrm>
          <a:prstGeom prst="rect">
            <a:avLst/>
          </a:prstGeom>
        </p:spPr>
        <p:txBody>
          <a:bodyPr wrap="square">
            <a:spAutoFit/>
          </a:bodyPr>
          <a:lstStyle/>
          <a:p>
            <a:pPr lvl="0">
              <a:lnSpc>
                <a:spcPts val="3200"/>
              </a:lnSpc>
            </a:pPr>
            <a:r>
              <a:rPr lang="ja-JP" altLang="en-US" sz="1600" dirty="0" smtClean="0">
                <a:latin typeface="メイリオ" pitchFamily="50" charset="-128"/>
                <a:ea typeface="メイリオ" pitchFamily="50" charset="-128"/>
                <a:cs typeface="メイリオ" panose="020B0604030504040204" pitchFamily="50" charset="-128"/>
              </a:rPr>
              <a:t>給与</a:t>
            </a:r>
            <a:r>
              <a:rPr lang="ja-JP" altLang="en-US" sz="1600" dirty="0">
                <a:latin typeface="メイリオ" pitchFamily="50" charset="-128"/>
                <a:ea typeface="メイリオ" pitchFamily="50" charset="-128"/>
                <a:cs typeface="メイリオ" panose="020B0604030504040204" pitchFamily="50" charset="-128"/>
              </a:rPr>
              <a:t>明細の写しなど休業</a:t>
            </a:r>
            <a:r>
              <a:rPr lang="ja-JP" altLang="en-US" sz="1600" dirty="0" smtClean="0">
                <a:latin typeface="メイリオ" pitchFamily="50" charset="-128"/>
                <a:ea typeface="メイリオ" pitchFamily="50" charset="-128"/>
                <a:cs typeface="メイリオ" panose="020B0604030504040204" pitchFamily="50" charset="-128"/>
              </a:rPr>
              <a:t>手当の</a:t>
            </a:r>
            <a:r>
              <a:rPr lang="ja-JP" altLang="en-US" sz="1600" dirty="0">
                <a:latin typeface="メイリオ" pitchFamily="50" charset="-128"/>
                <a:ea typeface="メイリオ" pitchFamily="50" charset="-128"/>
                <a:cs typeface="メイリオ" panose="020B0604030504040204" pitchFamily="50" charset="-128"/>
              </a:rPr>
              <a:t>額が確定した</a:t>
            </a:r>
            <a:r>
              <a:rPr lang="ja-JP" altLang="en-US" sz="1600" dirty="0" smtClean="0">
                <a:latin typeface="メイリオ" pitchFamily="50" charset="-128"/>
                <a:ea typeface="メイリオ" pitchFamily="50" charset="-128"/>
                <a:cs typeface="メイリオ" panose="020B0604030504040204" pitchFamily="50" charset="-128"/>
              </a:rPr>
              <a:t>書類があれば、賃金</a:t>
            </a:r>
            <a:r>
              <a:rPr lang="ja-JP" altLang="en-US" sz="1600" dirty="0">
                <a:latin typeface="メイリオ" pitchFamily="50" charset="-128"/>
                <a:ea typeface="メイリオ" pitchFamily="50" charset="-128"/>
                <a:cs typeface="メイリオ" panose="020B0604030504040204" pitchFamily="50" charset="-128"/>
              </a:rPr>
              <a:t>支払</a:t>
            </a:r>
            <a:r>
              <a:rPr lang="ja-JP" altLang="en-US" sz="1600" dirty="0" smtClean="0">
                <a:latin typeface="メイリオ" pitchFamily="50" charset="-128"/>
                <a:ea typeface="メイリオ" pitchFamily="50" charset="-128"/>
                <a:cs typeface="メイリオ" panose="020B0604030504040204" pitchFamily="50" charset="-128"/>
              </a:rPr>
              <a:t>日</a:t>
            </a:r>
            <a:r>
              <a:rPr lang="ja-JP" altLang="en-US" sz="1600" dirty="0">
                <a:latin typeface="メイリオ" pitchFamily="50" charset="-128"/>
                <a:ea typeface="メイリオ" pitchFamily="50" charset="-128"/>
                <a:cs typeface="メイリオ" panose="020B0604030504040204" pitchFamily="50" charset="-128"/>
              </a:rPr>
              <a:t>の</a:t>
            </a:r>
            <a:r>
              <a:rPr lang="ja-JP" altLang="en-US" sz="1600" dirty="0" smtClean="0">
                <a:latin typeface="メイリオ" pitchFamily="50" charset="-128"/>
                <a:ea typeface="メイリオ" pitchFamily="50" charset="-128"/>
                <a:cs typeface="メイリオ" panose="020B0604030504040204" pitchFamily="50" charset="-128"/>
              </a:rPr>
              <a:t>前</a:t>
            </a:r>
            <a:r>
              <a:rPr lang="ja-JP" altLang="en-US" sz="1600" dirty="0">
                <a:latin typeface="メイリオ" pitchFamily="50" charset="-128"/>
                <a:ea typeface="メイリオ" pitchFamily="50" charset="-128"/>
                <a:cs typeface="メイリオ" panose="020B0604030504040204" pitchFamily="50" charset="-128"/>
              </a:rPr>
              <a:t>でも申請することができます。</a:t>
            </a:r>
            <a:endParaRPr lang="en-US" altLang="ja-JP" sz="3600" dirty="0">
              <a:latin typeface="メイリオ" pitchFamily="50" charset="-128"/>
              <a:ea typeface="メイリオ" pitchFamily="50" charset="-128"/>
              <a:cs typeface="メイリオ" panose="020B0604030504040204" pitchFamily="50" charset="-128"/>
            </a:endParaRPr>
          </a:p>
        </p:txBody>
      </p:sp>
      <p:sp>
        <p:nvSpPr>
          <p:cNvPr id="21" name="正方形/長方形 20"/>
          <p:cNvSpPr/>
          <p:nvPr/>
        </p:nvSpPr>
        <p:spPr>
          <a:xfrm>
            <a:off x="373330" y="3886798"/>
            <a:ext cx="6460197" cy="1631216"/>
          </a:xfrm>
          <a:prstGeom prst="rect">
            <a:avLst/>
          </a:prstGeom>
        </p:spPr>
        <p:txBody>
          <a:bodyPr wrap="square">
            <a:spAutoFit/>
          </a:bodyPr>
          <a:lstStyle/>
          <a:p>
            <a:pPr lvl="0">
              <a:lnSpc>
                <a:spcPts val="3000"/>
              </a:lnSpc>
            </a:pPr>
            <a:r>
              <a:rPr lang="en-US" altLang="ja-JP" sz="1800" dirty="0" smtClean="0">
                <a:latin typeface="メイリオ" pitchFamily="50" charset="-128"/>
                <a:ea typeface="メイリオ" pitchFamily="50" charset="-128"/>
                <a:cs typeface="メイリオ" panose="020B0604030504040204" pitchFamily="50" charset="-128"/>
              </a:rPr>
              <a:t>※ </a:t>
            </a:r>
            <a:r>
              <a:rPr lang="ja-JP" altLang="en-US" sz="1800" dirty="0" smtClean="0">
                <a:latin typeface="メイリオ" pitchFamily="50" charset="-128"/>
                <a:ea typeface="メイリオ" pitchFamily="50" charset="-128"/>
                <a:cs typeface="メイリオ" panose="020B0604030504040204" pitchFamily="50" charset="-128"/>
              </a:rPr>
              <a:t>郵送</a:t>
            </a:r>
            <a:r>
              <a:rPr lang="ja-JP" altLang="en-US" sz="1800" dirty="0">
                <a:latin typeface="メイリオ" pitchFamily="50" charset="-128"/>
                <a:ea typeface="メイリオ" pitchFamily="50" charset="-128"/>
                <a:cs typeface="メイリオ" panose="020B0604030504040204" pitchFamily="50" charset="-128"/>
              </a:rPr>
              <a:t>の</a:t>
            </a:r>
            <a:r>
              <a:rPr lang="ja-JP" altLang="en-US" sz="1800" dirty="0" smtClean="0">
                <a:latin typeface="メイリオ" pitchFamily="50" charset="-128"/>
                <a:ea typeface="メイリオ" pitchFamily="50" charset="-128"/>
                <a:cs typeface="メイリオ" panose="020B0604030504040204" pitchFamily="50" charset="-128"/>
              </a:rPr>
              <a:t>場合</a:t>
            </a:r>
            <a:r>
              <a:rPr lang="ja-JP" altLang="en-US" sz="1800" dirty="0">
                <a:latin typeface="メイリオ" pitchFamily="50" charset="-128"/>
                <a:ea typeface="メイリオ" pitchFamily="50" charset="-128"/>
                <a:cs typeface="メイリオ" panose="020B0604030504040204" pitchFamily="50" charset="-128"/>
              </a:rPr>
              <a:t>は、郵送事故防止のため</a:t>
            </a:r>
            <a:r>
              <a:rPr lang="ja-JP" altLang="en-US" sz="1800" dirty="0" smtClean="0">
                <a:latin typeface="メイリオ" pitchFamily="50" charset="-128"/>
                <a:ea typeface="メイリオ" pitchFamily="50" charset="-128"/>
                <a:cs typeface="メイリオ" panose="020B0604030504040204" pitchFamily="50" charset="-128"/>
              </a:rPr>
              <a:t>、配達記録や簡易書留</a:t>
            </a:r>
            <a:endParaRPr lang="en-US" altLang="ja-JP" sz="1800" dirty="0" smtClean="0">
              <a:latin typeface="メイリオ" pitchFamily="50" charset="-128"/>
              <a:ea typeface="メイリオ" pitchFamily="50" charset="-128"/>
              <a:cs typeface="メイリオ" panose="020B0604030504040204" pitchFamily="50" charset="-128"/>
            </a:endParaRPr>
          </a:p>
          <a:p>
            <a:pPr lvl="0">
              <a:lnSpc>
                <a:spcPts val="3000"/>
              </a:lnSpc>
            </a:pPr>
            <a:r>
              <a:rPr lang="ja-JP" altLang="en-US" sz="1800" dirty="0">
                <a:latin typeface="メイリオ" pitchFamily="50" charset="-128"/>
                <a:ea typeface="メイリオ" pitchFamily="50" charset="-128"/>
                <a:cs typeface="メイリオ" panose="020B0604030504040204" pitchFamily="50" charset="-128"/>
              </a:rPr>
              <a:t>　</a:t>
            </a:r>
            <a:r>
              <a:rPr lang="ja-JP" altLang="en-US" sz="1800" dirty="0" smtClean="0">
                <a:latin typeface="メイリオ" pitchFamily="50" charset="-128"/>
                <a:ea typeface="メイリオ" pitchFamily="50" charset="-128"/>
                <a:cs typeface="メイリオ" panose="020B0604030504040204" pitchFamily="50" charset="-128"/>
              </a:rPr>
              <a:t> など、</a:t>
            </a:r>
            <a:r>
              <a:rPr lang="ja-JP" altLang="en-US" sz="1800" b="1" u="sng" dirty="0" smtClean="0">
                <a:latin typeface="メイリオ" pitchFamily="50" charset="-128"/>
                <a:ea typeface="メイリオ" pitchFamily="50" charset="-128"/>
                <a:cs typeface="メイリオ" panose="020B0604030504040204" pitchFamily="50" charset="-128"/>
              </a:rPr>
              <a:t>必ず配達の記録が残る方法</a:t>
            </a:r>
            <a:r>
              <a:rPr lang="ja-JP" altLang="en-US" sz="1800" dirty="0" smtClean="0">
                <a:latin typeface="メイリオ" pitchFamily="50" charset="-128"/>
                <a:ea typeface="メイリオ" pitchFamily="50" charset="-128"/>
                <a:cs typeface="メイリオ" panose="020B0604030504040204" pitchFamily="50" charset="-128"/>
              </a:rPr>
              <a:t>で郵送してください。</a:t>
            </a:r>
            <a:endParaRPr lang="en-US" altLang="ja-JP" sz="1800" dirty="0" smtClean="0">
              <a:latin typeface="メイリオ" pitchFamily="50" charset="-128"/>
              <a:ea typeface="メイリオ" pitchFamily="50" charset="-128"/>
              <a:cs typeface="メイリオ" panose="020B0604030504040204" pitchFamily="50" charset="-128"/>
            </a:endParaRPr>
          </a:p>
          <a:p>
            <a:pPr lvl="0">
              <a:lnSpc>
                <a:spcPts val="3000"/>
              </a:lnSpc>
            </a:pPr>
            <a:r>
              <a:rPr lang="ja-JP" altLang="en-US" sz="1800" dirty="0">
                <a:latin typeface="メイリオ" pitchFamily="50" charset="-128"/>
                <a:ea typeface="メイリオ" pitchFamily="50" charset="-128"/>
                <a:cs typeface="メイリオ" panose="020B0604030504040204" pitchFamily="50" charset="-128"/>
              </a:rPr>
              <a:t>　</a:t>
            </a:r>
            <a:r>
              <a:rPr lang="ja-JP" altLang="en-US" sz="1800" dirty="0" smtClean="0">
                <a:latin typeface="メイリオ" pitchFamily="50" charset="-128"/>
                <a:ea typeface="メイリオ" pitchFamily="50" charset="-128"/>
                <a:cs typeface="メイリオ" panose="020B0604030504040204" pitchFamily="50" charset="-128"/>
              </a:rPr>
              <a:t> なお</a:t>
            </a:r>
            <a:r>
              <a:rPr lang="ja-JP" altLang="en-US" sz="1800" dirty="0">
                <a:latin typeface="メイリオ" pitchFamily="50" charset="-128"/>
                <a:ea typeface="メイリオ" pitchFamily="50" charset="-128"/>
                <a:cs typeface="メイリオ" panose="020B0604030504040204" pitchFamily="50" charset="-128"/>
              </a:rPr>
              <a:t>、</a:t>
            </a:r>
            <a:r>
              <a:rPr lang="ja-JP" altLang="en-US" sz="1800" u="sng" dirty="0">
                <a:solidFill>
                  <a:srgbClr val="FF0000"/>
                </a:solidFill>
                <a:latin typeface="メイリオ" pitchFamily="50" charset="-128"/>
                <a:ea typeface="メイリオ" pitchFamily="50" charset="-128"/>
                <a:cs typeface="メイリオ" panose="020B0604030504040204" pitchFamily="50" charset="-128"/>
              </a:rPr>
              <a:t>申請期限</a:t>
            </a:r>
            <a:r>
              <a:rPr lang="ja-JP" altLang="en-US" sz="1800" u="sng" dirty="0" smtClean="0">
                <a:solidFill>
                  <a:srgbClr val="FF0000"/>
                </a:solidFill>
                <a:latin typeface="メイリオ" pitchFamily="50" charset="-128"/>
                <a:ea typeface="メイリオ" pitchFamily="50" charset="-128"/>
                <a:cs typeface="メイリオ" panose="020B0604030504040204" pitchFamily="50" charset="-128"/>
              </a:rPr>
              <a:t>までに届いて</a:t>
            </a:r>
            <a:r>
              <a:rPr lang="ja-JP" altLang="en-US" sz="1800" u="sng" dirty="0">
                <a:solidFill>
                  <a:srgbClr val="FF0000"/>
                </a:solidFill>
                <a:latin typeface="メイリオ" pitchFamily="50" charset="-128"/>
                <a:ea typeface="メイリオ" pitchFamily="50" charset="-128"/>
                <a:cs typeface="メイリオ" panose="020B0604030504040204" pitchFamily="50" charset="-128"/>
              </a:rPr>
              <a:t>いなければ</a:t>
            </a:r>
            <a:r>
              <a:rPr lang="ja-JP" altLang="en-US" sz="1800" u="sng" dirty="0" smtClean="0">
                <a:solidFill>
                  <a:srgbClr val="FF0000"/>
                </a:solidFill>
                <a:latin typeface="メイリオ" pitchFamily="50" charset="-128"/>
                <a:ea typeface="メイリオ" pitchFamily="50" charset="-128"/>
                <a:cs typeface="メイリオ" panose="020B0604030504040204" pitchFamily="50" charset="-128"/>
              </a:rPr>
              <a:t>なりません</a:t>
            </a:r>
            <a:r>
              <a:rPr lang="ja-JP" altLang="en-US" sz="1800" dirty="0" smtClean="0">
                <a:latin typeface="メイリオ" pitchFamily="50" charset="-128"/>
                <a:ea typeface="メイリオ" pitchFamily="50" charset="-128"/>
                <a:cs typeface="メイリオ" panose="020B0604030504040204" pitchFamily="50" charset="-128"/>
              </a:rPr>
              <a:t>ので</a:t>
            </a:r>
            <a:endParaRPr lang="en-US" altLang="ja-JP" sz="1800" dirty="0" smtClean="0">
              <a:latin typeface="メイリオ" pitchFamily="50" charset="-128"/>
              <a:ea typeface="メイリオ" pitchFamily="50" charset="-128"/>
              <a:cs typeface="メイリオ" panose="020B0604030504040204" pitchFamily="50" charset="-128"/>
            </a:endParaRPr>
          </a:p>
          <a:p>
            <a:pPr lvl="0">
              <a:lnSpc>
                <a:spcPts val="3000"/>
              </a:lnSpc>
            </a:pPr>
            <a:r>
              <a:rPr lang="ja-JP" altLang="en-US" sz="1800" dirty="0" smtClean="0">
                <a:latin typeface="メイリオ" pitchFamily="50" charset="-128"/>
                <a:ea typeface="メイリオ" pitchFamily="50" charset="-128"/>
                <a:cs typeface="メイリオ" panose="020B0604030504040204" pitchFamily="50" charset="-128"/>
              </a:rPr>
              <a:t>　 ご注意</a:t>
            </a:r>
            <a:r>
              <a:rPr lang="ja-JP" altLang="en-US" sz="1800" dirty="0">
                <a:latin typeface="メイリオ" pitchFamily="50" charset="-128"/>
                <a:ea typeface="メイリオ" pitchFamily="50" charset="-128"/>
                <a:cs typeface="メイリオ" panose="020B0604030504040204" pitchFamily="50" charset="-128"/>
              </a:rPr>
              <a:t>ください。</a:t>
            </a:r>
            <a:endParaRPr lang="en-US" altLang="ja-JP" sz="1800" dirty="0">
              <a:latin typeface="メイリオ" pitchFamily="50" charset="-128"/>
              <a:ea typeface="メイリオ" pitchFamily="50" charset="-128"/>
              <a:cs typeface="メイリオ" panose="020B0604030504040204" pitchFamily="50" charset="-128"/>
            </a:endParaRPr>
          </a:p>
        </p:txBody>
      </p:sp>
      <p:sp>
        <p:nvSpPr>
          <p:cNvPr id="22" name="正方形/長方形 21"/>
          <p:cNvSpPr/>
          <p:nvPr/>
        </p:nvSpPr>
        <p:spPr>
          <a:xfrm>
            <a:off x="927007" y="8214589"/>
            <a:ext cx="5867649" cy="913070"/>
          </a:xfrm>
          <a:prstGeom prst="rect">
            <a:avLst/>
          </a:prstGeom>
        </p:spPr>
        <p:txBody>
          <a:bodyPr wrap="square">
            <a:spAutoFit/>
          </a:bodyPr>
          <a:lstStyle/>
          <a:p>
            <a:pPr marL="266700" lvl="0" indent="-266700">
              <a:lnSpc>
                <a:spcPts val="3200"/>
              </a:lnSpc>
            </a:pPr>
            <a:r>
              <a:rPr lang="ja-JP" altLang="en-US" sz="1600" dirty="0" smtClean="0">
                <a:latin typeface="メイリオ" pitchFamily="50" charset="-128"/>
                <a:ea typeface="メイリオ" pitchFamily="50" charset="-128"/>
                <a:cs typeface="メイリオ" panose="020B0604030504040204" pitchFamily="50" charset="-128"/>
              </a:rPr>
              <a:t>　　</a:t>
            </a:r>
            <a:r>
              <a:rPr lang="en-US" altLang="ja-JP" sz="1600" dirty="0" smtClean="0">
                <a:latin typeface="メイリオ" pitchFamily="50" charset="-128"/>
                <a:ea typeface="メイリオ" pitchFamily="50" charset="-128"/>
                <a:cs typeface="メイリオ" panose="020B0604030504040204" pitchFamily="50" charset="-128"/>
              </a:rPr>
              <a:t>※ </a:t>
            </a:r>
            <a:r>
              <a:rPr lang="ja-JP" altLang="en-US" sz="1600" u="sng" spc="-50" dirty="0" smtClean="0">
                <a:latin typeface="メイリオ" pitchFamily="50" charset="-128"/>
                <a:ea typeface="メイリオ" pitchFamily="50" charset="-128"/>
                <a:cs typeface="メイリオ" panose="020B0604030504040204" pitchFamily="50" charset="-128"/>
              </a:rPr>
              <a:t>支給</a:t>
            </a:r>
            <a:r>
              <a:rPr lang="ja-JP" altLang="en-US" sz="1600" u="sng" spc="-50" dirty="0">
                <a:latin typeface="メイリオ" pitchFamily="50" charset="-128"/>
                <a:ea typeface="メイリオ" pitchFamily="50" charset="-128"/>
                <a:cs typeface="メイリオ" panose="020B0604030504040204" pitchFamily="50" charset="-128"/>
              </a:rPr>
              <a:t>対象</a:t>
            </a:r>
            <a:r>
              <a:rPr lang="ja-JP" altLang="en-US" sz="1600" u="sng" spc="-50" dirty="0" smtClean="0">
                <a:latin typeface="メイリオ" pitchFamily="50" charset="-128"/>
                <a:ea typeface="メイリオ" pitchFamily="50" charset="-128"/>
                <a:cs typeface="メイリオ" panose="020B0604030504040204" pitchFamily="50" charset="-128"/>
              </a:rPr>
              <a:t>期間の初日が</a:t>
            </a:r>
            <a:r>
              <a:rPr lang="en-US" altLang="ja-JP" sz="1600" u="sng" spc="-50" dirty="0" smtClean="0">
                <a:latin typeface="メイリオ" pitchFamily="50" charset="-128"/>
                <a:ea typeface="メイリオ" pitchFamily="50" charset="-128"/>
                <a:cs typeface="メイリオ" panose="020B0604030504040204" pitchFamily="50" charset="-128"/>
              </a:rPr>
              <a:t>1/24</a:t>
            </a:r>
            <a:r>
              <a:rPr lang="ja-JP" altLang="en-US" sz="1600" u="sng" spc="-50" dirty="0" smtClean="0">
                <a:latin typeface="メイリオ" pitchFamily="50" charset="-128"/>
                <a:ea typeface="メイリオ" pitchFamily="50" charset="-128"/>
                <a:cs typeface="メイリオ" panose="020B0604030504040204" pitchFamily="50" charset="-128"/>
              </a:rPr>
              <a:t>～</a:t>
            </a:r>
            <a:r>
              <a:rPr lang="en-US" altLang="ja-JP" sz="1600" u="sng" spc="-50" dirty="0" smtClean="0">
                <a:latin typeface="メイリオ" pitchFamily="50" charset="-128"/>
                <a:ea typeface="メイリオ" pitchFamily="50" charset="-128"/>
                <a:cs typeface="メイリオ" panose="020B0604030504040204" pitchFamily="50" charset="-128"/>
              </a:rPr>
              <a:t>5/31</a:t>
            </a:r>
            <a:r>
              <a:rPr lang="ja-JP" altLang="en-US" sz="1600" spc="-50" dirty="0" smtClean="0">
                <a:latin typeface="メイリオ" pitchFamily="50" charset="-128"/>
                <a:ea typeface="メイリオ" pitchFamily="50" charset="-128"/>
                <a:cs typeface="メイリオ" panose="020B0604030504040204" pitchFamily="50" charset="-128"/>
              </a:rPr>
              <a:t>の休業の申請期限</a:t>
            </a:r>
            <a:r>
              <a:rPr lang="ja-JP" altLang="en-US" sz="1600" spc="-30" dirty="0" smtClean="0">
                <a:latin typeface="メイリオ" pitchFamily="50" charset="-128"/>
                <a:ea typeface="メイリオ" pitchFamily="50" charset="-128"/>
                <a:cs typeface="メイリオ" panose="020B0604030504040204" pitchFamily="50" charset="-128"/>
              </a:rPr>
              <a:t>は、</a:t>
            </a:r>
            <a:endParaRPr lang="en-US" altLang="ja-JP" sz="1600" spc="-30" dirty="0" smtClean="0">
              <a:latin typeface="メイリオ" pitchFamily="50" charset="-128"/>
              <a:ea typeface="メイリオ" pitchFamily="50" charset="-128"/>
              <a:cs typeface="メイリオ" panose="020B0604030504040204" pitchFamily="50" charset="-128"/>
            </a:endParaRPr>
          </a:p>
          <a:p>
            <a:pPr marL="266700" lvl="0" indent="-266700">
              <a:lnSpc>
                <a:spcPts val="3200"/>
              </a:lnSpc>
            </a:pPr>
            <a:r>
              <a:rPr lang="ja-JP" altLang="en-US" sz="1600" spc="-30" dirty="0">
                <a:latin typeface="メイリオ" pitchFamily="50" charset="-128"/>
                <a:ea typeface="メイリオ" pitchFamily="50" charset="-128"/>
                <a:cs typeface="メイリオ" panose="020B0604030504040204" pitchFamily="50" charset="-128"/>
              </a:rPr>
              <a:t>　</a:t>
            </a:r>
            <a:r>
              <a:rPr lang="ja-JP" altLang="en-US" sz="1600" spc="-30" dirty="0" smtClean="0">
                <a:latin typeface="メイリオ" pitchFamily="50" charset="-128"/>
                <a:ea typeface="メイリオ" pitchFamily="50" charset="-128"/>
                <a:cs typeface="メイリオ" panose="020B0604030504040204" pitchFamily="50" charset="-128"/>
              </a:rPr>
              <a:t>　　 特例により</a:t>
            </a:r>
            <a:r>
              <a:rPr lang="en-US" altLang="ja-JP" sz="1600" u="sng" dirty="0" smtClean="0">
                <a:latin typeface="メイリオ" pitchFamily="50" charset="-128"/>
                <a:ea typeface="メイリオ" pitchFamily="50" charset="-128"/>
                <a:cs typeface="メイリオ" panose="020B0604030504040204" pitchFamily="50" charset="-128"/>
              </a:rPr>
              <a:t>8/31</a:t>
            </a:r>
            <a:r>
              <a:rPr lang="ja-JP" altLang="en-US" sz="1600" u="sng" dirty="0" smtClean="0">
                <a:latin typeface="メイリオ" pitchFamily="50" charset="-128"/>
                <a:ea typeface="メイリオ" pitchFamily="50" charset="-128"/>
                <a:cs typeface="メイリオ" panose="020B0604030504040204" pitchFamily="50" charset="-128"/>
              </a:rPr>
              <a:t>まで</a:t>
            </a:r>
            <a:r>
              <a:rPr lang="ja-JP" altLang="en-US" sz="1600" dirty="0" smtClean="0">
                <a:latin typeface="メイリオ" pitchFamily="50" charset="-128"/>
                <a:ea typeface="メイリオ" pitchFamily="50" charset="-128"/>
                <a:cs typeface="メイリオ" panose="020B0604030504040204" pitchFamily="50" charset="-128"/>
              </a:rPr>
              <a:t>です。</a:t>
            </a:r>
            <a:endParaRPr lang="en-US" altLang="ja-JP" sz="1600" dirty="0">
              <a:latin typeface="メイリオ" pitchFamily="50" charset="-128"/>
              <a:ea typeface="メイリオ" pitchFamily="50" charset="-128"/>
              <a:cs typeface="メイリオ" panose="020B0604030504040204" pitchFamily="50" charset="-128"/>
            </a:endParaRPr>
          </a:p>
        </p:txBody>
      </p:sp>
      <p:grpSp>
        <p:nvGrpSpPr>
          <p:cNvPr id="24" name="グループ化 23"/>
          <p:cNvGrpSpPr/>
          <p:nvPr/>
        </p:nvGrpSpPr>
        <p:grpSpPr>
          <a:xfrm>
            <a:off x="927007" y="6161982"/>
            <a:ext cx="5067980" cy="474784"/>
            <a:chOff x="1124656" y="5963269"/>
            <a:chExt cx="5067980" cy="474784"/>
          </a:xfrm>
        </p:grpSpPr>
        <p:sp>
          <p:nvSpPr>
            <p:cNvPr id="25" name="正方形/長方形 24"/>
            <p:cNvSpPr/>
            <p:nvPr/>
          </p:nvSpPr>
          <p:spPr>
            <a:xfrm>
              <a:off x="1124656" y="5963269"/>
              <a:ext cx="3972801" cy="32704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dirty="0" smtClean="0">
                  <a:solidFill>
                    <a:schemeClr val="tx1"/>
                  </a:solidFill>
                  <a:latin typeface="メイリオ" panose="020B0604030504040204" pitchFamily="50" charset="-128"/>
                  <a:ea typeface="メイリオ" panose="020B0604030504040204" pitchFamily="50" charset="-128"/>
                </a:rPr>
                <a:t>厚生労働省　助成金のお問い合わせ先・申請先</a:t>
              </a:r>
              <a:endParaRPr kumimoji="1" lang="ja-JP" altLang="en-US" sz="1300" b="1" dirty="0">
                <a:solidFill>
                  <a:schemeClr val="tx1"/>
                </a:solidFill>
                <a:latin typeface="メイリオ" panose="020B0604030504040204" pitchFamily="50" charset="-128"/>
                <a:ea typeface="メイリオ" panose="020B0604030504040204" pitchFamily="50" charset="-128"/>
              </a:endParaRPr>
            </a:p>
          </p:txBody>
        </p:sp>
        <p:sp>
          <p:nvSpPr>
            <p:cNvPr id="26" name="角丸四角形 25"/>
            <p:cNvSpPr/>
            <p:nvPr/>
          </p:nvSpPr>
          <p:spPr>
            <a:xfrm>
              <a:off x="5171646" y="5963269"/>
              <a:ext cx="756630" cy="344082"/>
            </a:xfrm>
            <a:prstGeom prst="round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endParaRPr kumimoji="1"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27" name="下矢印 26"/>
            <p:cNvSpPr/>
            <p:nvPr/>
          </p:nvSpPr>
          <p:spPr>
            <a:xfrm rot="8097592">
              <a:off x="5801264" y="6046681"/>
              <a:ext cx="365685" cy="417059"/>
            </a:xfrm>
            <a:prstGeom prst="downArrow">
              <a:avLst>
                <a:gd name="adj1" fmla="val 40794"/>
                <a:gd name="adj2"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正方形/長方形 28"/>
          <p:cNvSpPr/>
          <p:nvPr/>
        </p:nvSpPr>
        <p:spPr>
          <a:xfrm>
            <a:off x="5080442" y="6190310"/>
            <a:ext cx="543739" cy="307777"/>
          </a:xfrm>
          <a:prstGeom prst="rect">
            <a:avLst/>
          </a:prstGeom>
        </p:spPr>
        <p:txBody>
          <a:bodyPr wrap="none">
            <a:spAutoFit/>
          </a:bodyPr>
          <a:lstStyle/>
          <a:p>
            <a:pPr lvl="0" algn="ctr"/>
            <a:r>
              <a:rPr lang="ja-JP" altLang="en-US" sz="1400" dirty="0">
                <a:solidFill>
                  <a:prstClr val="white"/>
                </a:solidFill>
                <a:latin typeface="メイリオ" panose="020B0604030504040204" pitchFamily="50" charset="-128"/>
                <a:ea typeface="メイリオ" panose="020B0604030504040204" pitchFamily="50" charset="-128"/>
              </a:rPr>
              <a:t>検索</a:t>
            </a:r>
          </a:p>
        </p:txBody>
      </p:sp>
    </p:spTree>
    <p:extLst>
      <p:ext uri="{BB962C8B-B14F-4D97-AF65-F5344CB8AC3E}">
        <p14:creationId xmlns:p14="http://schemas.microsoft.com/office/powerpoint/2010/main" val="193826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フローチャート: 代替処理 56"/>
          <p:cNvSpPr/>
          <p:nvPr/>
        </p:nvSpPr>
        <p:spPr>
          <a:xfrm>
            <a:off x="2117400" y="6577824"/>
            <a:ext cx="3810863" cy="690445"/>
          </a:xfrm>
          <a:prstGeom prst="flowChartAlternateProcess">
            <a:avLst/>
          </a:prstGeom>
          <a:solidFill>
            <a:schemeClr val="bg1"/>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smtClean="0">
                <a:solidFill>
                  <a:sysClr val="windowText" lastClr="000000"/>
                </a:solidFill>
                <a:latin typeface="メイリオ" panose="020B0604030504040204" pitchFamily="50" charset="-128"/>
                <a:ea typeface="メイリオ" panose="020B0604030504040204" pitchFamily="50" charset="-128"/>
              </a:rPr>
              <a:t>令和２年４月８日以降の休業が含まれていて、</a:t>
            </a:r>
            <a:endParaRPr lang="en-US" altLang="ja-JP" sz="1400" dirty="0" smtClean="0">
              <a:solidFill>
                <a:sysClr val="windowText" lastClr="000000"/>
              </a:solidFill>
              <a:latin typeface="メイリオ" panose="020B0604030504040204" pitchFamily="50" charset="-128"/>
              <a:ea typeface="メイリオ" panose="020B0604030504040204" pitchFamily="50" charset="-128"/>
            </a:endParaRPr>
          </a:p>
          <a:p>
            <a:pPr algn="ctr"/>
            <a:r>
              <a:rPr lang="ja-JP" altLang="en-US" sz="1400" dirty="0" smtClean="0">
                <a:solidFill>
                  <a:sysClr val="windowText" lastClr="000000"/>
                </a:solidFill>
                <a:latin typeface="メイリオ" panose="020B0604030504040204" pitchFamily="50" charset="-128"/>
                <a:ea typeface="メイリオ" panose="020B0604030504040204" pitchFamily="50" charset="-128"/>
              </a:rPr>
              <a:t>休業手当の支払い率が</a:t>
            </a:r>
            <a:r>
              <a:rPr lang="en-US" altLang="ja-JP" sz="1400" dirty="0" smtClean="0">
                <a:solidFill>
                  <a:sysClr val="windowText" lastClr="000000"/>
                </a:solidFill>
                <a:latin typeface="メイリオ" panose="020B0604030504040204" pitchFamily="50" charset="-128"/>
                <a:ea typeface="メイリオ" panose="020B0604030504040204" pitchFamily="50" charset="-128"/>
              </a:rPr>
              <a:t>60</a:t>
            </a:r>
            <a:r>
              <a:rPr lang="ja-JP" altLang="en-US" sz="1400" dirty="0" smtClean="0">
                <a:solidFill>
                  <a:sysClr val="windowText" lastClr="000000"/>
                </a:solidFill>
                <a:latin typeface="メイリオ" panose="020B0604030504040204" pitchFamily="50" charset="-128"/>
                <a:ea typeface="メイリオ" panose="020B0604030504040204" pitchFamily="50" charset="-128"/>
              </a:rPr>
              <a:t>％を超えている。</a:t>
            </a:r>
            <a:endParaRPr lang="ja-JP" altLang="en-US" sz="1400" dirty="0">
              <a:solidFill>
                <a:sysClr val="windowText" lastClr="000000"/>
              </a:solidFill>
              <a:latin typeface="メイリオ" panose="020B0604030504040204" pitchFamily="50" charset="-128"/>
              <a:ea typeface="メイリオ" panose="020B0604030504040204" pitchFamily="50" charset="-128"/>
            </a:endParaRPr>
          </a:p>
        </p:txBody>
      </p:sp>
      <p:grpSp>
        <p:nvGrpSpPr>
          <p:cNvPr id="107" name="グループ化 106"/>
          <p:cNvGrpSpPr/>
          <p:nvPr/>
        </p:nvGrpSpPr>
        <p:grpSpPr>
          <a:xfrm>
            <a:off x="89656" y="9891054"/>
            <a:ext cx="496032" cy="482215"/>
            <a:chOff x="-1823360" y="6370470"/>
            <a:chExt cx="496032" cy="482215"/>
          </a:xfrm>
        </p:grpSpPr>
        <p:sp>
          <p:nvSpPr>
            <p:cNvPr id="108" name="Rectangle 17"/>
            <p:cNvSpPr>
              <a:spLocks noChangeArrowheads="1"/>
            </p:cNvSpPr>
            <p:nvPr/>
          </p:nvSpPr>
          <p:spPr bwMode="auto">
            <a:xfrm flipV="1">
              <a:off x="-1575344" y="6370470"/>
              <a:ext cx="248016" cy="242878"/>
            </a:xfrm>
            <a:prstGeom prst="rect">
              <a:avLst/>
            </a:prstGeom>
            <a:solidFill>
              <a:schemeClr val="accent4">
                <a:lumMod val="40000"/>
                <a:lumOff val="6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109" name="Rectangle 18"/>
            <p:cNvSpPr>
              <a:spLocks noChangeArrowheads="1"/>
            </p:cNvSpPr>
            <p:nvPr/>
          </p:nvSpPr>
          <p:spPr bwMode="auto">
            <a:xfrm flipV="1">
              <a:off x="-1823360" y="6370470"/>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110" name="Rectangle 16"/>
            <p:cNvSpPr>
              <a:spLocks noChangeArrowheads="1"/>
            </p:cNvSpPr>
            <p:nvPr/>
          </p:nvSpPr>
          <p:spPr bwMode="auto">
            <a:xfrm flipV="1">
              <a:off x="-1575344" y="6609807"/>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grpSp>
        <p:nvGrpSpPr>
          <p:cNvPr id="103" name="グループ化 102"/>
          <p:cNvGrpSpPr/>
          <p:nvPr/>
        </p:nvGrpSpPr>
        <p:grpSpPr>
          <a:xfrm>
            <a:off x="70109" y="77464"/>
            <a:ext cx="1169370" cy="1100912"/>
            <a:chOff x="66308" y="1913269"/>
            <a:chExt cx="1169370" cy="1100912"/>
          </a:xfrm>
        </p:grpSpPr>
        <p:sp>
          <p:nvSpPr>
            <p:cNvPr id="104" name="Rectangle 12"/>
            <p:cNvSpPr>
              <a:spLocks noChangeArrowheads="1"/>
            </p:cNvSpPr>
            <p:nvPr/>
          </p:nvSpPr>
          <p:spPr bwMode="auto">
            <a:xfrm flipH="1">
              <a:off x="863351" y="1913270"/>
              <a:ext cx="372327" cy="33913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105" name="Rectangle 7"/>
            <p:cNvSpPr>
              <a:spLocks noChangeArrowheads="1"/>
            </p:cNvSpPr>
            <p:nvPr/>
          </p:nvSpPr>
          <p:spPr bwMode="auto">
            <a:xfrm flipH="1">
              <a:off x="71264" y="1913269"/>
              <a:ext cx="792088" cy="720079"/>
            </a:xfrm>
            <a:prstGeom prst="rect">
              <a:avLst/>
            </a:prstGeom>
            <a:solidFill>
              <a:schemeClr val="accent4">
                <a:lumMod val="60000"/>
                <a:lumOff val="40000"/>
                <a:alpha val="8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106" name="Rectangle 12"/>
            <p:cNvSpPr>
              <a:spLocks noChangeArrowheads="1"/>
            </p:cNvSpPr>
            <p:nvPr/>
          </p:nvSpPr>
          <p:spPr bwMode="auto">
            <a:xfrm flipH="1">
              <a:off x="66308" y="2643979"/>
              <a:ext cx="341003" cy="37020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grpSp>
      <p:sp>
        <p:nvSpPr>
          <p:cNvPr id="3" name="正方形/長方形 2"/>
          <p:cNvSpPr/>
          <p:nvPr/>
        </p:nvSpPr>
        <p:spPr>
          <a:xfrm>
            <a:off x="590877" y="103292"/>
            <a:ext cx="6698779" cy="523220"/>
          </a:xfrm>
          <a:prstGeom prst="rect">
            <a:avLst/>
          </a:prstGeom>
          <a:noFill/>
        </p:spPr>
        <p:txBody>
          <a:bodyPr wrap="square">
            <a:spAutoFit/>
          </a:bodyPr>
          <a:lstStyle/>
          <a:p>
            <a:r>
              <a:rPr lang="ja-JP" altLang="en-US" sz="2800" b="1" dirty="0" smtClean="0">
                <a:solidFill>
                  <a:schemeClr val="accent4">
                    <a:lumMod val="75000"/>
                  </a:schemeClr>
                </a:solidFill>
                <a:latin typeface="メイリオ" pitchFamily="50" charset="-128"/>
                <a:ea typeface="メイリオ" pitchFamily="50" charset="-128"/>
                <a:cs typeface="メイリオ" panose="020B0604030504040204" pitchFamily="50" charset="-128"/>
              </a:rPr>
              <a:t>（参考）手書きの方向けの計算方法</a:t>
            </a:r>
            <a:endParaRPr lang="en-US" altLang="ja-JP" sz="2800" dirty="0">
              <a:solidFill>
                <a:schemeClr val="accent4">
                  <a:lumMod val="75000"/>
                </a:schemeClr>
              </a:solidFill>
              <a:latin typeface="メイリオ" pitchFamily="50" charset="-128"/>
              <a:ea typeface="メイリオ" pitchFamily="50" charset="-128"/>
              <a:cs typeface="メイリオ" panose="020B0604030504040204" pitchFamily="50" charset="-128"/>
            </a:endParaRPr>
          </a:p>
        </p:txBody>
      </p:sp>
      <p:sp>
        <p:nvSpPr>
          <p:cNvPr id="55" name="正方形/長方形 54"/>
          <p:cNvSpPr/>
          <p:nvPr/>
        </p:nvSpPr>
        <p:spPr>
          <a:xfrm>
            <a:off x="702007" y="748159"/>
            <a:ext cx="6237910" cy="400110"/>
          </a:xfrm>
          <a:prstGeom prst="rect">
            <a:avLst/>
          </a:prstGeom>
        </p:spPr>
        <p:txBody>
          <a:bodyPr wrap="square">
            <a:spAutoFit/>
          </a:bodyPr>
          <a:lstStyle/>
          <a:p>
            <a:pPr lvl="0"/>
            <a:r>
              <a:rPr lang="ja-JP" altLang="en-US" sz="2000" b="1" dirty="0" smtClean="0">
                <a:solidFill>
                  <a:prstClr val="black"/>
                </a:solidFill>
                <a:latin typeface="メイリオ" pitchFamily="50" charset="-128"/>
                <a:ea typeface="メイリオ" pitchFamily="50" charset="-128"/>
                <a:cs typeface="メイリオ" panose="020B0604030504040204" pitchFamily="50" charset="-128"/>
              </a:rPr>
              <a:t>まず、どの助成率に該当するかチェックしましょう。</a:t>
            </a:r>
            <a:endParaRPr lang="en-US" altLang="ja-JP" sz="2000" dirty="0">
              <a:solidFill>
                <a:prstClr val="black"/>
              </a:solidFill>
              <a:latin typeface="メイリオ" pitchFamily="50" charset="-128"/>
              <a:ea typeface="メイリオ" pitchFamily="50" charset="-128"/>
              <a:cs typeface="メイリオ" panose="020B0604030504040204" pitchFamily="50" charset="-128"/>
            </a:endParaRPr>
          </a:p>
        </p:txBody>
      </p:sp>
      <p:sp>
        <p:nvSpPr>
          <p:cNvPr id="100" name="フローチャート: 代替処理 99"/>
          <p:cNvSpPr/>
          <p:nvPr/>
        </p:nvSpPr>
        <p:spPr>
          <a:xfrm>
            <a:off x="224656" y="2742131"/>
            <a:ext cx="5423631" cy="805866"/>
          </a:xfrm>
          <a:prstGeom prst="flowChartAlternateProcess">
            <a:avLst/>
          </a:prstGeom>
          <a:solidFill>
            <a:schemeClr val="bg1"/>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ysClr val="windowText" lastClr="000000"/>
                </a:solidFill>
                <a:latin typeface="メイリオ" panose="020B0604030504040204" pitchFamily="50" charset="-128"/>
                <a:ea typeface="メイリオ" panose="020B0604030504040204" pitchFamily="50" charset="-128"/>
              </a:rPr>
              <a:t>各都道府県知事による施設の使用停止や施設の営業時間の短縮を要請した</a:t>
            </a:r>
            <a:r>
              <a:rPr lang="ja-JP" altLang="en-US" sz="1400" dirty="0" smtClean="0">
                <a:solidFill>
                  <a:sysClr val="windowText" lastClr="000000"/>
                </a:solidFill>
                <a:latin typeface="メイリオ" panose="020B0604030504040204" pitchFamily="50" charset="-128"/>
                <a:ea typeface="メイリオ" panose="020B0604030504040204" pitchFamily="50" charset="-128"/>
              </a:rPr>
              <a:t>期間に</a:t>
            </a:r>
            <a:r>
              <a:rPr lang="ja-JP" altLang="en-US" sz="1400" dirty="0">
                <a:solidFill>
                  <a:sysClr val="windowText" lastClr="000000"/>
                </a:solidFill>
                <a:latin typeface="メイリオ" panose="020B0604030504040204" pitchFamily="50" charset="-128"/>
                <a:ea typeface="メイリオ" panose="020B0604030504040204" pitchFamily="50" charset="-128"/>
              </a:rPr>
              <a:t>、当該要請を受ける施設を</a:t>
            </a:r>
            <a:r>
              <a:rPr lang="ja-JP" altLang="en-US" sz="1400" dirty="0" smtClean="0">
                <a:solidFill>
                  <a:sysClr val="windowText" lastClr="000000"/>
                </a:solidFill>
                <a:latin typeface="メイリオ" panose="020B0604030504040204" pitchFamily="50" charset="-128"/>
                <a:ea typeface="メイリオ" panose="020B0604030504040204" pitchFamily="50" charset="-128"/>
              </a:rPr>
              <a:t>有し、</a:t>
            </a:r>
            <a:endParaRPr lang="en-US" altLang="ja-JP" sz="1400" dirty="0" smtClean="0">
              <a:solidFill>
                <a:sysClr val="windowText" lastClr="000000"/>
              </a:solidFill>
              <a:latin typeface="メイリオ" panose="020B0604030504040204" pitchFamily="50" charset="-128"/>
              <a:ea typeface="メイリオ" panose="020B0604030504040204" pitchFamily="50" charset="-128"/>
            </a:endParaRPr>
          </a:p>
          <a:p>
            <a:pPr algn="ctr"/>
            <a:r>
              <a:rPr lang="ja-JP" altLang="en-US" sz="1400" dirty="0" smtClean="0">
                <a:solidFill>
                  <a:sysClr val="windowText" lastClr="000000"/>
                </a:solidFill>
                <a:latin typeface="メイリオ" panose="020B0604030504040204" pitchFamily="50" charset="-128"/>
                <a:ea typeface="メイリオ" panose="020B0604030504040204" pitchFamily="50" charset="-128"/>
              </a:rPr>
              <a:t>１日でも休業等を行った</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grpSp>
        <p:nvGrpSpPr>
          <p:cNvPr id="12" name="グループ化 11"/>
          <p:cNvGrpSpPr/>
          <p:nvPr/>
        </p:nvGrpSpPr>
        <p:grpSpPr>
          <a:xfrm>
            <a:off x="179656" y="1193269"/>
            <a:ext cx="6923198" cy="8640000"/>
            <a:chOff x="288026" y="1433833"/>
            <a:chExt cx="6923198" cy="8173248"/>
          </a:xfrm>
        </p:grpSpPr>
        <p:grpSp>
          <p:nvGrpSpPr>
            <p:cNvPr id="53" name="グループ化 52"/>
            <p:cNvGrpSpPr/>
            <p:nvPr/>
          </p:nvGrpSpPr>
          <p:grpSpPr>
            <a:xfrm>
              <a:off x="288026" y="1433833"/>
              <a:ext cx="6923198" cy="8173248"/>
              <a:chOff x="209411" y="1663046"/>
              <a:chExt cx="6923198" cy="8173248"/>
            </a:xfrm>
          </p:grpSpPr>
          <p:grpSp>
            <p:nvGrpSpPr>
              <p:cNvPr id="59" name="グループ化 58"/>
              <p:cNvGrpSpPr/>
              <p:nvPr/>
            </p:nvGrpSpPr>
            <p:grpSpPr>
              <a:xfrm>
                <a:off x="385465" y="4457101"/>
                <a:ext cx="3600400" cy="1672359"/>
                <a:chOff x="1484688" y="4480037"/>
                <a:chExt cx="3600400" cy="1672359"/>
              </a:xfrm>
            </p:grpSpPr>
            <p:sp>
              <p:nvSpPr>
                <p:cNvPr id="96" name="角丸四角形 95"/>
                <p:cNvSpPr/>
                <p:nvPr/>
              </p:nvSpPr>
              <p:spPr>
                <a:xfrm>
                  <a:off x="1484688" y="4480037"/>
                  <a:ext cx="3600400" cy="1672359"/>
                </a:xfrm>
                <a:prstGeom prst="roundRect">
                  <a:avLst>
                    <a:gd name="adj" fmla="val 5958"/>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7" name="フローチャート: 代替処理 96"/>
                <p:cNvSpPr/>
                <p:nvPr/>
              </p:nvSpPr>
              <p:spPr>
                <a:xfrm>
                  <a:off x="1628701" y="4603489"/>
                  <a:ext cx="3313792" cy="552144"/>
                </a:xfrm>
                <a:prstGeom prst="flowChartAlternateProcess">
                  <a:avLst/>
                </a:prstGeom>
                <a:solidFill>
                  <a:schemeClr val="bg1"/>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ysClr val="windowText" lastClr="000000"/>
                      </a:solidFill>
                      <a:latin typeface="メイリオ" panose="020B0604030504040204" pitchFamily="50" charset="-128"/>
                      <a:ea typeface="メイリオ" panose="020B0604030504040204" pitchFamily="50" charset="-128"/>
                    </a:rPr>
                    <a:t>従業員に支払う休業手当が、</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sz="1400" dirty="0">
                      <a:solidFill>
                        <a:sysClr val="windowText" lastClr="000000"/>
                      </a:solidFill>
                      <a:latin typeface="メイリオ" panose="020B0604030504040204" pitchFamily="50" charset="-128"/>
                      <a:ea typeface="メイリオ" panose="020B0604030504040204" pitchFamily="50" charset="-128"/>
                    </a:rPr>
                    <a:t>賃金の</a:t>
                  </a:r>
                  <a:r>
                    <a:rPr lang="en-US" altLang="ja-JP" sz="1400" dirty="0">
                      <a:solidFill>
                        <a:sysClr val="windowText" lastClr="000000"/>
                      </a:solidFill>
                      <a:latin typeface="メイリオ" panose="020B0604030504040204" pitchFamily="50" charset="-128"/>
                      <a:ea typeface="メイリオ" panose="020B0604030504040204" pitchFamily="50" charset="-128"/>
                    </a:rPr>
                    <a:t>100</a:t>
                  </a:r>
                  <a:r>
                    <a:rPr lang="ja-JP" altLang="en-US" sz="1400" dirty="0">
                      <a:solidFill>
                        <a:sysClr val="windowText" lastClr="000000"/>
                      </a:solidFill>
                      <a:latin typeface="メイリオ" panose="020B0604030504040204" pitchFamily="50" charset="-128"/>
                      <a:ea typeface="メイリオ" panose="020B0604030504040204" pitchFamily="50" charset="-128"/>
                    </a:rPr>
                    <a:t>％である</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98" name="フローチャート: 代替処理 97"/>
                <p:cNvSpPr/>
                <p:nvPr/>
              </p:nvSpPr>
              <p:spPr>
                <a:xfrm>
                  <a:off x="1628701" y="5393796"/>
                  <a:ext cx="3313792" cy="591656"/>
                </a:xfrm>
                <a:prstGeom prst="flowChartAlternateProcess">
                  <a:avLst/>
                </a:prstGeom>
                <a:solidFill>
                  <a:schemeClr val="bg1"/>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ysClr val="windowText" lastClr="000000"/>
                      </a:solidFill>
                      <a:latin typeface="メイリオ" panose="020B0604030504040204" pitchFamily="50" charset="-128"/>
                      <a:ea typeface="メイリオ" panose="020B0604030504040204" pitchFamily="50" charset="-128"/>
                    </a:rPr>
                    <a:t>従業員に支払う休業手当が、</a:t>
                  </a:r>
                  <a:endParaRPr lang="en-US" altLang="ja-JP" sz="1400"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sz="1400" dirty="0">
                      <a:solidFill>
                        <a:sysClr val="windowText" lastClr="000000"/>
                      </a:solidFill>
                      <a:latin typeface="メイリオ" panose="020B0604030504040204" pitchFamily="50" charset="-128"/>
                      <a:ea typeface="メイリオ" panose="020B0604030504040204" pitchFamily="50" charset="-128"/>
                    </a:rPr>
                    <a:t>一日当たり</a:t>
                  </a:r>
                  <a:r>
                    <a:rPr lang="en-US" altLang="ja-JP" sz="1400" dirty="0">
                      <a:solidFill>
                        <a:sysClr val="windowText" lastClr="000000"/>
                      </a:solidFill>
                      <a:latin typeface="メイリオ" panose="020B0604030504040204" pitchFamily="50" charset="-128"/>
                      <a:ea typeface="メイリオ" panose="020B0604030504040204" pitchFamily="50" charset="-128"/>
                    </a:rPr>
                    <a:t>8,330</a:t>
                  </a:r>
                  <a:r>
                    <a:rPr lang="ja-JP" altLang="en-US" sz="1400" dirty="0">
                      <a:solidFill>
                        <a:sysClr val="windowText" lastClr="000000"/>
                      </a:solidFill>
                      <a:latin typeface="メイリオ" panose="020B0604030504040204" pitchFamily="50" charset="-128"/>
                      <a:ea typeface="メイリオ" panose="020B0604030504040204" pitchFamily="50" charset="-128"/>
                    </a:rPr>
                    <a:t>円以上である</a:t>
                  </a:r>
                </a:p>
              </p:txBody>
            </p:sp>
            <p:sp>
              <p:nvSpPr>
                <p:cNvPr id="99" name="テキスト ボックス 98"/>
                <p:cNvSpPr txBox="1"/>
                <p:nvPr/>
              </p:nvSpPr>
              <p:spPr>
                <a:xfrm>
                  <a:off x="2564808" y="5134072"/>
                  <a:ext cx="1152129" cy="307777"/>
                </a:xfrm>
                <a:prstGeom prst="rect">
                  <a:avLst/>
                </a:prstGeom>
                <a:noFill/>
              </p:spPr>
              <p:txBody>
                <a:bodyPr wrap="square" rtlCol="0">
                  <a:spAutoFit/>
                </a:bodyPr>
                <a:lstStyle/>
                <a:p>
                  <a:pPr algn="ctr"/>
                  <a:r>
                    <a:rPr lang="ja-JP" altLang="en-US" sz="1400" dirty="0">
                      <a:latin typeface="メイリオ" panose="020B0604030504040204" pitchFamily="50" charset="-128"/>
                      <a:ea typeface="メイリオ" panose="020B0604030504040204" pitchFamily="50" charset="-128"/>
                    </a:rPr>
                    <a:t>または</a:t>
                  </a:r>
                </a:p>
              </p:txBody>
            </p:sp>
          </p:grpSp>
          <p:sp>
            <p:nvSpPr>
              <p:cNvPr id="60" name="下矢印 59"/>
              <p:cNvSpPr/>
              <p:nvPr/>
            </p:nvSpPr>
            <p:spPr>
              <a:xfrm>
                <a:off x="559999" y="2646048"/>
                <a:ext cx="936104" cy="449360"/>
              </a:xfrm>
              <a:prstGeom prst="downArrow">
                <a:avLst>
                  <a:gd name="adj1" fmla="val 41860"/>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4" name="フローチャート: 代替処理 63"/>
              <p:cNvSpPr/>
              <p:nvPr/>
            </p:nvSpPr>
            <p:spPr>
              <a:xfrm>
                <a:off x="209412" y="1663046"/>
                <a:ext cx="6859032" cy="713273"/>
              </a:xfrm>
              <a:prstGeom prst="flowChartAlternateProcess">
                <a:avLst/>
              </a:prstGeom>
              <a:solidFill>
                <a:schemeClr val="bg1"/>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dirty="0">
                    <a:solidFill>
                      <a:sysClr val="windowText" lastClr="000000"/>
                    </a:solidFill>
                    <a:latin typeface="メイリオ" panose="020B0604030504040204" pitchFamily="50" charset="-128"/>
                    <a:ea typeface="メイリオ" panose="020B0604030504040204" pitchFamily="50" charset="-128"/>
                  </a:rPr>
                  <a:t>令和</a:t>
                </a:r>
                <a:r>
                  <a:rPr lang="ja-JP" altLang="en-US" sz="1400" dirty="0" smtClean="0">
                    <a:solidFill>
                      <a:sysClr val="windowText" lastClr="000000"/>
                    </a:solidFill>
                    <a:latin typeface="メイリオ" panose="020B0604030504040204" pitchFamily="50" charset="-128"/>
                    <a:ea typeface="メイリオ" panose="020B0604030504040204" pitchFamily="50" charset="-128"/>
                  </a:rPr>
                  <a:t>２年</a:t>
                </a:r>
                <a:r>
                  <a:rPr lang="en-US" altLang="ja-JP" sz="1400" dirty="0">
                    <a:solidFill>
                      <a:sysClr val="windowText" lastClr="000000"/>
                    </a:solidFill>
                    <a:latin typeface="メイリオ" panose="020B0604030504040204" pitchFamily="50" charset="-128"/>
                    <a:ea typeface="メイリオ" panose="020B0604030504040204" pitchFamily="50" charset="-128"/>
                  </a:rPr>
                  <a:t>1</a:t>
                </a:r>
                <a:r>
                  <a:rPr lang="ja-JP" altLang="en-US" sz="1400" dirty="0" smtClean="0">
                    <a:solidFill>
                      <a:sysClr val="windowText" lastClr="000000"/>
                    </a:solidFill>
                    <a:latin typeface="メイリオ" panose="020B0604030504040204" pitchFamily="50" charset="-128"/>
                    <a:ea typeface="メイリオ" panose="020B0604030504040204" pitchFamily="50" charset="-128"/>
                  </a:rPr>
                  <a:t>月</a:t>
                </a:r>
                <a:r>
                  <a:rPr lang="en-US" altLang="ja-JP" sz="1400" dirty="0" smtClean="0">
                    <a:solidFill>
                      <a:sysClr val="windowText" lastClr="000000"/>
                    </a:solidFill>
                    <a:latin typeface="メイリオ" panose="020B0604030504040204" pitchFamily="50" charset="-128"/>
                    <a:ea typeface="メイリオ" panose="020B0604030504040204" pitchFamily="50" charset="-128"/>
                  </a:rPr>
                  <a:t>24</a:t>
                </a:r>
                <a:r>
                  <a:rPr lang="ja-JP" altLang="en-US" sz="1400" dirty="0" smtClean="0">
                    <a:solidFill>
                      <a:sysClr val="windowText" lastClr="000000"/>
                    </a:solidFill>
                    <a:latin typeface="メイリオ" panose="020B0604030504040204" pitchFamily="50" charset="-128"/>
                    <a:ea typeface="メイリオ" panose="020B0604030504040204" pitchFamily="50" charset="-128"/>
                  </a:rPr>
                  <a:t>日～判定基礎期間の末日までの間に</a:t>
                </a:r>
                <a:r>
                  <a:rPr lang="en-US" altLang="ja-JP" sz="1400" dirty="0" smtClean="0">
                    <a:solidFill>
                      <a:sysClr val="windowText" lastClr="000000"/>
                    </a:solidFill>
                    <a:latin typeface="メイリオ" panose="020B0604030504040204" pitchFamily="50" charset="-128"/>
                    <a:ea typeface="メイリオ" panose="020B0604030504040204" pitchFamily="50" charset="-128"/>
                  </a:rPr>
                  <a:t>､</a:t>
                </a:r>
                <a:r>
                  <a:rPr lang="ja-JP" altLang="en-US" sz="1400" dirty="0" smtClean="0">
                    <a:solidFill>
                      <a:sysClr val="windowText" lastClr="000000"/>
                    </a:solidFill>
                    <a:latin typeface="メイリオ" panose="020B0604030504040204" pitchFamily="50" charset="-128"/>
                    <a:ea typeface="メイリオ" panose="020B0604030504040204" pitchFamily="50" charset="-128"/>
                  </a:rPr>
                  <a:t>従業員</a:t>
                </a:r>
                <a:r>
                  <a:rPr lang="ja-JP" altLang="en-US" sz="1400" dirty="0">
                    <a:solidFill>
                      <a:sysClr val="windowText" lastClr="000000"/>
                    </a:solidFill>
                    <a:latin typeface="メイリオ" panose="020B0604030504040204" pitchFamily="50" charset="-128"/>
                    <a:ea typeface="メイリオ" panose="020B0604030504040204" pitchFamily="50" charset="-128"/>
                  </a:rPr>
                  <a:t>を解雇等</a:t>
                </a:r>
                <a:r>
                  <a:rPr lang="en-US" altLang="ja-JP" sz="800" dirty="0" smtClean="0">
                    <a:solidFill>
                      <a:sysClr val="windowText" lastClr="000000"/>
                    </a:solidFill>
                    <a:latin typeface="メイリオ" panose="020B0604030504040204" pitchFamily="50" charset="-128"/>
                    <a:ea typeface="メイリオ" panose="020B0604030504040204" pitchFamily="50" charset="-128"/>
                  </a:rPr>
                  <a:t>(※1)</a:t>
                </a:r>
                <a:r>
                  <a:rPr lang="ja-JP" altLang="en-US" sz="1400" dirty="0" smtClean="0">
                    <a:solidFill>
                      <a:sysClr val="windowText" lastClr="000000"/>
                    </a:solidFill>
                    <a:latin typeface="メイリオ" panose="020B0604030504040204" pitchFamily="50" charset="-128"/>
                    <a:ea typeface="メイリオ" panose="020B0604030504040204" pitchFamily="50" charset="-128"/>
                  </a:rPr>
                  <a:t>していない</a:t>
                </a:r>
                <a:endParaRPr lang="en-US" altLang="ja-JP" sz="1400" dirty="0" smtClean="0">
                  <a:solidFill>
                    <a:sysClr val="windowText" lastClr="000000"/>
                  </a:solidFill>
                  <a:latin typeface="メイリオ" panose="020B0604030504040204" pitchFamily="50" charset="-128"/>
                  <a:ea typeface="メイリオ" panose="020B0604030504040204" pitchFamily="50" charset="-128"/>
                </a:endParaRPr>
              </a:p>
              <a:p>
                <a:pPr algn="ctr"/>
                <a:r>
                  <a:rPr lang="ja-JP" altLang="en-US" sz="1400" dirty="0" smtClean="0">
                    <a:solidFill>
                      <a:srgbClr val="000000"/>
                    </a:solidFill>
                    <a:latin typeface="メイリオ" panose="020B0604030504040204" pitchFamily="50" charset="-128"/>
                    <a:ea typeface="メイリオ" panose="020B0604030504040204" pitchFamily="50" charset="-128"/>
                    <a:cs typeface="ＭＳ 明朝" panose="02020609040205080304" pitchFamily="17" charset="-128"/>
                  </a:rPr>
                  <a:t>また、判定基礎期間の末日時点で従業員の雇用が維持されている</a:t>
                </a:r>
                <a:r>
                  <a:rPr lang="en-US" altLang="ja-JP" sz="800" dirty="0" smtClean="0">
                    <a:solidFill>
                      <a:sysClr val="windowText" lastClr="000000"/>
                    </a:solidFill>
                    <a:latin typeface="メイリオ" panose="020B0604030504040204" pitchFamily="50" charset="-128"/>
                    <a:ea typeface="メイリオ" panose="020B0604030504040204" pitchFamily="50" charset="-128"/>
                  </a:rPr>
                  <a:t>(※2)</a:t>
                </a:r>
                <a:endParaRPr lang="ja-JP" altLang="en-US" sz="1400" dirty="0">
                  <a:solidFill>
                    <a:sysClr val="windowText" lastClr="000000"/>
                  </a:solidFill>
                  <a:latin typeface="メイリオ" panose="020B0604030504040204" pitchFamily="50" charset="-128"/>
                  <a:ea typeface="メイリオ" panose="020B0604030504040204" pitchFamily="50" charset="-128"/>
                </a:endParaRPr>
              </a:p>
            </p:txBody>
          </p:sp>
          <p:sp>
            <p:nvSpPr>
              <p:cNvPr id="65" name="下矢印 64"/>
              <p:cNvSpPr/>
              <p:nvPr/>
            </p:nvSpPr>
            <p:spPr>
              <a:xfrm>
                <a:off x="5916316" y="2646048"/>
                <a:ext cx="936104" cy="5668962"/>
              </a:xfrm>
              <a:prstGeom prst="downArrow">
                <a:avLst>
                  <a:gd name="adj1" fmla="val 41860"/>
                  <a:gd name="adj2" fmla="val 50000"/>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6" name="楕円 65"/>
              <p:cNvSpPr/>
              <p:nvPr/>
            </p:nvSpPr>
            <p:spPr>
              <a:xfrm>
                <a:off x="636199" y="2259012"/>
                <a:ext cx="783704" cy="439256"/>
              </a:xfrm>
              <a:prstGeom prst="ellipse">
                <a:avLst/>
              </a:prstGeom>
              <a:solidFill>
                <a:schemeClr val="accent6">
                  <a:lumMod val="40000"/>
                  <a:lumOff val="60000"/>
                </a:schemeClr>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sysClr val="windowText" lastClr="000000"/>
                    </a:solidFill>
                    <a:latin typeface="メイリオ" panose="020B0604030504040204" pitchFamily="50" charset="-128"/>
                    <a:ea typeface="メイリオ" panose="020B0604030504040204" pitchFamily="50" charset="-128"/>
                  </a:rPr>
                  <a:t>はい</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sp>
            <p:nvSpPr>
              <p:cNvPr id="67" name="楕円 66"/>
              <p:cNvSpPr/>
              <p:nvPr/>
            </p:nvSpPr>
            <p:spPr>
              <a:xfrm>
                <a:off x="5916315" y="2259012"/>
                <a:ext cx="936105" cy="432511"/>
              </a:xfrm>
              <a:prstGeom prst="ellipse">
                <a:avLst/>
              </a:prstGeom>
              <a:solidFill>
                <a:srgbClr val="C8E7A7"/>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ltLang="ja-JP" sz="1400" dirty="0">
                  <a:solidFill>
                    <a:sysClr val="windowText" lastClr="000000"/>
                  </a:solidFill>
                  <a:latin typeface="メイリオ" panose="020B0604030504040204" pitchFamily="50" charset="-128"/>
                  <a:ea typeface="メイリオ" panose="020B0604030504040204" pitchFamily="50" charset="-128"/>
                </a:endParaRPr>
              </a:p>
            </p:txBody>
          </p:sp>
          <p:sp>
            <p:nvSpPr>
              <p:cNvPr id="68" name="下矢印 67"/>
              <p:cNvSpPr/>
              <p:nvPr/>
            </p:nvSpPr>
            <p:spPr>
              <a:xfrm>
                <a:off x="526536" y="6363520"/>
                <a:ext cx="936104" cy="1888378"/>
              </a:xfrm>
              <a:prstGeom prst="downArrow">
                <a:avLst>
                  <a:gd name="adj1" fmla="val 41860"/>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9" name="楕円 68"/>
              <p:cNvSpPr/>
              <p:nvPr/>
            </p:nvSpPr>
            <p:spPr>
              <a:xfrm>
                <a:off x="592739" y="5975889"/>
                <a:ext cx="783704" cy="439256"/>
              </a:xfrm>
              <a:prstGeom prst="ellipse">
                <a:avLst/>
              </a:prstGeom>
              <a:solidFill>
                <a:schemeClr val="accent6">
                  <a:lumMod val="40000"/>
                  <a:lumOff val="60000"/>
                </a:schemeClr>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sysClr val="windowText" lastClr="000000"/>
                    </a:solidFill>
                    <a:latin typeface="メイリオ" panose="020B0604030504040204" pitchFamily="50" charset="-128"/>
                    <a:ea typeface="メイリオ" panose="020B0604030504040204" pitchFamily="50" charset="-128"/>
                  </a:rPr>
                  <a:t>はい</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grpSp>
            <p:nvGrpSpPr>
              <p:cNvPr id="70" name="グループ化 69"/>
              <p:cNvGrpSpPr/>
              <p:nvPr/>
            </p:nvGrpSpPr>
            <p:grpSpPr>
              <a:xfrm>
                <a:off x="2995870" y="5975889"/>
                <a:ext cx="936104" cy="765343"/>
                <a:chOff x="1916733" y="5982634"/>
                <a:chExt cx="936104" cy="765343"/>
              </a:xfrm>
            </p:grpSpPr>
            <p:sp>
              <p:nvSpPr>
                <p:cNvPr id="94" name="下矢印 93"/>
                <p:cNvSpPr/>
                <p:nvPr/>
              </p:nvSpPr>
              <p:spPr>
                <a:xfrm>
                  <a:off x="1916733" y="6294399"/>
                  <a:ext cx="936104" cy="453578"/>
                </a:xfrm>
                <a:prstGeom prst="downArrow">
                  <a:avLst>
                    <a:gd name="adj1" fmla="val 41860"/>
                    <a:gd name="adj2" fmla="val 50000"/>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5" name="楕円 94"/>
                <p:cNvSpPr/>
                <p:nvPr/>
              </p:nvSpPr>
              <p:spPr>
                <a:xfrm>
                  <a:off x="1953787" y="5982634"/>
                  <a:ext cx="862000" cy="432511"/>
                </a:xfrm>
                <a:prstGeom prst="ellipse">
                  <a:avLst/>
                </a:prstGeom>
                <a:solidFill>
                  <a:srgbClr val="C8E7A7"/>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dirty="0">
                      <a:solidFill>
                        <a:sysClr val="windowText" lastClr="000000"/>
                      </a:solidFill>
                      <a:latin typeface="メイリオ" panose="020B0604030504040204" pitchFamily="50" charset="-128"/>
                      <a:ea typeface="メイリオ" panose="020B0604030504040204" pitchFamily="50" charset="-128"/>
                    </a:rPr>
                    <a:t>いいえ</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grpSp>
          <p:sp>
            <p:nvSpPr>
              <p:cNvPr id="71" name="下矢印 70"/>
              <p:cNvSpPr/>
              <p:nvPr/>
            </p:nvSpPr>
            <p:spPr>
              <a:xfrm>
                <a:off x="2288307" y="7686333"/>
                <a:ext cx="936104" cy="574909"/>
              </a:xfrm>
              <a:prstGeom prst="downArrow">
                <a:avLst>
                  <a:gd name="adj1" fmla="val 41860"/>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2" name="楕円 71"/>
              <p:cNvSpPr/>
              <p:nvPr/>
            </p:nvSpPr>
            <p:spPr>
              <a:xfrm>
                <a:off x="2364507" y="7311158"/>
                <a:ext cx="783704" cy="439256"/>
              </a:xfrm>
              <a:prstGeom prst="ellipse">
                <a:avLst/>
              </a:prstGeom>
              <a:solidFill>
                <a:schemeClr val="accent6">
                  <a:lumMod val="40000"/>
                  <a:lumOff val="60000"/>
                </a:schemeClr>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sysClr val="windowText" lastClr="000000"/>
                    </a:solidFill>
                    <a:latin typeface="メイリオ" panose="020B0604030504040204" pitchFamily="50" charset="-128"/>
                    <a:ea typeface="メイリオ" panose="020B0604030504040204" pitchFamily="50" charset="-128"/>
                  </a:rPr>
                  <a:t>はい</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grpSp>
            <p:nvGrpSpPr>
              <p:cNvPr id="73" name="グループ化 72"/>
              <p:cNvGrpSpPr/>
              <p:nvPr/>
            </p:nvGrpSpPr>
            <p:grpSpPr>
              <a:xfrm>
                <a:off x="4151259" y="7324723"/>
                <a:ext cx="1368152" cy="933469"/>
                <a:chOff x="7838779" y="7187656"/>
                <a:chExt cx="1368152" cy="933469"/>
              </a:xfrm>
            </p:grpSpPr>
            <p:sp>
              <p:nvSpPr>
                <p:cNvPr id="91" name="下矢印 90"/>
                <p:cNvSpPr/>
                <p:nvPr/>
              </p:nvSpPr>
              <p:spPr>
                <a:xfrm>
                  <a:off x="8063551" y="7544144"/>
                  <a:ext cx="936104" cy="576981"/>
                </a:xfrm>
                <a:prstGeom prst="downArrow">
                  <a:avLst>
                    <a:gd name="adj1" fmla="val 41860"/>
                    <a:gd name="adj2" fmla="val 50000"/>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2" name="楕円 91"/>
                <p:cNvSpPr/>
                <p:nvPr/>
              </p:nvSpPr>
              <p:spPr>
                <a:xfrm>
                  <a:off x="7872434" y="7187656"/>
                  <a:ext cx="1282334" cy="432511"/>
                </a:xfrm>
                <a:prstGeom prst="ellipse">
                  <a:avLst/>
                </a:prstGeom>
                <a:solidFill>
                  <a:srgbClr val="C8E7A7"/>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sp>
              <p:nvSpPr>
                <p:cNvPr id="93" name="テキスト ボックス 92"/>
                <p:cNvSpPr txBox="1"/>
                <p:nvPr/>
              </p:nvSpPr>
              <p:spPr>
                <a:xfrm>
                  <a:off x="7838779" y="7310132"/>
                  <a:ext cx="1368152" cy="276999"/>
                </a:xfrm>
                <a:prstGeom prst="rect">
                  <a:avLst/>
                </a:prstGeom>
                <a:noFill/>
              </p:spPr>
              <p:txBody>
                <a:bodyPr wrap="square" rtlCol="0">
                  <a:spAutoFit/>
                </a:bodyPr>
                <a:lstStyle/>
                <a:p>
                  <a:pPr algn="ctr"/>
                  <a:r>
                    <a:rPr lang="en-US" altLang="ja-JP" sz="1200" dirty="0">
                      <a:latin typeface="メイリオ" panose="020B0604030504040204" pitchFamily="50" charset="-128"/>
                      <a:ea typeface="メイリオ" panose="020B0604030504040204" pitchFamily="50" charset="-128"/>
                    </a:rPr>
                    <a:t>60%</a:t>
                  </a:r>
                  <a:r>
                    <a:rPr lang="ja-JP" altLang="en-US" sz="1200" dirty="0">
                      <a:latin typeface="メイリオ" panose="020B0604030504040204" pitchFamily="50" charset="-128"/>
                      <a:ea typeface="メイリオ" panose="020B0604030504040204" pitchFamily="50" charset="-128"/>
                    </a:rPr>
                    <a:t>ちょうど</a:t>
                  </a:r>
                </a:p>
              </p:txBody>
            </p:sp>
          </p:grpSp>
          <p:sp>
            <p:nvSpPr>
              <p:cNvPr id="74" name="フローチャート: 代替処理 73"/>
              <p:cNvSpPr/>
              <p:nvPr/>
            </p:nvSpPr>
            <p:spPr>
              <a:xfrm>
                <a:off x="5618335" y="8364508"/>
                <a:ext cx="1514274" cy="936105"/>
              </a:xfrm>
              <a:prstGeom prst="flowChartAlternateProcess">
                <a:avLst/>
              </a:prstGeom>
              <a:solidFill>
                <a:srgbClr val="FFFFCC"/>
              </a:solidFill>
              <a:ln w="50800" cmpd="dbl">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ysClr val="windowText" lastClr="000000"/>
                  </a:solidFill>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5803696" y="8510170"/>
                <a:ext cx="1278828" cy="76944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助成率は</a:t>
                </a:r>
                <a:endParaRPr lang="en-US" altLang="ja-JP" sz="1200"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５分の４</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80</a:t>
                </a:r>
                <a:r>
                  <a:rPr lang="ja-JP" altLang="en-US" sz="1600" b="1" dirty="0">
                    <a:latin typeface="メイリオ" panose="020B0604030504040204" pitchFamily="50" charset="-128"/>
                    <a:ea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endParaRPr>
              </a:p>
            </p:txBody>
          </p:sp>
          <p:sp>
            <p:nvSpPr>
              <p:cNvPr id="76" name="フローチャート: 代替処理 75"/>
              <p:cNvSpPr/>
              <p:nvPr/>
            </p:nvSpPr>
            <p:spPr>
              <a:xfrm>
                <a:off x="4006166" y="8364508"/>
                <a:ext cx="1450522" cy="936105"/>
              </a:xfrm>
              <a:prstGeom prst="flowChartAlternateProcess">
                <a:avLst/>
              </a:prstGeom>
              <a:solidFill>
                <a:srgbClr val="FFFFCC"/>
              </a:solidFill>
              <a:ln w="50800" cmpd="dbl">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ysClr val="windowText" lastClr="000000"/>
                  </a:solidFill>
                  <a:latin typeface="メイリオ" panose="020B0604030504040204" pitchFamily="50" charset="-128"/>
                  <a:ea typeface="メイリオ" panose="020B0604030504040204" pitchFamily="50" charset="-128"/>
                </a:endParaRPr>
              </a:p>
            </p:txBody>
          </p:sp>
          <p:sp>
            <p:nvSpPr>
              <p:cNvPr id="77" name="テキスト ボックス 76"/>
              <p:cNvSpPr txBox="1"/>
              <p:nvPr/>
            </p:nvSpPr>
            <p:spPr>
              <a:xfrm>
                <a:off x="4091284" y="8528182"/>
                <a:ext cx="1381228" cy="76944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助成率は</a:t>
                </a:r>
                <a:endParaRPr lang="en-US" altLang="ja-JP" sz="1200" dirty="0">
                  <a:latin typeface="メイリオ" panose="020B0604030504040204" pitchFamily="50" charset="-128"/>
                  <a:ea typeface="メイリオ" panose="020B0604030504040204" pitchFamily="50" charset="-128"/>
                </a:endParaRPr>
              </a:p>
              <a:p>
                <a:pPr algn="ctr"/>
                <a:r>
                  <a:rPr lang="en-US" altLang="ja-JP" sz="1600" b="1" dirty="0">
                    <a:latin typeface="メイリオ" panose="020B0604030504040204" pitchFamily="50" charset="-128"/>
                    <a:ea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rPr>
                  <a:t>分の９</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90</a:t>
                </a:r>
                <a:r>
                  <a:rPr lang="ja-JP" altLang="en-US" sz="1600" b="1" dirty="0">
                    <a:latin typeface="メイリオ" panose="020B0604030504040204" pitchFamily="50" charset="-128"/>
                    <a:ea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endParaRPr>
              </a:p>
            </p:txBody>
          </p:sp>
          <p:sp>
            <p:nvSpPr>
              <p:cNvPr id="78" name="角丸四角形 77"/>
              <p:cNvSpPr/>
              <p:nvPr/>
            </p:nvSpPr>
            <p:spPr>
              <a:xfrm>
                <a:off x="1904244" y="8360189"/>
                <a:ext cx="1908644" cy="1476105"/>
              </a:xfrm>
              <a:prstGeom prst="roundRect">
                <a:avLst>
                  <a:gd name="adj" fmla="val 10515"/>
                </a:avLst>
              </a:prstGeom>
              <a:solidFill>
                <a:srgbClr val="FFFFCC"/>
              </a:solidFill>
              <a:ln w="50800" cmpd="dbl">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ysClr val="windowText" lastClr="000000"/>
                  </a:solidFill>
                  <a:latin typeface="メイリオ" panose="020B0604030504040204" pitchFamily="50" charset="-128"/>
                  <a:ea typeface="メイリオ" panose="020B0604030504040204" pitchFamily="50" charset="-128"/>
                </a:endParaRPr>
              </a:p>
            </p:txBody>
          </p:sp>
          <p:sp>
            <p:nvSpPr>
              <p:cNvPr id="79" name="テキスト ボックス 78"/>
              <p:cNvSpPr txBox="1"/>
              <p:nvPr/>
            </p:nvSpPr>
            <p:spPr>
              <a:xfrm>
                <a:off x="1954472" y="8473438"/>
                <a:ext cx="1794641" cy="132473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助成率は</a:t>
                </a:r>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休業手当支払率</a:t>
                </a:r>
                <a:r>
                  <a:rPr lang="en-US" altLang="ja-JP" sz="1200" dirty="0" smtClean="0">
                    <a:latin typeface="メイリオ" panose="020B0604030504040204" pitchFamily="50" charset="-128"/>
                    <a:ea typeface="メイリオ" panose="020B0604030504040204" pitchFamily="50" charset="-128"/>
                  </a:rPr>
                  <a:t>60</a:t>
                </a:r>
                <a:r>
                  <a:rPr lang="ja-JP" altLang="en-US" sz="1200" dirty="0">
                    <a:latin typeface="メイリオ" panose="020B0604030504040204" pitchFamily="50" charset="-128"/>
                    <a:ea typeface="メイリオ" panose="020B0604030504040204" pitchFamily="50" charset="-128"/>
                  </a:rPr>
                  <a:t>％分</a:t>
                </a:r>
                <a:r>
                  <a:rPr lang="ja-JP" altLang="en-US" sz="1200" dirty="0" smtClean="0">
                    <a:latin typeface="メイリオ" panose="020B0604030504040204" pitchFamily="50" charset="-128"/>
                    <a:ea typeface="メイリオ" panose="020B0604030504040204" pitchFamily="50" charset="-128"/>
                  </a:rPr>
                  <a:t>まで </a:t>
                </a:r>
                <a:r>
                  <a:rPr lang="en-US" altLang="ja-JP" sz="1600" b="1" dirty="0" smtClean="0">
                    <a:latin typeface="メイリオ" panose="020B0604030504040204" pitchFamily="50" charset="-128"/>
                    <a:ea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rPr>
                  <a:t>分の９</a:t>
                </a:r>
                <a:endParaRPr lang="en-US" altLang="ja-JP" sz="1600" b="1" dirty="0">
                  <a:latin typeface="メイリオ" panose="020B0604030504040204" pitchFamily="50" charset="-128"/>
                  <a:ea typeface="メイリオ" panose="020B0604030504040204" pitchFamily="50" charset="-128"/>
                </a:endParaRPr>
              </a:p>
              <a:p>
                <a:pPr lvl="0">
                  <a:spcBef>
                    <a:spcPts val="600"/>
                  </a:spcBef>
                </a:pPr>
                <a:r>
                  <a:rPr lang="ja-JP" altLang="en-US" sz="1200" dirty="0" smtClean="0">
                    <a:solidFill>
                      <a:prstClr val="black"/>
                    </a:solidFill>
                    <a:latin typeface="メイリオ" panose="020B0604030504040204" pitchFamily="50" charset="-128"/>
                    <a:ea typeface="メイリオ" panose="020B0604030504040204" pitchFamily="50" charset="-128"/>
                  </a:rPr>
                  <a:t>休業手当支払率</a:t>
                </a:r>
                <a:r>
                  <a:rPr lang="en-US" altLang="ja-JP" sz="1200" dirty="0" smtClean="0">
                    <a:solidFill>
                      <a:prstClr val="black"/>
                    </a:solidFill>
                    <a:latin typeface="メイリオ" panose="020B0604030504040204" pitchFamily="50" charset="-128"/>
                    <a:ea typeface="メイリオ" panose="020B0604030504040204" pitchFamily="50" charset="-128"/>
                  </a:rPr>
                  <a:t>60</a:t>
                </a:r>
                <a:r>
                  <a:rPr lang="ja-JP" altLang="en-US" sz="1200" dirty="0">
                    <a:solidFill>
                      <a:prstClr val="black"/>
                    </a:solidFill>
                    <a:latin typeface="メイリオ" panose="020B0604030504040204" pitchFamily="50" charset="-128"/>
                    <a:ea typeface="メイリオ" panose="020B0604030504040204" pitchFamily="50" charset="-128"/>
                  </a:rPr>
                  <a:t>％を超える部分は</a:t>
                </a:r>
                <a:endParaRPr lang="en-US" altLang="ja-JP" sz="1200" dirty="0">
                  <a:solidFill>
                    <a:prstClr val="black"/>
                  </a:solidFill>
                  <a:latin typeface="メイリオ" panose="020B0604030504040204" pitchFamily="50" charset="-128"/>
                  <a:ea typeface="メイリオ" panose="020B0604030504040204" pitchFamily="50" charset="-128"/>
                </a:endParaRPr>
              </a:p>
              <a:p>
                <a:pPr lvl="0" algn="ctr"/>
                <a:r>
                  <a:rPr lang="en-US" altLang="ja-JP" sz="1600" b="1" dirty="0">
                    <a:solidFill>
                      <a:prstClr val="black"/>
                    </a:solidFill>
                    <a:latin typeface="メイリオ" panose="020B0604030504040204" pitchFamily="50" charset="-128"/>
                    <a:ea typeface="メイリオ" panose="020B0604030504040204" pitchFamily="50" charset="-128"/>
                  </a:rPr>
                  <a:t>10</a:t>
                </a:r>
                <a:r>
                  <a:rPr lang="ja-JP" altLang="en-US" sz="1600" b="1" dirty="0">
                    <a:solidFill>
                      <a:prstClr val="black"/>
                    </a:solidFill>
                    <a:latin typeface="メイリオ" panose="020B0604030504040204" pitchFamily="50" charset="-128"/>
                    <a:ea typeface="メイリオ" panose="020B0604030504040204" pitchFamily="50" charset="-128"/>
                  </a:rPr>
                  <a:t>分の</a:t>
                </a:r>
                <a:r>
                  <a:rPr lang="en-US" altLang="ja-JP" sz="1600" b="1" dirty="0">
                    <a:solidFill>
                      <a:prstClr val="black"/>
                    </a:solidFill>
                    <a:latin typeface="メイリオ" panose="020B0604030504040204" pitchFamily="50" charset="-128"/>
                    <a:ea typeface="メイリオ" panose="020B0604030504040204" pitchFamily="50" charset="-128"/>
                  </a:rPr>
                  <a:t>10</a:t>
                </a:r>
              </a:p>
            </p:txBody>
          </p:sp>
          <p:sp>
            <p:nvSpPr>
              <p:cNvPr id="80" name="フローチャート: 代替処理 79"/>
              <p:cNvSpPr/>
              <p:nvPr/>
            </p:nvSpPr>
            <p:spPr>
              <a:xfrm>
                <a:off x="220815" y="8400131"/>
                <a:ext cx="1461051" cy="901593"/>
              </a:xfrm>
              <a:prstGeom prst="flowChartAlternateProcess">
                <a:avLst/>
              </a:prstGeom>
              <a:solidFill>
                <a:srgbClr val="FFFFCC"/>
              </a:solidFill>
              <a:ln w="50800" cmpd="dbl">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ysClr val="windowText" lastClr="000000"/>
                  </a:solidFill>
                  <a:latin typeface="メイリオ" panose="020B0604030504040204" pitchFamily="50" charset="-128"/>
                  <a:ea typeface="メイリオ" panose="020B0604030504040204" pitchFamily="50" charset="-128"/>
                </a:endParaRPr>
              </a:p>
            </p:txBody>
          </p:sp>
          <p:sp>
            <p:nvSpPr>
              <p:cNvPr id="81" name="テキスト ボックス 80"/>
              <p:cNvSpPr txBox="1"/>
              <p:nvPr/>
            </p:nvSpPr>
            <p:spPr>
              <a:xfrm>
                <a:off x="273594" y="8539316"/>
                <a:ext cx="1440160" cy="76944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助成率は</a:t>
                </a:r>
                <a:endParaRPr lang="en-US" altLang="ja-JP" sz="1200" dirty="0">
                  <a:latin typeface="メイリオ" panose="020B0604030504040204" pitchFamily="50" charset="-128"/>
                  <a:ea typeface="メイリオ" panose="020B0604030504040204" pitchFamily="50" charset="-128"/>
                </a:endParaRPr>
              </a:p>
              <a:p>
                <a:pPr algn="ctr"/>
                <a:r>
                  <a:rPr lang="en-US" altLang="ja-JP" sz="1600" b="1" dirty="0">
                    <a:latin typeface="メイリオ" panose="020B0604030504040204" pitchFamily="50" charset="-128"/>
                    <a:ea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rPr>
                  <a:t>分の</a:t>
                </a:r>
                <a:r>
                  <a:rPr lang="en-US" altLang="ja-JP" sz="1600" b="1" dirty="0">
                    <a:latin typeface="メイリオ" panose="020B0604030504040204" pitchFamily="50" charset="-128"/>
                    <a:ea typeface="メイリオ" panose="020B0604030504040204" pitchFamily="50" charset="-128"/>
                  </a:rPr>
                  <a:t>10</a:t>
                </a:r>
              </a:p>
              <a:p>
                <a:pPr algn="ct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100</a:t>
                </a:r>
                <a:r>
                  <a:rPr lang="ja-JP" altLang="en-US" sz="1600" b="1" dirty="0">
                    <a:latin typeface="メイリオ" panose="020B0604030504040204" pitchFamily="50" charset="-128"/>
                    <a:ea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endParaRPr>
              </a:p>
            </p:txBody>
          </p:sp>
          <p:sp>
            <p:nvSpPr>
              <p:cNvPr id="82" name="テキスト ボックス 81"/>
              <p:cNvSpPr txBox="1"/>
              <p:nvPr/>
            </p:nvSpPr>
            <p:spPr>
              <a:xfrm>
                <a:off x="1640116" y="2386719"/>
                <a:ext cx="4060181" cy="669644"/>
              </a:xfrm>
              <a:prstGeom prst="rect">
                <a:avLst/>
              </a:prstGeom>
              <a:noFill/>
            </p:spPr>
            <p:txBody>
              <a:bodyPr wrap="square" rtlCol="0">
                <a:spAutoFit/>
              </a:bodyPr>
              <a:lstStyle/>
              <a:p>
                <a:pPr marL="266699" indent="-266699"/>
                <a:r>
                  <a:rPr lang="ja-JP" altLang="en-US"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※1</a:t>
                </a:r>
                <a:r>
                  <a:rPr lang="ja-JP" altLang="en-US" sz="1000" dirty="0" smtClean="0">
                    <a:latin typeface="メイリオ" panose="020B0604030504040204" pitchFamily="50" charset="-128"/>
                    <a:ea typeface="メイリオ" panose="020B0604030504040204" pitchFamily="50" charset="-128"/>
                  </a:rPr>
                  <a:t>）解雇と見なされる有期契約労働者の雇い止め、派遣労働者の事業主都合による中途契約解除等を含む。</a:t>
                </a:r>
                <a:endParaRPr lang="en-US" altLang="ja-JP" sz="1000" dirty="0" smtClean="0">
                  <a:latin typeface="メイリオ" panose="020B0604030504040204" pitchFamily="50" charset="-128"/>
                  <a:ea typeface="メイリオ" panose="020B0604030504040204" pitchFamily="50" charset="-128"/>
                </a:endParaRPr>
              </a:p>
              <a:p>
                <a:pPr marL="266699" indent="-266699"/>
                <a:r>
                  <a:rPr lang="ja-JP" altLang="en-US" sz="1000" dirty="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※2</a:t>
                </a:r>
                <a:r>
                  <a:rPr lang="ja-JP" altLang="en-US" sz="1000" dirty="0" smtClean="0">
                    <a:latin typeface="メイリオ" panose="020B0604030504040204" pitchFamily="50" charset="-128"/>
                    <a:ea typeface="メイリオ" panose="020B0604030504040204" pitchFamily="50" charset="-128"/>
                  </a:rPr>
                  <a:t>）下線の期間の各月の末日時点の従業員人数の平均と比べて、</a:t>
                </a:r>
                <a:r>
                  <a:rPr lang="en-US" altLang="ja-JP" sz="1000" dirty="0" smtClean="0">
                    <a:latin typeface="メイリオ" panose="020B0604030504040204" pitchFamily="50" charset="-128"/>
                    <a:ea typeface="メイリオ" panose="020B0604030504040204" pitchFamily="50" charset="-128"/>
                  </a:rPr>
                  <a:t>5</a:t>
                </a:r>
                <a:r>
                  <a:rPr lang="ja-JP" altLang="en-US" sz="1000" dirty="0" smtClean="0">
                    <a:latin typeface="メイリオ" panose="020B0604030504040204" pitchFamily="50" charset="-128"/>
                    <a:ea typeface="メイリオ" panose="020B0604030504040204" pitchFamily="50" charset="-128"/>
                  </a:rPr>
                  <a:t>分の</a:t>
                </a:r>
                <a:r>
                  <a:rPr lang="en-US" altLang="ja-JP" sz="1000" dirty="0" smtClean="0">
                    <a:latin typeface="メイリオ" panose="020B0604030504040204" pitchFamily="50" charset="-128"/>
                    <a:ea typeface="メイリオ" panose="020B0604030504040204" pitchFamily="50" charset="-128"/>
                  </a:rPr>
                  <a:t>4</a:t>
                </a:r>
                <a:r>
                  <a:rPr lang="ja-JP" altLang="en-US" sz="1000" dirty="0" smtClean="0">
                    <a:latin typeface="メイリオ" panose="020B0604030504040204" pitchFamily="50" charset="-128"/>
                    <a:ea typeface="メイリオ" panose="020B0604030504040204" pitchFamily="50" charset="-128"/>
                  </a:rPr>
                  <a:t>以上の人数が維持されていること。</a:t>
                </a:r>
                <a:endParaRPr lang="en-US" altLang="ja-JP" sz="1000" dirty="0">
                  <a:latin typeface="メイリオ" panose="020B0604030504040204" pitchFamily="50" charset="-128"/>
                  <a:ea typeface="メイリオ" panose="020B0604030504040204" pitchFamily="50" charset="-128"/>
                </a:endParaRPr>
              </a:p>
            </p:txBody>
          </p:sp>
          <p:sp>
            <p:nvSpPr>
              <p:cNvPr id="83" name="下矢印 82"/>
              <p:cNvSpPr/>
              <p:nvPr/>
            </p:nvSpPr>
            <p:spPr>
              <a:xfrm>
                <a:off x="559999" y="4031675"/>
                <a:ext cx="936104" cy="398357"/>
              </a:xfrm>
              <a:prstGeom prst="downArrow">
                <a:avLst>
                  <a:gd name="adj1" fmla="val 41860"/>
                  <a:gd name="adj2"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84" name="楕円 83"/>
              <p:cNvSpPr/>
              <p:nvPr/>
            </p:nvSpPr>
            <p:spPr>
              <a:xfrm>
                <a:off x="636199" y="3719903"/>
                <a:ext cx="783704" cy="439256"/>
              </a:xfrm>
              <a:prstGeom prst="ellipse">
                <a:avLst/>
              </a:prstGeom>
              <a:solidFill>
                <a:schemeClr val="accent6">
                  <a:lumMod val="40000"/>
                  <a:lumOff val="60000"/>
                </a:schemeClr>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sysClr val="windowText" lastClr="000000"/>
                    </a:solidFill>
                    <a:latin typeface="メイリオ" panose="020B0604030504040204" pitchFamily="50" charset="-128"/>
                    <a:ea typeface="メイリオ" panose="020B0604030504040204" pitchFamily="50" charset="-128"/>
                  </a:rPr>
                  <a:t>はい</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sp>
            <p:nvSpPr>
              <p:cNvPr id="85" name="下矢印 84"/>
              <p:cNvSpPr/>
              <p:nvPr/>
            </p:nvSpPr>
            <p:spPr>
              <a:xfrm>
                <a:off x="4221615" y="3983191"/>
                <a:ext cx="936104" cy="2718861"/>
              </a:xfrm>
              <a:prstGeom prst="downArrow">
                <a:avLst>
                  <a:gd name="adj1" fmla="val 41860"/>
                  <a:gd name="adj2" fmla="val 50000"/>
                </a:avLst>
              </a:prstGeom>
              <a:solidFill>
                <a:srgbClr val="C8E7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86" name="楕円 85"/>
              <p:cNvSpPr/>
              <p:nvPr/>
            </p:nvSpPr>
            <p:spPr>
              <a:xfrm>
                <a:off x="4279690" y="3742106"/>
                <a:ext cx="862000" cy="432511"/>
              </a:xfrm>
              <a:prstGeom prst="ellipse">
                <a:avLst/>
              </a:prstGeom>
              <a:solidFill>
                <a:srgbClr val="C8E7A7"/>
              </a:solidFill>
              <a:ln>
                <a:solidFill>
                  <a:srgbClr val="009900"/>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dirty="0">
                    <a:solidFill>
                      <a:sysClr val="windowText" lastClr="000000"/>
                    </a:solidFill>
                    <a:latin typeface="メイリオ" panose="020B0604030504040204" pitchFamily="50" charset="-128"/>
                    <a:ea typeface="メイリオ" panose="020B0604030504040204" pitchFamily="50" charset="-128"/>
                  </a:rPr>
                  <a:t>いいえ</a:t>
                </a:r>
                <a:endParaRPr lang="en-US" altLang="ja-JP" sz="1200" dirty="0">
                  <a:solidFill>
                    <a:sysClr val="windowText" lastClr="000000"/>
                  </a:solidFill>
                  <a:latin typeface="メイリオ" panose="020B0604030504040204" pitchFamily="50" charset="-128"/>
                  <a:ea typeface="メイリオ" panose="020B0604030504040204" pitchFamily="50" charset="-128"/>
                </a:endParaRPr>
              </a:p>
            </p:txBody>
          </p:sp>
          <p:sp>
            <p:nvSpPr>
              <p:cNvPr id="87" name="正方形/長方形 86"/>
              <p:cNvSpPr/>
              <p:nvPr/>
            </p:nvSpPr>
            <p:spPr>
              <a:xfrm>
                <a:off x="5591329" y="8102547"/>
                <a:ext cx="544023" cy="37089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altLang="ja-JP" sz="2000" b="1" dirty="0" smtClean="0">
                    <a:latin typeface="メイリオ" panose="020B0604030504040204" pitchFamily="50" charset="-128"/>
                    <a:ea typeface="メイリオ" panose="020B0604030504040204" pitchFamily="50" charset="-128"/>
                  </a:rPr>
                  <a:t>D</a:t>
                </a:r>
                <a:endParaRPr lang="ja-JP" altLang="en-US" sz="2000" b="1" dirty="0">
                  <a:latin typeface="メイリオ" panose="020B0604030504040204" pitchFamily="50" charset="-128"/>
                  <a:ea typeface="メイリオ" panose="020B0604030504040204" pitchFamily="50" charset="-128"/>
                </a:endParaRPr>
              </a:p>
            </p:txBody>
          </p:sp>
          <p:sp>
            <p:nvSpPr>
              <p:cNvPr id="88" name="正方形/長方形 87"/>
              <p:cNvSpPr/>
              <p:nvPr/>
            </p:nvSpPr>
            <p:spPr>
              <a:xfrm>
                <a:off x="3974535" y="8078435"/>
                <a:ext cx="544023" cy="37089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altLang="ja-JP" sz="2000" b="1" dirty="0" smtClean="0">
                    <a:latin typeface="メイリオ" panose="020B0604030504040204" pitchFamily="50" charset="-128"/>
                    <a:ea typeface="メイリオ" panose="020B0604030504040204" pitchFamily="50" charset="-128"/>
                  </a:rPr>
                  <a:t>C</a:t>
                </a:r>
                <a:endParaRPr lang="ja-JP" altLang="en-US" sz="2000" b="1" dirty="0">
                  <a:latin typeface="メイリオ" panose="020B0604030504040204" pitchFamily="50" charset="-128"/>
                  <a:ea typeface="メイリオ" panose="020B0604030504040204" pitchFamily="50" charset="-128"/>
                </a:endParaRPr>
              </a:p>
            </p:txBody>
          </p:sp>
          <p:sp>
            <p:nvSpPr>
              <p:cNvPr id="89" name="正方形/長方形 88"/>
              <p:cNvSpPr/>
              <p:nvPr/>
            </p:nvSpPr>
            <p:spPr>
              <a:xfrm>
                <a:off x="1875144" y="8080209"/>
                <a:ext cx="544023" cy="37089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altLang="ja-JP" sz="2000" b="1" dirty="0" smtClean="0">
                    <a:latin typeface="メイリオ" panose="020B0604030504040204" pitchFamily="50" charset="-128"/>
                    <a:ea typeface="メイリオ" panose="020B0604030504040204" pitchFamily="50" charset="-128"/>
                  </a:rPr>
                  <a:t>B</a:t>
                </a:r>
                <a:endParaRPr lang="ja-JP" altLang="en-US" sz="2000" b="1" dirty="0">
                  <a:latin typeface="メイリオ" panose="020B0604030504040204" pitchFamily="50" charset="-128"/>
                  <a:ea typeface="メイリオ" panose="020B0604030504040204" pitchFamily="50" charset="-128"/>
                </a:endParaRPr>
              </a:p>
            </p:txBody>
          </p:sp>
          <p:sp>
            <p:nvSpPr>
              <p:cNvPr id="90" name="正方形/長方形 89"/>
              <p:cNvSpPr/>
              <p:nvPr/>
            </p:nvSpPr>
            <p:spPr>
              <a:xfrm>
                <a:off x="209411" y="8114574"/>
                <a:ext cx="544023" cy="37089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altLang="ja-JP" sz="2000" b="1" dirty="0" smtClean="0">
                    <a:latin typeface="メイリオ" panose="020B0604030504040204" pitchFamily="50" charset="-128"/>
                    <a:ea typeface="メイリオ" panose="020B0604030504040204" pitchFamily="50" charset="-128"/>
                  </a:rPr>
                  <a:t>A</a:t>
                </a:r>
                <a:endParaRPr lang="ja-JP" altLang="en-US" sz="2000" b="1" dirty="0">
                  <a:latin typeface="メイリオ" panose="020B0604030504040204" pitchFamily="50" charset="-128"/>
                  <a:ea typeface="メイリオ" panose="020B0604030504040204" pitchFamily="50" charset="-128"/>
                </a:endParaRPr>
              </a:p>
            </p:txBody>
          </p:sp>
        </p:grpSp>
        <p:sp>
          <p:nvSpPr>
            <p:cNvPr id="33" name="テキスト ボックス 32"/>
            <p:cNvSpPr txBox="1"/>
            <p:nvPr/>
          </p:nvSpPr>
          <p:spPr>
            <a:xfrm>
              <a:off x="5778907" y="2114937"/>
              <a:ext cx="1368152" cy="262035"/>
            </a:xfrm>
            <a:prstGeom prst="rect">
              <a:avLst/>
            </a:prstGeom>
            <a:noFill/>
          </p:spPr>
          <p:txBody>
            <a:bodyPr wrap="square" rtlCol="0">
              <a:spAutoFit/>
            </a:bodyPr>
            <a:lstStyle/>
            <a:p>
              <a:pPr algn="ctr"/>
              <a:r>
                <a:rPr lang="ja-JP" altLang="en-US" sz="1200" dirty="0" smtClean="0">
                  <a:latin typeface="メイリオ" panose="020B0604030504040204" pitchFamily="50" charset="-128"/>
                  <a:ea typeface="メイリオ" panose="020B0604030504040204" pitchFamily="50" charset="-128"/>
                </a:rPr>
                <a:t>いいえ</a:t>
              </a:r>
              <a:endParaRPr lang="ja-JP" altLang="en-US" sz="1200" dirty="0">
                <a:latin typeface="メイリオ" panose="020B0604030504040204" pitchFamily="50" charset="-128"/>
                <a:ea typeface="メイリオ" panose="020B0604030504040204" pitchFamily="50" charset="-128"/>
              </a:endParaRPr>
            </a:p>
          </p:txBody>
        </p:sp>
      </p:grpSp>
      <p:sp>
        <p:nvSpPr>
          <p:cNvPr id="13" name="正方形/長方形 12"/>
          <p:cNvSpPr/>
          <p:nvPr/>
        </p:nvSpPr>
        <p:spPr>
          <a:xfrm>
            <a:off x="725309" y="9932739"/>
            <a:ext cx="6564347" cy="461665"/>
          </a:xfrm>
          <a:prstGeom prst="rect">
            <a:avLst/>
          </a:prstGeom>
        </p:spPr>
        <p:txBody>
          <a:bodyPr wrap="square">
            <a:spAutoFit/>
          </a:bodyPr>
          <a:lstStyle/>
          <a:p>
            <a:pPr marL="177800" indent="-177800"/>
            <a:r>
              <a:rPr lang="en-US" altLang="ja-JP" sz="1200" kern="100" spc="-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kern="100" spc="-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令和２年</a:t>
            </a:r>
            <a:r>
              <a:rPr lang="en-US" altLang="ja-JP" sz="1200" kern="100" spc="-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4</a:t>
            </a:r>
            <a:r>
              <a:rPr lang="ja-JP" altLang="en-US" sz="1200" kern="100" spc="-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月</a:t>
            </a:r>
            <a:r>
              <a:rPr lang="en-US" altLang="ja-JP" sz="1200" kern="100" spc="-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1200" kern="100" spc="-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日～令和２年６月</a:t>
            </a:r>
            <a:r>
              <a:rPr lang="en-US" altLang="ja-JP" sz="1200" kern="100" spc="-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30</a:t>
            </a:r>
            <a:r>
              <a:rPr lang="ja-JP" altLang="en-US" sz="1200" kern="100" spc="-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日までの休業日に対する中小企業向けの助成率です。</a:t>
            </a:r>
            <a:endParaRPr lang="en-US" altLang="ja-JP" sz="1200" kern="100" spc="-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a:p>
            <a:pPr marL="177800" indent="-177800"/>
            <a:r>
              <a:rPr lang="en-US" altLang="ja-JP" sz="1200" kern="100" spc="-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kern="100" spc="-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申請する１か月間の末日が令和２年３月</a:t>
            </a:r>
            <a:r>
              <a:rPr lang="en-US" altLang="ja-JP" sz="1200" kern="100" spc="-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31</a:t>
            </a:r>
            <a:r>
              <a:rPr lang="ja-JP" altLang="en-US" sz="1200" kern="100" spc="-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日以前の場合は、助成率は３分の２です。</a:t>
            </a:r>
            <a:endParaRPr lang="en-US" altLang="ja-JP" sz="1200" kern="100" spc="-100" dirty="0" smtClean="0">
              <a:solidFill>
                <a:prstClr val="black"/>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1" name="スライド番号プレースホルダー 3"/>
          <p:cNvSpPr txBox="1">
            <a:spLocks/>
          </p:cNvSpPr>
          <p:nvPr/>
        </p:nvSpPr>
        <p:spPr>
          <a:xfrm>
            <a:off x="0" y="9999749"/>
            <a:ext cx="1679840" cy="553520"/>
          </a:xfrm>
          <a:prstGeom prst="rect">
            <a:avLst/>
          </a:prstGeom>
        </p:spPr>
        <p:txBody>
          <a:bodyPr vert="horz" lIns="91440" tIns="45720" rIns="91440" bIns="45720" rtlCol="0" anchor="ctr"/>
          <a:lstStyle>
            <a:defPPr>
              <a:defRPr lang="ja-JP"/>
            </a:defPPr>
            <a:lvl1pPr marL="0" algn="r" defTabSz="959754" rtl="0" eaLnBrk="1" latinLnBrk="0" hangingPunct="1">
              <a:defRPr kumimoji="1" sz="1733" kern="1200">
                <a:solidFill>
                  <a:schemeClr val="tx1">
                    <a:tint val="75000"/>
                  </a:schemeClr>
                </a:solidFill>
                <a:latin typeface="+mn-lt"/>
                <a:ea typeface="+mn-ea"/>
                <a:cs typeface="+mn-cs"/>
              </a:defRPr>
            </a:lvl1pPr>
            <a:lvl2pPr marL="479877" algn="l" defTabSz="959754" rtl="0" eaLnBrk="1" latinLnBrk="0" hangingPunct="1">
              <a:defRPr kumimoji="1" sz="1889" kern="1200">
                <a:solidFill>
                  <a:schemeClr val="tx1"/>
                </a:solidFill>
                <a:latin typeface="+mn-lt"/>
                <a:ea typeface="+mn-ea"/>
                <a:cs typeface="+mn-cs"/>
              </a:defRPr>
            </a:lvl2pPr>
            <a:lvl3pPr marL="959754" algn="l" defTabSz="959754" rtl="0" eaLnBrk="1" latinLnBrk="0" hangingPunct="1">
              <a:defRPr kumimoji="1" sz="1889" kern="1200">
                <a:solidFill>
                  <a:schemeClr val="tx1"/>
                </a:solidFill>
                <a:latin typeface="+mn-lt"/>
                <a:ea typeface="+mn-ea"/>
                <a:cs typeface="+mn-cs"/>
              </a:defRPr>
            </a:lvl3pPr>
            <a:lvl4pPr marL="1439631" algn="l" defTabSz="959754" rtl="0" eaLnBrk="1" latinLnBrk="0" hangingPunct="1">
              <a:defRPr kumimoji="1" sz="1889" kern="1200">
                <a:solidFill>
                  <a:schemeClr val="tx1"/>
                </a:solidFill>
                <a:latin typeface="+mn-lt"/>
                <a:ea typeface="+mn-ea"/>
                <a:cs typeface="+mn-cs"/>
              </a:defRPr>
            </a:lvl4pPr>
            <a:lvl5pPr marL="1919508" algn="l" defTabSz="959754" rtl="0" eaLnBrk="1" latinLnBrk="0" hangingPunct="1">
              <a:defRPr kumimoji="1" sz="1889" kern="1200">
                <a:solidFill>
                  <a:schemeClr val="tx1"/>
                </a:solidFill>
                <a:latin typeface="+mn-lt"/>
                <a:ea typeface="+mn-ea"/>
                <a:cs typeface="+mn-cs"/>
              </a:defRPr>
            </a:lvl5pPr>
            <a:lvl6pPr marL="2399386" algn="l" defTabSz="959754" rtl="0" eaLnBrk="1" latinLnBrk="0" hangingPunct="1">
              <a:defRPr kumimoji="1" sz="1889" kern="1200">
                <a:solidFill>
                  <a:schemeClr val="tx1"/>
                </a:solidFill>
                <a:latin typeface="+mn-lt"/>
                <a:ea typeface="+mn-ea"/>
                <a:cs typeface="+mn-cs"/>
              </a:defRPr>
            </a:lvl6pPr>
            <a:lvl7pPr marL="2879263" algn="l" defTabSz="959754" rtl="0" eaLnBrk="1" latinLnBrk="0" hangingPunct="1">
              <a:defRPr kumimoji="1" sz="1889" kern="1200">
                <a:solidFill>
                  <a:schemeClr val="tx1"/>
                </a:solidFill>
                <a:latin typeface="+mn-lt"/>
                <a:ea typeface="+mn-ea"/>
                <a:cs typeface="+mn-cs"/>
              </a:defRPr>
            </a:lvl7pPr>
            <a:lvl8pPr marL="3359140" algn="l" defTabSz="959754" rtl="0" eaLnBrk="1" latinLnBrk="0" hangingPunct="1">
              <a:defRPr kumimoji="1" sz="1889" kern="1200">
                <a:solidFill>
                  <a:schemeClr val="tx1"/>
                </a:solidFill>
                <a:latin typeface="+mn-lt"/>
                <a:ea typeface="+mn-ea"/>
                <a:cs typeface="+mn-cs"/>
              </a:defRPr>
            </a:lvl8pPr>
            <a:lvl9pPr marL="3839017" algn="l" defTabSz="959754" rtl="0" eaLnBrk="1" latinLnBrk="0" hangingPunct="1">
              <a:defRPr kumimoji="1" sz="1889" kern="1200">
                <a:solidFill>
                  <a:schemeClr val="tx1"/>
                </a:solidFill>
                <a:latin typeface="+mn-lt"/>
                <a:ea typeface="+mn-ea"/>
                <a:cs typeface="+mn-cs"/>
              </a:defRPr>
            </a:lvl9pPr>
          </a:lstStyle>
          <a:p>
            <a:pPr algn="l"/>
            <a:r>
              <a:rPr lang="en-US" altLang="ja-JP" dirty="0" smtClean="0">
                <a:latin typeface="メイリオ" panose="020B0604030504040204" pitchFamily="50" charset="-128"/>
                <a:ea typeface="メイリオ" panose="020B0604030504040204" pitchFamily="50" charset="-128"/>
              </a:rPr>
              <a:t>13</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5113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p:cNvGrpSpPr/>
          <p:nvPr/>
        </p:nvGrpSpPr>
        <p:grpSpPr>
          <a:xfrm>
            <a:off x="6647688" y="9902201"/>
            <a:ext cx="496032" cy="482215"/>
            <a:chOff x="6467696" y="9297092"/>
            <a:chExt cx="496032" cy="482215"/>
          </a:xfrm>
        </p:grpSpPr>
        <p:sp>
          <p:nvSpPr>
            <p:cNvPr id="38" name="Rectangle 17"/>
            <p:cNvSpPr>
              <a:spLocks noChangeArrowheads="1"/>
            </p:cNvSpPr>
            <p:nvPr/>
          </p:nvSpPr>
          <p:spPr bwMode="auto">
            <a:xfrm flipV="1">
              <a:off x="6467696" y="9297092"/>
              <a:ext cx="248016" cy="242878"/>
            </a:xfrm>
            <a:prstGeom prst="rect">
              <a:avLst/>
            </a:prstGeom>
            <a:solidFill>
              <a:schemeClr val="accent4">
                <a:lumMod val="40000"/>
                <a:lumOff val="6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39" name="Rectangle 18"/>
            <p:cNvSpPr>
              <a:spLocks noChangeArrowheads="1"/>
            </p:cNvSpPr>
            <p:nvPr/>
          </p:nvSpPr>
          <p:spPr bwMode="auto">
            <a:xfrm flipV="1">
              <a:off x="6715712" y="9297092"/>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40" name="Rectangle 16"/>
            <p:cNvSpPr>
              <a:spLocks noChangeArrowheads="1"/>
            </p:cNvSpPr>
            <p:nvPr/>
          </p:nvSpPr>
          <p:spPr bwMode="auto">
            <a:xfrm flipV="1">
              <a:off x="6467696" y="9536429"/>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sp>
        <p:nvSpPr>
          <p:cNvPr id="2" name="スライド番号プレースホルダー 1"/>
          <p:cNvSpPr>
            <a:spLocks noGrp="1"/>
          </p:cNvSpPr>
          <p:nvPr>
            <p:ph type="sldNum" sz="quarter" idx="12"/>
          </p:nvPr>
        </p:nvSpPr>
        <p:spPr>
          <a:xfrm>
            <a:off x="5579656" y="10013269"/>
            <a:ext cx="1679840" cy="553520"/>
          </a:xfrm>
        </p:spPr>
        <p:txBody>
          <a:bodyPr/>
          <a:lstStyle/>
          <a:p>
            <a:r>
              <a:rPr kumimoji="1" lang="en-US" altLang="ja-JP" dirty="0" smtClean="0"/>
              <a:t>14</a:t>
            </a:r>
            <a:endParaRPr kumimoji="1" lang="ja-JP" altLang="en-US" dirty="0"/>
          </a:p>
        </p:txBody>
      </p:sp>
      <p:sp>
        <p:nvSpPr>
          <p:cNvPr id="49" name="正方形/長方形 48"/>
          <p:cNvSpPr/>
          <p:nvPr/>
        </p:nvSpPr>
        <p:spPr>
          <a:xfrm>
            <a:off x="517122" y="313919"/>
            <a:ext cx="7037542" cy="1092607"/>
          </a:xfrm>
          <a:prstGeom prst="rect">
            <a:avLst/>
          </a:prstGeom>
        </p:spPr>
        <p:txBody>
          <a:bodyPr wrap="square">
            <a:spAutoFit/>
          </a:bodyPr>
          <a:lstStyle/>
          <a:p>
            <a:pPr lvl="0"/>
            <a:r>
              <a:rPr lang="en-US" altLang="ja-JP" sz="2000" b="1" dirty="0" smtClean="0">
                <a:solidFill>
                  <a:prstClr val="black"/>
                </a:solidFill>
                <a:latin typeface="メイリオ" pitchFamily="50" charset="-128"/>
                <a:ea typeface="メイリオ" pitchFamily="50" charset="-128"/>
                <a:cs typeface="メイリオ" panose="020B0604030504040204" pitchFamily="50" charset="-128"/>
              </a:rPr>
              <a:t>A</a:t>
            </a:r>
            <a:r>
              <a:rPr lang="ja-JP" altLang="en-US" sz="2000" b="1" dirty="0" smtClean="0">
                <a:solidFill>
                  <a:prstClr val="black"/>
                </a:solidFill>
                <a:latin typeface="メイリオ" pitchFamily="50" charset="-128"/>
                <a:ea typeface="メイリオ" pitchFamily="50" charset="-128"/>
                <a:cs typeface="メイリオ" panose="020B0604030504040204" pitchFamily="50" charset="-128"/>
              </a:rPr>
              <a:t>～</a:t>
            </a:r>
            <a:r>
              <a:rPr lang="en-US" altLang="ja-JP" sz="2000" b="1" dirty="0" smtClean="0">
                <a:solidFill>
                  <a:prstClr val="black"/>
                </a:solidFill>
                <a:latin typeface="メイリオ" pitchFamily="50" charset="-128"/>
                <a:ea typeface="メイリオ" pitchFamily="50" charset="-128"/>
                <a:cs typeface="メイリオ" panose="020B0604030504040204" pitchFamily="50" charset="-128"/>
              </a:rPr>
              <a:t>D</a:t>
            </a:r>
            <a:r>
              <a:rPr lang="ja-JP" altLang="en-US" sz="2000" b="1" dirty="0" smtClean="0">
                <a:solidFill>
                  <a:prstClr val="black"/>
                </a:solidFill>
                <a:latin typeface="メイリオ" pitchFamily="50" charset="-128"/>
                <a:ea typeface="メイリオ" pitchFamily="50" charset="-128"/>
                <a:cs typeface="メイリオ" panose="020B0604030504040204" pitchFamily="50" charset="-128"/>
              </a:rPr>
              <a:t>の計算式にあてはめて、支給見込額を算出して</a:t>
            </a:r>
            <a:endParaRPr lang="en-US" altLang="ja-JP" sz="2000" b="1" dirty="0" smtClean="0">
              <a:solidFill>
                <a:prstClr val="black"/>
              </a:solidFill>
              <a:latin typeface="メイリオ" pitchFamily="50" charset="-128"/>
              <a:ea typeface="メイリオ" pitchFamily="50" charset="-128"/>
              <a:cs typeface="メイリオ" panose="020B0604030504040204" pitchFamily="50" charset="-128"/>
            </a:endParaRPr>
          </a:p>
          <a:p>
            <a:pPr lvl="0"/>
            <a:r>
              <a:rPr lang="ja-JP" altLang="en-US" sz="2000" b="1" dirty="0" smtClean="0">
                <a:solidFill>
                  <a:prstClr val="black"/>
                </a:solidFill>
                <a:latin typeface="メイリオ" pitchFamily="50" charset="-128"/>
                <a:ea typeface="メイリオ" pitchFamily="50" charset="-128"/>
                <a:cs typeface="メイリオ" panose="020B0604030504040204" pitchFamily="50" charset="-128"/>
              </a:rPr>
              <a:t>ください</a:t>
            </a:r>
            <a:r>
              <a:rPr lang="ja-JP" altLang="en-US" sz="2400" b="1" dirty="0" smtClean="0">
                <a:solidFill>
                  <a:prstClr val="black"/>
                </a:solidFill>
                <a:latin typeface="メイリオ" pitchFamily="50" charset="-128"/>
                <a:ea typeface="メイリオ" pitchFamily="50" charset="-128"/>
                <a:cs typeface="メイリオ" panose="020B0604030504040204" pitchFamily="50" charset="-128"/>
              </a:rPr>
              <a:t>。</a:t>
            </a:r>
            <a:endParaRPr lang="en-US" altLang="ja-JP" sz="2400" b="1" dirty="0" smtClean="0">
              <a:solidFill>
                <a:prstClr val="black"/>
              </a:solidFill>
              <a:latin typeface="メイリオ" pitchFamily="50" charset="-128"/>
              <a:ea typeface="メイリオ" pitchFamily="50" charset="-128"/>
              <a:cs typeface="メイリオ" panose="020B0604030504040204" pitchFamily="50" charset="-128"/>
            </a:endParaRPr>
          </a:p>
          <a:p>
            <a:pPr lvl="0">
              <a:spcBef>
                <a:spcPts val="600"/>
              </a:spcBef>
            </a:pPr>
            <a:r>
              <a:rPr lang="en-US" altLang="ja-JP" sz="1600" dirty="0" smtClean="0">
                <a:solidFill>
                  <a:srgbClr val="FF0000"/>
                </a:solidFill>
                <a:latin typeface="メイリオ" pitchFamily="50" charset="-128"/>
                <a:ea typeface="メイリオ" pitchFamily="50" charset="-128"/>
                <a:cs typeface="メイリオ" panose="020B0604030504040204" pitchFamily="50" charset="-128"/>
              </a:rPr>
              <a:t>※</a:t>
            </a:r>
            <a:r>
              <a:rPr lang="ja-JP" altLang="en-US" sz="1600" dirty="0">
                <a:solidFill>
                  <a:srgbClr val="FF0000"/>
                </a:solidFill>
                <a:latin typeface="メイリオ" pitchFamily="50" charset="-128"/>
                <a:ea typeface="メイリオ" pitchFamily="50" charset="-128"/>
                <a:cs typeface="メイリオ" panose="020B0604030504040204" pitchFamily="50" charset="-128"/>
              </a:rPr>
              <a:t> </a:t>
            </a:r>
            <a:r>
              <a:rPr lang="ja-JP" altLang="en-US" sz="1600" dirty="0" smtClean="0">
                <a:solidFill>
                  <a:srgbClr val="FF0000"/>
                </a:solidFill>
                <a:latin typeface="メイリオ" pitchFamily="50" charset="-128"/>
                <a:ea typeface="メイリオ" pitchFamily="50" charset="-128"/>
                <a:cs typeface="メイリオ" panose="020B0604030504040204" pitchFamily="50" charset="-128"/>
              </a:rPr>
              <a:t>例は休業手当</a:t>
            </a:r>
            <a:r>
              <a:rPr lang="ja-JP" altLang="en-US" sz="1600" dirty="0">
                <a:solidFill>
                  <a:srgbClr val="FF0000"/>
                </a:solidFill>
                <a:latin typeface="メイリオ" pitchFamily="50" charset="-128"/>
                <a:ea typeface="メイリオ" pitchFamily="50" charset="-128"/>
                <a:cs typeface="メイリオ" panose="020B0604030504040204" pitchFamily="50" charset="-128"/>
              </a:rPr>
              <a:t>総額</a:t>
            </a:r>
            <a:r>
              <a:rPr lang="ja-JP" altLang="en-US" sz="1600" dirty="0" smtClean="0">
                <a:solidFill>
                  <a:srgbClr val="FF0000"/>
                </a:solidFill>
                <a:latin typeface="メイリオ" pitchFamily="50" charset="-128"/>
                <a:ea typeface="メイリオ" pitchFamily="50" charset="-128"/>
                <a:cs typeface="メイリオ" panose="020B0604030504040204" pitchFamily="50" charset="-128"/>
              </a:rPr>
              <a:t>が</a:t>
            </a:r>
            <a:r>
              <a:rPr lang="en-US" altLang="ja-JP" sz="1600" dirty="0" smtClean="0">
                <a:solidFill>
                  <a:srgbClr val="FF0000"/>
                </a:solidFill>
                <a:latin typeface="メイリオ" pitchFamily="50" charset="-128"/>
                <a:ea typeface="メイリオ" pitchFamily="50" charset="-128"/>
                <a:cs typeface="メイリオ" panose="020B0604030504040204" pitchFamily="50" charset="-128"/>
              </a:rPr>
              <a:t>100,000</a:t>
            </a:r>
            <a:r>
              <a:rPr lang="ja-JP" altLang="en-US" sz="1600" dirty="0" smtClean="0">
                <a:solidFill>
                  <a:srgbClr val="FF0000"/>
                </a:solidFill>
                <a:latin typeface="メイリオ" pitchFamily="50" charset="-128"/>
                <a:ea typeface="メイリオ" pitchFamily="50" charset="-128"/>
                <a:cs typeface="メイリオ" panose="020B0604030504040204" pitchFamily="50" charset="-128"/>
              </a:rPr>
              <a:t>円の場合です。</a:t>
            </a:r>
            <a:endParaRPr lang="en-US" altLang="ja-JP" sz="1600" dirty="0">
              <a:solidFill>
                <a:srgbClr val="FF0000"/>
              </a:solidFill>
              <a:latin typeface="メイリオ" pitchFamily="50" charset="-128"/>
              <a:ea typeface="メイリオ" pitchFamily="50" charset="-128"/>
              <a:cs typeface="メイリオ" panose="020B0604030504040204" pitchFamily="50" charset="-128"/>
            </a:endParaRPr>
          </a:p>
        </p:txBody>
      </p:sp>
      <p:sp>
        <p:nvSpPr>
          <p:cNvPr id="60" name="正方形/長方形 59"/>
          <p:cNvSpPr/>
          <p:nvPr/>
        </p:nvSpPr>
        <p:spPr>
          <a:xfrm>
            <a:off x="517122" y="9688755"/>
            <a:ext cx="6901251" cy="400110"/>
          </a:xfrm>
          <a:prstGeom prst="rect">
            <a:avLst/>
          </a:prstGeom>
        </p:spPr>
        <p:txBody>
          <a:bodyPr wrap="square">
            <a:spAutoFit/>
          </a:bodyPr>
          <a:lstStyle/>
          <a:p>
            <a:pPr lvl="0"/>
            <a:r>
              <a:rPr lang="ja-JP" altLang="en-US" sz="2000" b="1" dirty="0" smtClean="0">
                <a:solidFill>
                  <a:prstClr val="black"/>
                </a:solidFill>
                <a:latin typeface="メイリオ" pitchFamily="50" charset="-128"/>
                <a:ea typeface="メイリオ" pitchFamily="50" charset="-128"/>
                <a:cs typeface="メイリオ" panose="020B0604030504040204" pitchFamily="50" charset="-128"/>
              </a:rPr>
              <a:t>ただし、</a:t>
            </a:r>
            <a:r>
              <a:rPr lang="en-US" altLang="ja-JP" sz="2000" b="1" u="sng" dirty="0" smtClean="0">
                <a:solidFill>
                  <a:prstClr val="black"/>
                </a:solidFill>
                <a:latin typeface="メイリオ" pitchFamily="50" charset="-128"/>
                <a:ea typeface="メイリオ" pitchFamily="50" charset="-128"/>
                <a:cs typeface="メイリオ" panose="020B0604030504040204" pitchFamily="50" charset="-128"/>
              </a:rPr>
              <a:t>8,330</a:t>
            </a:r>
            <a:r>
              <a:rPr lang="ja-JP" altLang="en-US" sz="2000" b="1" u="sng" dirty="0" smtClean="0">
                <a:solidFill>
                  <a:prstClr val="black"/>
                </a:solidFill>
                <a:latin typeface="メイリオ" pitchFamily="50" charset="-128"/>
                <a:ea typeface="メイリオ" pitchFamily="50" charset="-128"/>
                <a:cs typeface="メイリオ" panose="020B0604030504040204" pitchFamily="50" charset="-128"/>
              </a:rPr>
              <a:t>円</a:t>
            </a:r>
            <a:r>
              <a:rPr lang="en-US" altLang="ja-JP" sz="2000" b="1" u="sng" dirty="0" smtClean="0">
                <a:solidFill>
                  <a:prstClr val="black"/>
                </a:solidFill>
                <a:latin typeface="メイリオ" pitchFamily="50" charset="-128"/>
                <a:ea typeface="メイリオ" pitchFamily="50" charset="-128"/>
                <a:cs typeface="メイリオ" panose="020B0604030504040204" pitchFamily="50" charset="-128"/>
              </a:rPr>
              <a:t>×</a:t>
            </a:r>
            <a:r>
              <a:rPr lang="ja-JP" altLang="en-US" sz="2000" b="1" u="sng" dirty="0" smtClean="0">
                <a:solidFill>
                  <a:prstClr val="black"/>
                </a:solidFill>
                <a:latin typeface="メイリオ" pitchFamily="50" charset="-128"/>
                <a:ea typeface="メイリオ" pitchFamily="50" charset="-128"/>
                <a:cs typeface="メイリオ" panose="020B0604030504040204" pitchFamily="50" charset="-128"/>
              </a:rPr>
              <a:t>休業等延日数が上限額</a:t>
            </a:r>
            <a:r>
              <a:rPr lang="ja-JP" altLang="en-US" sz="2000" b="1" dirty="0" smtClean="0">
                <a:solidFill>
                  <a:prstClr val="black"/>
                </a:solidFill>
                <a:latin typeface="メイリオ" pitchFamily="50" charset="-128"/>
                <a:ea typeface="メイリオ" pitchFamily="50" charset="-128"/>
                <a:cs typeface="メイリオ" panose="020B0604030504040204" pitchFamily="50" charset="-128"/>
              </a:rPr>
              <a:t>です。</a:t>
            </a:r>
            <a:endParaRPr lang="en-US" altLang="ja-JP" sz="2000" dirty="0">
              <a:solidFill>
                <a:prstClr val="black"/>
              </a:solidFill>
              <a:latin typeface="メイリオ" pitchFamily="50" charset="-128"/>
              <a:ea typeface="メイリオ" pitchFamily="50" charset="-128"/>
              <a:cs typeface="メイリオ" panose="020B0604030504040204" pitchFamily="50" charset="-128"/>
            </a:endParaRPr>
          </a:p>
        </p:txBody>
      </p:sp>
      <p:grpSp>
        <p:nvGrpSpPr>
          <p:cNvPr id="5" name="グループ化 4"/>
          <p:cNvGrpSpPr/>
          <p:nvPr/>
        </p:nvGrpSpPr>
        <p:grpSpPr>
          <a:xfrm>
            <a:off x="196164" y="1553269"/>
            <a:ext cx="6968562" cy="1114659"/>
            <a:chOff x="67029" y="1437090"/>
            <a:chExt cx="7074639" cy="1176119"/>
          </a:xfrm>
        </p:grpSpPr>
        <p:grpSp>
          <p:nvGrpSpPr>
            <p:cNvPr id="66" name="グループ化 65"/>
            <p:cNvGrpSpPr/>
            <p:nvPr/>
          </p:nvGrpSpPr>
          <p:grpSpPr>
            <a:xfrm>
              <a:off x="67029" y="1437090"/>
              <a:ext cx="7074639" cy="1009217"/>
              <a:chOff x="75461" y="6233269"/>
              <a:chExt cx="6899195" cy="996517"/>
            </a:xfrm>
          </p:grpSpPr>
          <p:sp>
            <p:nvSpPr>
              <p:cNvPr id="56" name="正方形/長方形 55"/>
              <p:cNvSpPr/>
              <p:nvPr/>
            </p:nvSpPr>
            <p:spPr>
              <a:xfrm>
                <a:off x="409570" y="6263476"/>
                <a:ext cx="1514274" cy="936105"/>
              </a:xfrm>
              <a:prstGeom prst="rect">
                <a:avLst/>
              </a:prstGeom>
              <a:solidFill>
                <a:srgbClr val="FFFFCC"/>
              </a:solidFill>
              <a:ln w="50800" cmpd="dbl">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ysClr val="windowText" lastClr="000000"/>
                  </a:solidFill>
                  <a:latin typeface="メイリオ" panose="020B0604030504040204" pitchFamily="50" charset="-128"/>
                  <a:ea typeface="メイリオ" panose="020B0604030504040204" pitchFamily="50" charset="-128"/>
                </a:endParaRPr>
              </a:p>
            </p:txBody>
          </p:sp>
          <p:sp>
            <p:nvSpPr>
              <p:cNvPr id="58" name="正方形/長方形 57"/>
              <p:cNvSpPr/>
              <p:nvPr/>
            </p:nvSpPr>
            <p:spPr>
              <a:xfrm>
                <a:off x="75461" y="6233269"/>
                <a:ext cx="504687" cy="996517"/>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altLang="ja-JP" sz="2400" b="1" dirty="0" smtClean="0">
                    <a:latin typeface="メイリオ" panose="020B0604030504040204" pitchFamily="50" charset="-128"/>
                    <a:ea typeface="メイリオ" panose="020B0604030504040204" pitchFamily="50" charset="-128"/>
                  </a:rPr>
                  <a:t>A</a:t>
                </a:r>
                <a:endParaRPr lang="ja-JP" altLang="en-US" sz="2400" b="1"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576240" y="6378175"/>
                <a:ext cx="1440160" cy="759758"/>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助成率</a:t>
                </a:r>
                <a:r>
                  <a:rPr lang="ja-JP" altLang="en-US" sz="1200" dirty="0" smtClean="0">
                    <a:latin typeface="メイリオ" panose="020B0604030504040204" pitchFamily="50" charset="-128"/>
                    <a:ea typeface="メイリオ" panose="020B0604030504040204" pitchFamily="50" charset="-128"/>
                  </a:rPr>
                  <a:t>は</a:t>
                </a:r>
                <a:endParaRPr lang="en-US" altLang="ja-JP" sz="1200"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 </a:t>
                </a:r>
                <a:r>
                  <a:rPr lang="en-US" altLang="ja-JP" sz="1600" b="1" dirty="0" smtClean="0">
                    <a:latin typeface="メイリオ" panose="020B0604030504040204" pitchFamily="50" charset="-128"/>
                    <a:ea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rPr>
                  <a:t>分の</a:t>
                </a:r>
                <a:r>
                  <a:rPr lang="en-US" altLang="ja-JP" sz="1600" b="1" dirty="0" smtClean="0">
                    <a:latin typeface="メイリオ" panose="020B0604030504040204" pitchFamily="50" charset="-128"/>
                    <a:ea typeface="メイリオ" panose="020B0604030504040204" pitchFamily="50" charset="-128"/>
                  </a:rPr>
                  <a:t>10 </a:t>
                </a:r>
                <a:r>
                  <a:rPr lang="ja-JP" altLang="en-US" sz="1600" b="1" dirty="0" smtClean="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100</a:t>
                </a:r>
                <a:r>
                  <a:rPr lang="ja-JP" altLang="en-US" sz="1600" b="1" dirty="0">
                    <a:latin typeface="メイリオ" panose="020B0604030504040204" pitchFamily="50" charset="-128"/>
                    <a:ea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endParaRPr>
              </a:p>
            </p:txBody>
          </p:sp>
          <p:sp>
            <p:nvSpPr>
              <p:cNvPr id="65" name="正方形/長方形 64"/>
              <p:cNvSpPr/>
              <p:nvPr/>
            </p:nvSpPr>
            <p:spPr>
              <a:xfrm>
                <a:off x="1964570" y="6273028"/>
                <a:ext cx="5010086" cy="936105"/>
              </a:xfrm>
              <a:prstGeom prst="rect">
                <a:avLst/>
              </a:prstGeom>
              <a:noFill/>
              <a:ln w="50800" cmpd="dbl">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ysClr val="windowText" lastClr="000000"/>
                  </a:solidFill>
                  <a:latin typeface="メイリオ" panose="020B0604030504040204" pitchFamily="50" charset="-128"/>
                  <a:ea typeface="メイリオ" panose="020B0604030504040204" pitchFamily="50" charset="-128"/>
                </a:endParaRPr>
              </a:p>
            </p:txBody>
          </p:sp>
        </p:grpSp>
        <p:sp>
          <p:nvSpPr>
            <p:cNvPr id="73" name="テキスト ボックス 72"/>
            <p:cNvSpPr txBox="1"/>
            <p:nvPr/>
          </p:nvSpPr>
          <p:spPr>
            <a:xfrm>
              <a:off x="2024657" y="1574021"/>
              <a:ext cx="5074511" cy="1039188"/>
            </a:xfrm>
            <a:prstGeom prst="rect">
              <a:avLst/>
            </a:prstGeom>
            <a:noFill/>
          </p:spPr>
          <p:txBody>
            <a:bodyPr wrap="square" rtlCol="0">
              <a:spAutoFit/>
            </a:bodyPr>
            <a:lstStyle/>
            <a:p>
              <a:r>
                <a:rPr lang="ja-JP" altLang="en-US" sz="1800" b="1" dirty="0" smtClean="0">
                  <a:latin typeface="メイリオ" panose="020B0604030504040204" pitchFamily="50" charset="-128"/>
                  <a:ea typeface="メイリオ" panose="020B0604030504040204" pitchFamily="50" charset="-128"/>
                </a:rPr>
                <a:t>休業手当総額</a:t>
              </a:r>
              <a:r>
                <a:rPr lang="ja-JP" altLang="en-US" sz="1400" b="1" dirty="0" smtClean="0">
                  <a:latin typeface="メイリオ" panose="020B0604030504040204" pitchFamily="50" charset="-128"/>
                  <a:ea typeface="メイリオ" panose="020B0604030504040204" pitchFamily="50" charset="-128"/>
                </a:rPr>
                <a:t>（様式</a:t>
              </a:r>
              <a:r>
                <a:rPr lang="ja-JP" altLang="en-US" sz="1400" b="1" dirty="0" smtClean="0">
                  <a:latin typeface="メイリオ" panose="020B0604030504040204" pitchFamily="50" charset="-128"/>
                  <a:ea typeface="メイリオ" panose="020B0604030504040204" pitchFamily="50" charset="-128"/>
                </a:rPr>
                <a:t>特小訓第９号</a:t>
              </a:r>
              <a:r>
                <a:rPr lang="ja-JP" altLang="en-US" sz="1400" b="1" dirty="0" smtClean="0">
                  <a:latin typeface="メイリオ" panose="020B0604030504040204" pitchFamily="50" charset="-128"/>
                  <a:ea typeface="メイリオ" panose="020B0604030504040204" pitchFamily="50" charset="-128"/>
                </a:rPr>
                <a:t>の⑫欄）</a:t>
              </a:r>
              <a:r>
                <a:rPr lang="en-US" altLang="ja-JP" sz="1800" b="1" dirty="0">
                  <a:latin typeface="メイリオ" panose="020B0604030504040204" pitchFamily="50" charset="-128"/>
                  <a:ea typeface="メイリオ" panose="020B0604030504040204" pitchFamily="50" charset="-128"/>
                </a:rPr>
                <a:t>× </a:t>
              </a:r>
              <a:r>
                <a:rPr lang="en-US" altLang="ja-JP" sz="1800" b="1" dirty="0" smtClean="0">
                  <a:latin typeface="メイリオ" panose="020B0604030504040204" pitchFamily="50" charset="-128"/>
                  <a:ea typeface="メイリオ" panose="020B0604030504040204" pitchFamily="50" charset="-128"/>
                </a:rPr>
                <a:t>1</a:t>
              </a:r>
              <a:r>
                <a:rPr lang="ja-JP" altLang="en-US" sz="1400" b="1" dirty="0">
                  <a:latin typeface="メイリオ" panose="020B0604030504040204" pitchFamily="50" charset="-128"/>
                  <a:ea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rPr>
                <a:t>そのまま</a:t>
              </a:r>
              <a:r>
                <a:rPr lang="ja-JP" altLang="en-US" sz="1400" b="1" dirty="0">
                  <a:latin typeface="メイリオ" panose="020B0604030504040204" pitchFamily="50" charset="-128"/>
                  <a:ea typeface="メイリオ" panose="020B0604030504040204" pitchFamily="50" charset="-128"/>
                </a:rPr>
                <a:t>）</a:t>
              </a:r>
              <a:endParaRPr lang="en-US" altLang="ja-JP" sz="1800" b="1" dirty="0" smtClean="0">
                <a:latin typeface="メイリオ" panose="020B0604030504040204" pitchFamily="50" charset="-128"/>
                <a:ea typeface="メイリオ" panose="020B0604030504040204" pitchFamily="50" charset="-128"/>
              </a:endParaRPr>
            </a:p>
            <a:p>
              <a:pPr>
                <a:lnSpc>
                  <a:spcPts val="1200"/>
                </a:lnSpc>
              </a:pPr>
              <a:endParaRPr lang="en-US" altLang="ja-JP" sz="1600" b="1" dirty="0">
                <a:latin typeface="メイリオ" panose="020B0604030504040204" pitchFamily="50" charset="-128"/>
                <a:ea typeface="メイリオ" panose="020B0604030504040204" pitchFamily="50" charset="-128"/>
              </a:endParaRPr>
            </a:p>
            <a:p>
              <a:r>
                <a:rPr lang="ja-JP" altLang="en-US" sz="1600" b="1" dirty="0" smtClean="0">
                  <a:solidFill>
                    <a:srgbClr val="FF0000"/>
                  </a:solidFill>
                  <a:latin typeface="メイリオ" panose="020B0604030504040204" pitchFamily="50" charset="-128"/>
                  <a:ea typeface="メイリオ" panose="020B0604030504040204" pitchFamily="50" charset="-128"/>
                </a:rPr>
                <a:t>　</a:t>
              </a:r>
              <a:r>
                <a:rPr lang="ja-JP" altLang="en-US" sz="1600" dirty="0" smtClean="0">
                  <a:solidFill>
                    <a:srgbClr val="FF0000"/>
                  </a:solidFill>
                  <a:latin typeface="メイリオ" panose="020B0604030504040204" pitchFamily="50" charset="-128"/>
                  <a:ea typeface="メイリオ" panose="020B0604030504040204" pitchFamily="50" charset="-128"/>
                </a:rPr>
                <a:t>例）</a:t>
              </a:r>
              <a:r>
                <a:rPr lang="en-US" altLang="ja-JP" sz="1600" dirty="0" smtClean="0">
                  <a:solidFill>
                    <a:srgbClr val="FF0000"/>
                  </a:solidFill>
                  <a:latin typeface="メイリオ" panose="020B0604030504040204" pitchFamily="50" charset="-128"/>
                  <a:ea typeface="メイリオ" panose="020B0604030504040204" pitchFamily="50" charset="-128"/>
                </a:rPr>
                <a:t>100,000×1</a:t>
              </a:r>
              <a:r>
                <a:rPr lang="ja-JP" altLang="en-US" sz="1600" dirty="0" smtClean="0">
                  <a:solidFill>
                    <a:srgbClr val="FF0000"/>
                  </a:solidFill>
                  <a:latin typeface="メイリオ" panose="020B0604030504040204" pitchFamily="50" charset="-128"/>
                  <a:ea typeface="メイリオ" panose="020B0604030504040204" pitchFamily="50" charset="-128"/>
                </a:rPr>
                <a:t>＝</a:t>
              </a:r>
              <a:r>
                <a:rPr lang="en-US" altLang="ja-JP" sz="1600" u="sng" dirty="0" smtClean="0">
                  <a:solidFill>
                    <a:srgbClr val="FF0000"/>
                  </a:solidFill>
                  <a:latin typeface="メイリオ" panose="020B0604030504040204" pitchFamily="50" charset="-128"/>
                  <a:ea typeface="メイリオ" panose="020B0604030504040204" pitchFamily="50" charset="-128"/>
                </a:rPr>
                <a:t>100,000</a:t>
              </a:r>
              <a:r>
                <a:rPr lang="ja-JP" altLang="en-US" sz="1600" u="sng" dirty="0" smtClean="0">
                  <a:solidFill>
                    <a:srgbClr val="FF0000"/>
                  </a:solidFill>
                  <a:latin typeface="メイリオ" panose="020B0604030504040204" pitchFamily="50" charset="-128"/>
                  <a:ea typeface="メイリオ" panose="020B0604030504040204" pitchFamily="50" charset="-128"/>
                </a:rPr>
                <a:t>円</a:t>
              </a:r>
              <a:endParaRPr lang="ja-JP" altLang="en-US" sz="1600" u="sng" dirty="0">
                <a:solidFill>
                  <a:srgbClr val="FF0000"/>
                </a:solidFill>
                <a:latin typeface="メイリオ" panose="020B0604030504040204" pitchFamily="50" charset="-128"/>
                <a:ea typeface="メイリオ" panose="020B0604030504040204" pitchFamily="50" charset="-128"/>
              </a:endParaRPr>
            </a:p>
          </p:txBody>
        </p:sp>
      </p:grpSp>
      <p:grpSp>
        <p:nvGrpSpPr>
          <p:cNvPr id="6" name="グループ化 5"/>
          <p:cNvGrpSpPr/>
          <p:nvPr/>
        </p:nvGrpSpPr>
        <p:grpSpPr>
          <a:xfrm>
            <a:off x="179656" y="2761752"/>
            <a:ext cx="6979942" cy="4327142"/>
            <a:chOff x="73405" y="2858269"/>
            <a:chExt cx="7086193" cy="4294135"/>
          </a:xfrm>
        </p:grpSpPr>
        <p:grpSp>
          <p:nvGrpSpPr>
            <p:cNvPr id="67" name="グループ化 66"/>
            <p:cNvGrpSpPr/>
            <p:nvPr/>
          </p:nvGrpSpPr>
          <p:grpSpPr>
            <a:xfrm>
              <a:off x="73405" y="2858269"/>
              <a:ext cx="7076695" cy="4108317"/>
              <a:chOff x="73405" y="4353986"/>
              <a:chExt cx="6901251" cy="1461838"/>
            </a:xfrm>
          </p:grpSpPr>
          <p:sp>
            <p:nvSpPr>
              <p:cNvPr id="53" name="正方形/長方形 52"/>
              <p:cNvSpPr/>
              <p:nvPr/>
            </p:nvSpPr>
            <p:spPr>
              <a:xfrm>
                <a:off x="407514" y="4365483"/>
                <a:ext cx="1514274" cy="1436342"/>
              </a:xfrm>
              <a:prstGeom prst="rect">
                <a:avLst/>
              </a:prstGeom>
              <a:solidFill>
                <a:srgbClr val="FFFFCC"/>
              </a:solidFill>
              <a:ln w="50800" cmpd="dbl">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ysClr val="windowText" lastClr="000000"/>
                  </a:solidFill>
                  <a:latin typeface="メイリオ" panose="020B0604030504040204" pitchFamily="50" charset="-128"/>
                  <a:ea typeface="メイリオ" panose="020B0604030504040204" pitchFamily="50" charset="-128"/>
                </a:endParaRPr>
              </a:p>
            </p:txBody>
          </p:sp>
          <p:sp>
            <p:nvSpPr>
              <p:cNvPr id="55" name="正方形/長方形 54"/>
              <p:cNvSpPr/>
              <p:nvPr/>
            </p:nvSpPr>
            <p:spPr>
              <a:xfrm>
                <a:off x="73405" y="4353986"/>
                <a:ext cx="504687" cy="1461838"/>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altLang="ja-JP" sz="2400" b="1" dirty="0" smtClean="0">
                    <a:latin typeface="メイリオ" panose="020B0604030504040204" pitchFamily="50" charset="-128"/>
                    <a:ea typeface="メイリオ" panose="020B0604030504040204" pitchFamily="50" charset="-128"/>
                  </a:rPr>
                  <a:t>B</a:t>
                </a:r>
                <a:endParaRPr lang="ja-JP" altLang="en-US" sz="2400" b="1"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551872" y="4492464"/>
                <a:ext cx="1608174" cy="1119393"/>
              </a:xfrm>
              <a:prstGeom prst="rect">
                <a:avLst/>
              </a:prstGeom>
              <a:noFill/>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助成率は</a:t>
                </a:r>
                <a:endParaRPr lang="en-US" altLang="ja-JP" sz="1200" dirty="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①</a:t>
                </a:r>
                <a:r>
                  <a:rPr lang="ja-JP" altLang="en-US" sz="1200" dirty="0" smtClean="0">
                    <a:latin typeface="メイリオ" panose="020B0604030504040204" pitchFamily="50" charset="-128"/>
                    <a:ea typeface="メイリオ" panose="020B0604030504040204" pitchFamily="50" charset="-128"/>
                  </a:rPr>
                  <a:t>休業手当支払率</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60</a:t>
                </a:r>
                <a:r>
                  <a:rPr lang="ja-JP" altLang="en-US" sz="1200" dirty="0" smtClean="0">
                    <a:latin typeface="メイリオ" panose="020B0604030504040204" pitchFamily="50" charset="-128"/>
                    <a:ea typeface="メイリオ" panose="020B0604030504040204" pitchFamily="50" charset="-128"/>
                  </a:rPr>
                  <a:t>％分まで</a:t>
                </a:r>
                <a:endParaRPr lang="en-US" altLang="ja-JP" sz="1200"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 </a:t>
                </a:r>
                <a:r>
                  <a:rPr lang="en-US" altLang="ja-JP" sz="1600" b="1" dirty="0" smtClean="0">
                    <a:latin typeface="メイリオ" panose="020B0604030504040204" pitchFamily="50" charset="-128"/>
                    <a:ea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rPr>
                  <a:t>分の</a:t>
                </a:r>
                <a:r>
                  <a:rPr lang="ja-JP" altLang="en-US" sz="1600" b="1" dirty="0" smtClean="0">
                    <a:latin typeface="メイリオ" panose="020B0604030504040204" pitchFamily="50" charset="-128"/>
                    <a:ea typeface="メイリオ" panose="020B0604030504040204" pitchFamily="50" charset="-128"/>
                  </a:rPr>
                  <a:t>９</a:t>
                </a:r>
                <a:endParaRPr lang="en-US" altLang="ja-JP" sz="1600" b="1" dirty="0" smtClean="0">
                  <a:latin typeface="メイリオ" panose="020B0604030504040204" pitchFamily="50" charset="-128"/>
                  <a:ea typeface="メイリオ" panose="020B0604030504040204" pitchFamily="50" charset="-128"/>
                </a:endParaRPr>
              </a:p>
              <a:p>
                <a:r>
                  <a:rPr lang="en-US" altLang="ja-JP" sz="1600" b="1" dirty="0" smtClean="0">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90</a:t>
                </a:r>
                <a:r>
                  <a:rPr lang="ja-JP" altLang="en-US" sz="1600" b="1" dirty="0" smtClean="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 ）</a:t>
                </a:r>
                <a:endParaRPr lang="en-US" altLang="ja-JP" sz="1600" b="1" dirty="0" smtClean="0">
                  <a:latin typeface="メイリオ" panose="020B0604030504040204" pitchFamily="50" charset="-128"/>
                  <a:ea typeface="メイリオ" panose="020B0604030504040204" pitchFamily="50" charset="-128"/>
                </a:endParaRPr>
              </a:p>
              <a:p>
                <a:pPr lvl="0"/>
                <a:endParaRPr lang="en-US" altLang="ja-JP" sz="1200" dirty="0" smtClean="0">
                  <a:solidFill>
                    <a:prstClr val="black"/>
                  </a:solidFill>
                  <a:latin typeface="メイリオ" panose="020B0604030504040204" pitchFamily="50" charset="-128"/>
                  <a:ea typeface="メイリオ" panose="020B0604030504040204" pitchFamily="50" charset="-128"/>
                </a:endParaRPr>
              </a:p>
              <a:p>
                <a:pPr lvl="0"/>
                <a:r>
                  <a:rPr lang="ja-JP" altLang="en-US" sz="1200" dirty="0" smtClean="0">
                    <a:solidFill>
                      <a:prstClr val="black"/>
                    </a:solidFill>
                    <a:latin typeface="メイリオ" panose="020B0604030504040204" pitchFamily="50" charset="-128"/>
                    <a:ea typeface="メイリオ" panose="020B0604030504040204" pitchFamily="50" charset="-128"/>
                  </a:rPr>
                  <a:t>②休業手当支払率</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lvl="0"/>
                <a:r>
                  <a:rPr lang="ja-JP" altLang="en-US" sz="1200" dirty="0" smtClean="0">
                    <a:solidFill>
                      <a:prstClr val="black"/>
                    </a:solidFill>
                    <a:latin typeface="メイリオ" panose="020B0604030504040204" pitchFamily="50" charset="-128"/>
                    <a:ea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rPr>
                  <a:t>60</a:t>
                </a:r>
                <a:r>
                  <a:rPr lang="ja-JP" altLang="en-US" sz="1200" dirty="0" smtClean="0">
                    <a:solidFill>
                      <a:prstClr val="black"/>
                    </a:solidFill>
                    <a:latin typeface="メイリオ" panose="020B0604030504040204" pitchFamily="50" charset="-128"/>
                    <a:ea typeface="メイリオ" panose="020B0604030504040204" pitchFamily="50" charset="-128"/>
                  </a:rPr>
                  <a:t>％を超える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lvl="0"/>
                <a:r>
                  <a:rPr lang="ja-JP" altLang="en-US" sz="1200" dirty="0" smtClean="0">
                    <a:solidFill>
                      <a:prstClr val="black"/>
                    </a:solidFill>
                    <a:latin typeface="メイリオ" panose="020B0604030504040204" pitchFamily="50" charset="-128"/>
                    <a:ea typeface="メイリオ" panose="020B0604030504040204" pitchFamily="50" charset="-128"/>
                  </a:rPr>
                  <a:t>　部分</a:t>
                </a:r>
                <a:endParaRPr lang="en-US" altLang="ja-JP" sz="1200" dirty="0">
                  <a:solidFill>
                    <a:prstClr val="black"/>
                  </a:solidFill>
                  <a:latin typeface="メイリオ" panose="020B0604030504040204" pitchFamily="50" charset="-128"/>
                  <a:ea typeface="メイリオ" panose="020B0604030504040204" pitchFamily="50" charset="-128"/>
                </a:endParaRPr>
              </a:p>
              <a:p>
                <a:pPr lvl="0"/>
                <a:r>
                  <a:rPr lang="en-US" altLang="ja-JP" sz="1200" b="1" dirty="0">
                    <a:solidFill>
                      <a:prstClr val="black"/>
                    </a:solidFill>
                    <a:latin typeface="メイリオ" panose="020B0604030504040204" pitchFamily="50" charset="-128"/>
                    <a:ea typeface="メイリオ" panose="020B0604030504040204" pitchFamily="50" charset="-128"/>
                  </a:rPr>
                  <a:t> </a:t>
                </a:r>
                <a:r>
                  <a:rPr lang="en-US" altLang="ja-JP" sz="1600" b="1" dirty="0" smtClean="0">
                    <a:solidFill>
                      <a:prstClr val="black"/>
                    </a:solidFill>
                    <a:latin typeface="メイリオ" panose="020B0604030504040204" pitchFamily="50" charset="-128"/>
                    <a:ea typeface="メイリオ" panose="020B0604030504040204" pitchFamily="50" charset="-128"/>
                  </a:rPr>
                  <a:t>10</a:t>
                </a:r>
                <a:r>
                  <a:rPr lang="ja-JP" altLang="en-US" sz="1600" b="1" dirty="0">
                    <a:solidFill>
                      <a:prstClr val="black"/>
                    </a:solidFill>
                    <a:latin typeface="メイリオ" panose="020B0604030504040204" pitchFamily="50" charset="-128"/>
                    <a:ea typeface="メイリオ" panose="020B0604030504040204" pitchFamily="50" charset="-128"/>
                  </a:rPr>
                  <a:t>分の</a:t>
                </a:r>
                <a:r>
                  <a:rPr lang="en-US" altLang="ja-JP" sz="1600" b="1" dirty="0" smtClean="0">
                    <a:solidFill>
                      <a:prstClr val="black"/>
                    </a:solidFill>
                    <a:latin typeface="メイリオ" panose="020B0604030504040204" pitchFamily="50" charset="-128"/>
                    <a:ea typeface="メイリオ" panose="020B0604030504040204" pitchFamily="50" charset="-128"/>
                  </a:rPr>
                  <a:t>10</a:t>
                </a:r>
              </a:p>
              <a:p>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100</a:t>
                </a:r>
                <a:r>
                  <a:rPr lang="ja-JP" altLang="en-US" sz="1600" b="1" dirty="0">
                    <a:latin typeface="メイリオ" panose="020B0604030504040204" pitchFamily="50" charset="-128"/>
                    <a:ea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endParaRPr>
              </a:p>
              <a:p>
                <a:pPr lvl="0"/>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64" name="正方形/長方形 63"/>
              <p:cNvSpPr/>
              <p:nvPr/>
            </p:nvSpPr>
            <p:spPr>
              <a:xfrm>
                <a:off x="1964570" y="4363333"/>
                <a:ext cx="5010086" cy="1438492"/>
              </a:xfrm>
              <a:prstGeom prst="rect">
                <a:avLst/>
              </a:prstGeom>
              <a:noFill/>
              <a:ln w="50800" cmpd="dbl">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ysClr val="windowText" lastClr="000000"/>
                  </a:solidFill>
                  <a:latin typeface="メイリオ" panose="020B0604030504040204" pitchFamily="50" charset="-128"/>
                  <a:ea typeface="メイリオ" panose="020B0604030504040204" pitchFamily="50" charset="-128"/>
                </a:endParaRPr>
              </a:p>
            </p:txBody>
          </p:sp>
        </p:grpSp>
        <p:sp>
          <p:nvSpPr>
            <p:cNvPr id="74" name="テキスト ボックス 73"/>
            <p:cNvSpPr txBox="1"/>
            <p:nvPr/>
          </p:nvSpPr>
          <p:spPr>
            <a:xfrm>
              <a:off x="2097603" y="2983300"/>
              <a:ext cx="5061995" cy="4169104"/>
            </a:xfrm>
            <a:prstGeom prst="rect">
              <a:avLst/>
            </a:prstGeom>
            <a:noFill/>
          </p:spPr>
          <p:txBody>
            <a:bodyPr wrap="square" rtlCol="0">
              <a:spAutoFit/>
            </a:bodyPr>
            <a:lstStyle/>
            <a:p>
              <a:pPr marL="450850" indent="-450850">
                <a:spcAft>
                  <a:spcPts val="600"/>
                </a:spcAft>
              </a:pPr>
              <a:r>
                <a:rPr lang="ja-JP" altLang="en-US" sz="1800" u="sng" dirty="0" smtClean="0">
                  <a:latin typeface="メイリオ" panose="020B0604030504040204" pitchFamily="50" charset="-128"/>
                  <a:ea typeface="メイリオ" panose="020B0604030504040204" pitchFamily="50" charset="-128"/>
                </a:rPr>
                <a:t>① </a:t>
              </a:r>
              <a:r>
                <a:rPr lang="en-US" altLang="ja-JP" sz="1800" u="sng" dirty="0" smtClean="0">
                  <a:latin typeface="メイリオ" panose="020B0604030504040204" pitchFamily="50" charset="-128"/>
                  <a:ea typeface="メイリオ" panose="020B0604030504040204" pitchFamily="50" charset="-128"/>
                </a:rPr>
                <a:t>60</a:t>
              </a:r>
              <a:r>
                <a:rPr lang="ja-JP" altLang="en-US" sz="1800" u="sng" dirty="0" smtClean="0">
                  <a:latin typeface="メイリオ" panose="020B0604030504040204" pitchFamily="50" charset="-128"/>
                  <a:ea typeface="メイリオ" panose="020B0604030504040204" pitchFamily="50" charset="-128"/>
                </a:rPr>
                <a:t>％までの分</a:t>
              </a:r>
              <a:endParaRPr lang="en-US" altLang="ja-JP" sz="1800" u="sng" dirty="0" smtClean="0">
                <a:latin typeface="メイリオ" panose="020B0604030504040204" pitchFamily="50" charset="-128"/>
                <a:ea typeface="メイリオ" panose="020B0604030504040204" pitchFamily="50" charset="-128"/>
              </a:endParaRPr>
            </a:p>
            <a:p>
              <a:pPr marL="450850" indent="-450850"/>
              <a:r>
                <a:rPr lang="ja-JP" altLang="en-US" sz="1800" b="1" dirty="0" smtClean="0">
                  <a:latin typeface="メイリオ" panose="020B0604030504040204" pitchFamily="50" charset="-128"/>
                  <a:ea typeface="メイリオ" panose="020B0604030504040204" pitchFamily="50" charset="-128"/>
                </a:rPr>
                <a:t>　休業手当総額</a:t>
              </a:r>
              <a:r>
                <a:rPr lang="ja-JP" altLang="en-US" sz="1400" b="1" dirty="0" smtClean="0">
                  <a:latin typeface="メイリオ" panose="020B0604030504040204" pitchFamily="50" charset="-128"/>
                  <a:ea typeface="メイリオ" panose="020B0604030504040204" pitchFamily="50" charset="-128"/>
                </a:rPr>
                <a:t>（様式</a:t>
              </a:r>
              <a:r>
                <a:rPr lang="ja-JP" altLang="en-US" sz="1400" b="1" dirty="0" smtClean="0">
                  <a:latin typeface="メイリオ" panose="020B0604030504040204" pitchFamily="50" charset="-128"/>
                  <a:ea typeface="メイリオ" panose="020B0604030504040204" pitchFamily="50" charset="-128"/>
                </a:rPr>
                <a:t>特小訓第９号</a:t>
              </a:r>
              <a:r>
                <a:rPr lang="ja-JP" altLang="en-US" sz="1400" b="1" dirty="0" smtClean="0">
                  <a:latin typeface="メイリオ" panose="020B0604030504040204" pitchFamily="50" charset="-128"/>
                  <a:ea typeface="メイリオ" panose="020B0604030504040204" pitchFamily="50" charset="-128"/>
                </a:rPr>
                <a:t>の⑫欄）　　　　　　</a:t>
              </a:r>
              <a:endParaRPr lang="en-US" altLang="ja-JP" sz="1400" b="1" dirty="0" smtClean="0">
                <a:latin typeface="メイリオ" panose="020B0604030504040204" pitchFamily="50" charset="-128"/>
                <a:ea typeface="メイリオ" panose="020B0604030504040204" pitchFamily="50" charset="-128"/>
              </a:endParaRPr>
            </a:p>
            <a:p>
              <a:pPr marL="450850" indent="-276225"/>
              <a:r>
                <a:rPr lang="en-US" altLang="ja-JP" sz="1800" b="1" dirty="0" smtClean="0">
                  <a:latin typeface="メイリオ" panose="020B0604030504040204" pitchFamily="50" charset="-128"/>
                  <a:ea typeface="メイリオ" panose="020B0604030504040204" pitchFamily="50" charset="-128"/>
                </a:rPr>
                <a:t>×</a:t>
              </a:r>
              <a:r>
                <a:rPr lang="ja-JP" altLang="en-US" sz="1800" b="1" dirty="0" smtClean="0">
                  <a:latin typeface="メイリオ" panose="020B0604030504040204" pitchFamily="50" charset="-128"/>
                  <a:ea typeface="メイリオ" panose="020B0604030504040204" pitchFamily="50" charset="-128"/>
                </a:rPr>
                <a:t> </a:t>
              </a:r>
              <a:r>
                <a:rPr lang="en-US" altLang="ja-JP" sz="1800" b="1" dirty="0" smtClean="0">
                  <a:latin typeface="メイリオ" panose="020B0604030504040204" pitchFamily="50" charset="-128"/>
                  <a:ea typeface="メイリオ" panose="020B0604030504040204" pitchFamily="50" charset="-128"/>
                </a:rPr>
                <a:t>60/</a:t>
              </a:r>
              <a:r>
                <a:rPr lang="ja-JP" altLang="en-US" sz="1800" b="1" dirty="0" smtClean="0">
                  <a:latin typeface="メイリオ" panose="020B0604030504040204" pitchFamily="50" charset="-128"/>
                  <a:ea typeface="メイリオ" panose="020B0604030504040204" pitchFamily="50" charset="-128"/>
                </a:rPr>
                <a:t>休業手当支払率</a:t>
              </a:r>
              <a:r>
                <a:rPr lang="ja-JP" altLang="en-US" sz="1400" b="1" dirty="0">
                  <a:solidFill>
                    <a:prstClr val="black"/>
                  </a:solidFill>
                  <a:latin typeface="メイリオ" panose="020B0604030504040204" pitchFamily="50" charset="-128"/>
                  <a:ea typeface="メイリオ" panose="020B0604030504040204" pitchFamily="50" charset="-128"/>
                </a:rPr>
                <a:t>（様式</a:t>
              </a:r>
              <a:r>
                <a:rPr lang="ja-JP" altLang="en-US" sz="1400" b="1" dirty="0" smtClean="0">
                  <a:solidFill>
                    <a:prstClr val="black"/>
                  </a:solidFill>
                  <a:latin typeface="メイリオ" panose="020B0604030504040204" pitchFamily="50" charset="-128"/>
                  <a:ea typeface="メイリオ" panose="020B0604030504040204" pitchFamily="50" charset="-128"/>
                </a:rPr>
                <a:t>特小訓第９号</a:t>
              </a:r>
              <a:r>
                <a:rPr lang="ja-JP" altLang="en-US" sz="1400" b="1" dirty="0" smtClean="0">
                  <a:solidFill>
                    <a:prstClr val="black"/>
                  </a:solidFill>
                  <a:latin typeface="メイリオ" panose="020B0604030504040204" pitchFamily="50" charset="-128"/>
                  <a:ea typeface="メイリオ" panose="020B0604030504040204" pitchFamily="50" charset="-128"/>
                </a:rPr>
                <a:t>の㉑欄</a:t>
              </a:r>
              <a:r>
                <a:rPr lang="ja-JP" altLang="en-US" sz="1400" b="1" dirty="0">
                  <a:solidFill>
                    <a:prstClr val="black"/>
                  </a:solidFill>
                  <a:latin typeface="メイリオ" panose="020B0604030504040204" pitchFamily="50" charset="-128"/>
                  <a:ea typeface="メイリオ" panose="020B0604030504040204" pitchFamily="50" charset="-128"/>
                </a:rPr>
                <a:t>） </a:t>
              </a:r>
              <a:r>
                <a:rPr lang="ja-JP" altLang="en-US" sz="1800" b="1" dirty="0" smtClean="0">
                  <a:latin typeface="メイリオ" panose="020B0604030504040204" pitchFamily="50" charset="-128"/>
                  <a:ea typeface="メイリオ" panose="020B0604030504040204" pitchFamily="50" charset="-128"/>
                </a:rPr>
                <a:t>　</a:t>
              </a:r>
              <a:endParaRPr lang="en-US" altLang="ja-JP" sz="1800" b="1" dirty="0" smtClean="0">
                <a:latin typeface="メイリオ" panose="020B0604030504040204" pitchFamily="50" charset="-128"/>
                <a:ea typeface="メイリオ" panose="020B0604030504040204" pitchFamily="50" charset="-128"/>
              </a:endParaRPr>
            </a:p>
            <a:p>
              <a:pPr marL="450850" indent="-276225"/>
              <a:r>
                <a:rPr lang="en-US" altLang="ja-JP" sz="1800" b="1" dirty="0" smtClean="0">
                  <a:latin typeface="メイリオ" panose="020B0604030504040204" pitchFamily="50" charset="-128"/>
                  <a:ea typeface="メイリオ" panose="020B0604030504040204" pitchFamily="50" charset="-128"/>
                </a:rPr>
                <a:t>× 0.9</a:t>
              </a:r>
            </a:p>
            <a:p>
              <a:pPr marL="450850" indent="-450850">
                <a:spcBef>
                  <a:spcPts val="600"/>
                </a:spcBef>
                <a:spcAft>
                  <a:spcPts val="600"/>
                </a:spcAft>
              </a:pPr>
              <a:r>
                <a:rPr lang="ja-JP" altLang="en-US" sz="1800" u="sng" dirty="0" smtClean="0">
                  <a:latin typeface="メイリオ" panose="020B0604030504040204" pitchFamily="50" charset="-128"/>
                  <a:ea typeface="メイリオ" panose="020B0604030504040204" pitchFamily="50" charset="-128"/>
                </a:rPr>
                <a:t>②</a:t>
              </a:r>
              <a:r>
                <a:rPr lang="en-US" altLang="ja-JP" sz="1800" u="sng" dirty="0" smtClean="0">
                  <a:latin typeface="メイリオ" panose="020B0604030504040204" pitchFamily="50" charset="-128"/>
                  <a:ea typeface="メイリオ" panose="020B0604030504040204" pitchFamily="50" charset="-128"/>
                </a:rPr>
                <a:t> 60</a:t>
              </a:r>
              <a:r>
                <a:rPr lang="ja-JP" altLang="en-US" sz="1800" u="sng" dirty="0" smtClean="0">
                  <a:latin typeface="メイリオ" panose="020B0604030504040204" pitchFamily="50" charset="-128"/>
                  <a:ea typeface="メイリオ" panose="020B0604030504040204" pitchFamily="50" charset="-128"/>
                </a:rPr>
                <a:t>％を超える分</a:t>
              </a:r>
              <a:endParaRPr lang="en-US" altLang="ja-JP" sz="1800" u="sng" dirty="0" smtClean="0">
                <a:latin typeface="メイリオ" panose="020B0604030504040204" pitchFamily="50" charset="-128"/>
                <a:ea typeface="メイリオ" panose="020B0604030504040204" pitchFamily="50" charset="-128"/>
              </a:endParaRPr>
            </a:p>
            <a:p>
              <a:pPr marL="450850" indent="-450850"/>
              <a:r>
                <a:rPr lang="ja-JP" altLang="en-US" sz="1800" b="1" dirty="0" smtClean="0">
                  <a:latin typeface="メイリオ" panose="020B0604030504040204" pitchFamily="50" charset="-128"/>
                  <a:ea typeface="メイリオ" panose="020B0604030504040204" pitchFamily="50" charset="-128"/>
                </a:rPr>
                <a:t>　休業</a:t>
              </a:r>
              <a:r>
                <a:rPr lang="ja-JP" altLang="en-US" sz="1800" b="1" dirty="0">
                  <a:latin typeface="メイリオ" panose="020B0604030504040204" pitchFamily="50" charset="-128"/>
                  <a:ea typeface="メイリオ" panose="020B0604030504040204" pitchFamily="50" charset="-128"/>
                </a:rPr>
                <a:t>手当総額</a:t>
              </a:r>
              <a:r>
                <a:rPr lang="ja-JP" altLang="en-US" sz="1400" b="1" dirty="0">
                  <a:latin typeface="メイリオ" panose="020B0604030504040204" pitchFamily="50" charset="-128"/>
                  <a:ea typeface="メイリオ" panose="020B0604030504040204" pitchFamily="50" charset="-128"/>
                </a:rPr>
                <a:t>（様式</a:t>
              </a:r>
              <a:r>
                <a:rPr lang="ja-JP" altLang="en-US" sz="1400" b="1" dirty="0" smtClean="0">
                  <a:latin typeface="メイリオ" panose="020B0604030504040204" pitchFamily="50" charset="-128"/>
                  <a:ea typeface="メイリオ" panose="020B0604030504040204" pitchFamily="50" charset="-128"/>
                </a:rPr>
                <a:t>特小訓第９号</a:t>
              </a:r>
              <a:r>
                <a:rPr lang="ja-JP" altLang="en-US" sz="1400" b="1" dirty="0">
                  <a:latin typeface="メイリオ" panose="020B0604030504040204" pitchFamily="50" charset="-128"/>
                  <a:ea typeface="メイリオ" panose="020B0604030504040204" pitchFamily="50" charset="-128"/>
                </a:rPr>
                <a:t>の⑫欄）　　　　</a:t>
              </a:r>
              <a:r>
                <a:rPr lang="ja-JP" altLang="en-US" sz="1400" b="1" dirty="0" smtClean="0">
                  <a:latin typeface="メイリオ" panose="020B0604030504040204" pitchFamily="50" charset="-128"/>
                  <a:ea typeface="メイリオ" panose="020B0604030504040204" pitchFamily="50" charset="-128"/>
                </a:rPr>
                <a:t>　　</a:t>
              </a:r>
              <a:endParaRPr lang="en-US" altLang="ja-JP" sz="1400" b="1" dirty="0" smtClean="0">
                <a:latin typeface="メイリオ" panose="020B0604030504040204" pitchFamily="50" charset="-128"/>
                <a:ea typeface="メイリオ" panose="020B0604030504040204" pitchFamily="50" charset="-128"/>
              </a:endParaRPr>
            </a:p>
            <a:p>
              <a:pPr marL="450850" indent="-276225"/>
              <a:r>
                <a:rPr lang="en-US" altLang="ja-JP" sz="1800" b="1" dirty="0" smtClean="0">
                  <a:latin typeface="メイリオ" panose="020B0604030504040204" pitchFamily="50" charset="-128"/>
                  <a:ea typeface="メイリオ" panose="020B0604030504040204" pitchFamily="50" charset="-128"/>
                </a:rPr>
                <a:t>×</a:t>
              </a:r>
              <a:r>
                <a:rPr lang="ja-JP" altLang="en-US" sz="1800" b="1" dirty="0" smtClean="0">
                  <a:latin typeface="メイリオ" panose="020B0604030504040204" pitchFamily="50" charset="-128"/>
                  <a:ea typeface="メイリオ" panose="020B0604030504040204" pitchFamily="50" charset="-128"/>
                </a:rPr>
                <a:t> </a:t>
              </a:r>
              <a:r>
                <a:rPr lang="en-US" altLang="ja-JP" sz="1800" b="1" dirty="0" smtClean="0">
                  <a:latin typeface="メイリオ" panose="020B0604030504040204" pitchFamily="50" charset="-128"/>
                  <a:ea typeface="メイリオ" panose="020B0604030504040204" pitchFamily="50" charset="-128"/>
                </a:rPr>
                <a:t>(</a:t>
              </a:r>
              <a:r>
                <a:rPr lang="ja-JP" altLang="en-US" sz="1800" b="1" dirty="0" smtClean="0">
                  <a:latin typeface="メイリオ" panose="020B0604030504040204" pitchFamily="50" charset="-128"/>
                  <a:ea typeface="メイリオ" panose="020B0604030504040204" pitchFamily="50" charset="-128"/>
                </a:rPr>
                <a:t>休業手当支払率</a:t>
              </a:r>
              <a:r>
                <a:rPr lang="en-US" altLang="ja-JP" sz="1800" b="1" dirty="0" smtClean="0">
                  <a:latin typeface="メイリオ" panose="020B0604030504040204" pitchFamily="50" charset="-128"/>
                  <a:ea typeface="メイリオ" panose="020B0604030504040204" pitchFamily="50" charset="-128"/>
                </a:rPr>
                <a:t> – 60)/</a:t>
              </a:r>
              <a:r>
                <a:rPr lang="ja-JP" altLang="en-US" sz="1800" b="1" dirty="0">
                  <a:latin typeface="メイリオ" panose="020B0604030504040204" pitchFamily="50" charset="-128"/>
                  <a:ea typeface="メイリオ" panose="020B0604030504040204" pitchFamily="50" charset="-128"/>
                </a:rPr>
                <a:t>休業</a:t>
              </a:r>
              <a:r>
                <a:rPr lang="ja-JP" altLang="en-US" sz="1800" b="1" dirty="0" smtClean="0">
                  <a:latin typeface="メイリオ" panose="020B0604030504040204" pitchFamily="50" charset="-128"/>
                  <a:ea typeface="メイリオ" panose="020B0604030504040204" pitchFamily="50" charset="-128"/>
                </a:rPr>
                <a:t>手当支払率</a:t>
              </a:r>
              <a:endParaRPr lang="en-US" altLang="ja-JP" sz="1800" b="1" dirty="0" smtClean="0">
                <a:latin typeface="メイリオ" panose="020B0604030504040204" pitchFamily="50" charset="-128"/>
                <a:ea typeface="メイリオ" panose="020B0604030504040204" pitchFamily="50" charset="-128"/>
              </a:endParaRPr>
            </a:p>
            <a:p>
              <a:pPr marL="450850" indent="-276225"/>
              <a:r>
                <a:rPr lang="en-US" altLang="ja-JP" sz="1800" b="1" dirty="0" smtClean="0">
                  <a:latin typeface="メイリオ" panose="020B0604030504040204" pitchFamily="50" charset="-128"/>
                  <a:ea typeface="メイリオ" panose="020B0604030504040204" pitchFamily="50" charset="-128"/>
                </a:rPr>
                <a:t>×</a:t>
              </a:r>
              <a:r>
                <a:rPr lang="ja-JP" altLang="en-US" sz="1800" b="1" dirty="0" smtClean="0">
                  <a:latin typeface="メイリオ" panose="020B0604030504040204" pitchFamily="50" charset="-128"/>
                  <a:ea typeface="メイリオ" panose="020B0604030504040204" pitchFamily="50" charset="-128"/>
                </a:rPr>
                <a:t> １</a:t>
              </a:r>
              <a:r>
                <a:rPr lang="ja-JP" altLang="en-US" sz="1400" b="1" dirty="0">
                  <a:latin typeface="メイリオ" panose="020B0604030504040204" pitchFamily="50" charset="-128"/>
                  <a:ea typeface="メイリオ" panose="020B0604030504040204" pitchFamily="50" charset="-128"/>
                </a:rPr>
                <a:t>（そのまま</a:t>
              </a:r>
              <a:r>
                <a:rPr lang="ja-JP" altLang="en-US" sz="1400" b="1" dirty="0" smtClean="0">
                  <a:latin typeface="メイリオ" panose="020B0604030504040204" pitchFamily="50" charset="-128"/>
                  <a:ea typeface="メイリオ" panose="020B0604030504040204" pitchFamily="50" charset="-128"/>
                </a:rPr>
                <a:t>）</a:t>
              </a:r>
              <a:endParaRPr lang="en-US" altLang="ja-JP" sz="1400" b="1" dirty="0" smtClean="0">
                <a:latin typeface="メイリオ" panose="020B0604030504040204" pitchFamily="50" charset="-128"/>
                <a:ea typeface="メイリオ" panose="020B0604030504040204" pitchFamily="50" charset="-128"/>
              </a:endParaRPr>
            </a:p>
            <a:p>
              <a:pPr>
                <a:lnSpc>
                  <a:spcPts val="1200"/>
                </a:lnSpc>
              </a:pPr>
              <a:endParaRPr lang="en-US" altLang="ja-JP" sz="1800" b="1" dirty="0">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　</a:t>
              </a:r>
              <a:r>
                <a:rPr lang="ja-JP" altLang="en-US" sz="1600" dirty="0">
                  <a:solidFill>
                    <a:srgbClr val="FF0000"/>
                  </a:solidFill>
                  <a:latin typeface="メイリオ" panose="020B0604030504040204" pitchFamily="50" charset="-128"/>
                  <a:ea typeface="メイリオ" panose="020B0604030504040204" pitchFamily="50" charset="-128"/>
                </a:rPr>
                <a:t>例</a:t>
              </a:r>
              <a:r>
                <a:rPr lang="ja-JP" altLang="en-US" sz="1600" dirty="0" smtClean="0">
                  <a:solidFill>
                    <a:srgbClr val="FF0000"/>
                  </a:solidFill>
                  <a:latin typeface="メイリオ" panose="020B0604030504040204" pitchFamily="50" charset="-128"/>
                  <a:ea typeface="メイリオ" panose="020B0604030504040204" pitchFamily="50" charset="-128"/>
                </a:rPr>
                <a:t>）休業手当支払い率が</a:t>
              </a:r>
              <a:r>
                <a:rPr lang="en-US" altLang="ja-JP" sz="1600" dirty="0" smtClean="0">
                  <a:solidFill>
                    <a:srgbClr val="FF0000"/>
                  </a:solidFill>
                  <a:latin typeface="メイリオ" panose="020B0604030504040204" pitchFamily="50" charset="-128"/>
                  <a:ea typeface="メイリオ" panose="020B0604030504040204" pitchFamily="50" charset="-128"/>
                </a:rPr>
                <a:t>80</a:t>
              </a:r>
              <a:r>
                <a:rPr lang="ja-JP" altLang="en-US" sz="1600" dirty="0" smtClean="0">
                  <a:solidFill>
                    <a:srgbClr val="FF0000"/>
                  </a:solidFill>
                  <a:latin typeface="メイリオ" panose="020B0604030504040204" pitchFamily="50" charset="-128"/>
                  <a:ea typeface="メイリオ" panose="020B0604030504040204" pitchFamily="50" charset="-128"/>
                </a:rPr>
                <a:t>％の場合</a:t>
              </a:r>
              <a:endParaRPr lang="en-US" altLang="ja-JP" sz="1600" dirty="0" smtClean="0">
                <a:solidFill>
                  <a:srgbClr val="FF0000"/>
                </a:solidFill>
                <a:latin typeface="メイリオ" panose="020B0604030504040204" pitchFamily="50" charset="-128"/>
                <a:ea typeface="メイリオ" panose="020B0604030504040204" pitchFamily="50" charset="-128"/>
              </a:endParaRPr>
            </a:p>
            <a:p>
              <a:pPr>
                <a:spcBef>
                  <a:spcPts val="600"/>
                </a:spcBef>
              </a:pPr>
              <a:r>
                <a:rPr lang="ja-JP" altLang="en-US" sz="1600" dirty="0" smtClean="0">
                  <a:solidFill>
                    <a:srgbClr val="FF0000"/>
                  </a:solidFill>
                  <a:latin typeface="メイリオ" panose="020B0604030504040204" pitchFamily="50" charset="-128"/>
                  <a:ea typeface="メイリオ" panose="020B0604030504040204" pitchFamily="50" charset="-128"/>
                </a:rPr>
                <a:t>　　　①</a:t>
              </a:r>
              <a:r>
                <a:rPr lang="en-US" altLang="ja-JP" sz="1600" dirty="0" smtClean="0">
                  <a:solidFill>
                    <a:srgbClr val="FF0000"/>
                  </a:solidFill>
                  <a:latin typeface="メイリオ" panose="020B0604030504040204" pitchFamily="50" charset="-128"/>
                  <a:ea typeface="メイリオ" panose="020B0604030504040204" pitchFamily="50" charset="-128"/>
                </a:rPr>
                <a:t>100,000×60/80×0.9</a:t>
              </a:r>
              <a:r>
                <a:rPr lang="ja-JP" altLang="en-US" sz="1600" dirty="0" smtClean="0">
                  <a:solidFill>
                    <a:srgbClr val="FF0000"/>
                  </a:solidFill>
                  <a:latin typeface="メイリオ" panose="020B0604030504040204" pitchFamily="50" charset="-128"/>
                  <a:ea typeface="メイリオ" panose="020B0604030504040204" pitchFamily="50" charset="-128"/>
                </a:rPr>
                <a:t>＝</a:t>
              </a:r>
              <a:r>
                <a:rPr lang="en-US" altLang="ja-JP" sz="1600" dirty="0" smtClean="0">
                  <a:solidFill>
                    <a:srgbClr val="FF0000"/>
                  </a:solidFill>
                  <a:latin typeface="メイリオ" panose="020B0604030504040204" pitchFamily="50" charset="-128"/>
                  <a:ea typeface="メイリオ" panose="020B0604030504040204" pitchFamily="50" charset="-128"/>
                </a:rPr>
                <a:t>67,500</a:t>
              </a:r>
            </a:p>
            <a:p>
              <a:pPr>
                <a:spcBef>
                  <a:spcPts val="600"/>
                </a:spcBef>
              </a:pPr>
              <a:r>
                <a:rPr lang="en-US" altLang="ja-JP" sz="1600" dirty="0">
                  <a:solidFill>
                    <a:srgbClr val="FF0000"/>
                  </a:solidFill>
                  <a:latin typeface="メイリオ" panose="020B0604030504040204" pitchFamily="50" charset="-128"/>
                  <a:ea typeface="メイリオ" panose="020B0604030504040204" pitchFamily="50" charset="-128"/>
                </a:rPr>
                <a:t> </a:t>
              </a:r>
              <a:r>
                <a:rPr lang="en-US" altLang="ja-JP" sz="1600" dirty="0" smtClean="0">
                  <a:solidFill>
                    <a:srgbClr val="FF0000"/>
                  </a:solidFill>
                  <a:latin typeface="メイリオ" panose="020B0604030504040204" pitchFamily="50" charset="-128"/>
                  <a:ea typeface="メイリオ" panose="020B0604030504040204" pitchFamily="50" charset="-128"/>
                </a:rPr>
                <a:t>        </a:t>
              </a:r>
              <a:r>
                <a:rPr lang="ja-JP" altLang="en-US" sz="1600" dirty="0" smtClean="0">
                  <a:solidFill>
                    <a:srgbClr val="FF0000"/>
                  </a:solidFill>
                  <a:latin typeface="メイリオ" panose="020B0604030504040204" pitchFamily="50" charset="-128"/>
                  <a:ea typeface="メイリオ" panose="020B0604030504040204" pitchFamily="50" charset="-128"/>
                </a:rPr>
                <a:t>②</a:t>
              </a:r>
              <a:r>
                <a:rPr lang="en-US" altLang="ja-JP" sz="1600" dirty="0" smtClean="0">
                  <a:solidFill>
                    <a:srgbClr val="FF0000"/>
                  </a:solidFill>
                  <a:latin typeface="メイリオ" panose="020B0604030504040204" pitchFamily="50" charset="-128"/>
                  <a:ea typeface="メイリオ" panose="020B0604030504040204" pitchFamily="50" charset="-128"/>
                </a:rPr>
                <a:t>100,000×</a:t>
              </a:r>
              <a:r>
                <a:rPr lang="en-US" altLang="ja-JP" sz="1600" dirty="0">
                  <a:solidFill>
                    <a:srgbClr val="FF0000"/>
                  </a:solidFill>
                  <a:latin typeface="メイリオ" panose="020B0604030504040204" pitchFamily="50" charset="-128"/>
                  <a:ea typeface="メイリオ" panose="020B0604030504040204" pitchFamily="50" charset="-128"/>
                </a:rPr>
                <a:t>(</a:t>
              </a:r>
              <a:r>
                <a:rPr lang="en-US" altLang="ja-JP" sz="1600" dirty="0" smtClean="0">
                  <a:solidFill>
                    <a:srgbClr val="FF0000"/>
                  </a:solidFill>
                  <a:latin typeface="メイリオ" panose="020B0604030504040204" pitchFamily="50" charset="-128"/>
                  <a:ea typeface="メイリオ" panose="020B0604030504040204" pitchFamily="50" charset="-128"/>
                </a:rPr>
                <a:t>80-60)/80×1</a:t>
              </a:r>
              <a:r>
                <a:rPr lang="ja-JP" altLang="en-US" sz="1600" dirty="0" smtClean="0">
                  <a:solidFill>
                    <a:srgbClr val="FF0000"/>
                  </a:solidFill>
                  <a:latin typeface="メイリオ" panose="020B0604030504040204" pitchFamily="50" charset="-128"/>
                  <a:ea typeface="メイリオ" panose="020B0604030504040204" pitchFamily="50" charset="-128"/>
                </a:rPr>
                <a:t>＝</a:t>
              </a:r>
              <a:r>
                <a:rPr lang="en-US" altLang="ja-JP" sz="1600" dirty="0" smtClean="0">
                  <a:solidFill>
                    <a:srgbClr val="FF0000"/>
                  </a:solidFill>
                  <a:latin typeface="メイリオ" panose="020B0604030504040204" pitchFamily="50" charset="-128"/>
                  <a:ea typeface="メイリオ" panose="020B0604030504040204" pitchFamily="50" charset="-128"/>
                </a:rPr>
                <a:t>25,000</a:t>
              </a:r>
              <a:endParaRPr lang="ja-JP" altLang="en-US" sz="1600" dirty="0">
                <a:solidFill>
                  <a:srgbClr val="FF0000"/>
                </a:solidFill>
                <a:latin typeface="メイリオ" panose="020B0604030504040204" pitchFamily="50" charset="-128"/>
                <a:ea typeface="メイリオ" panose="020B0604030504040204" pitchFamily="50" charset="-128"/>
              </a:endParaRPr>
            </a:p>
            <a:p>
              <a:pPr marL="450850" indent="-450850">
                <a:spcBef>
                  <a:spcPts val="600"/>
                </a:spcBef>
              </a:pPr>
              <a:r>
                <a:rPr lang="en-US" altLang="ja-JP" sz="1600" dirty="0" smtClean="0">
                  <a:latin typeface="メイリオ" panose="020B0604030504040204" pitchFamily="50" charset="-128"/>
                  <a:ea typeface="メイリオ" panose="020B0604030504040204" pitchFamily="50" charset="-128"/>
                </a:rPr>
                <a:t>         </a:t>
              </a:r>
              <a:r>
                <a:rPr lang="ja-JP" altLang="en-US" sz="1600" dirty="0" smtClean="0">
                  <a:solidFill>
                    <a:srgbClr val="FF0000"/>
                  </a:solidFill>
                  <a:latin typeface="メイリオ" panose="020B0604030504040204" pitchFamily="50" charset="-128"/>
                  <a:ea typeface="メイリオ" panose="020B0604030504040204" pitchFamily="50" charset="-128"/>
                </a:rPr>
                <a:t>計  </a:t>
              </a:r>
              <a:r>
                <a:rPr lang="en-US" altLang="ja-JP" sz="1600" dirty="0" smtClean="0">
                  <a:solidFill>
                    <a:srgbClr val="FF0000"/>
                  </a:solidFill>
                  <a:latin typeface="メイリオ" panose="020B0604030504040204" pitchFamily="50" charset="-128"/>
                  <a:ea typeface="メイリオ" panose="020B0604030504040204" pitchFamily="50" charset="-128"/>
                </a:rPr>
                <a:t>67,500</a:t>
              </a:r>
              <a:r>
                <a:rPr lang="ja-JP" altLang="en-US" sz="1600" dirty="0" smtClean="0">
                  <a:solidFill>
                    <a:srgbClr val="FF0000"/>
                  </a:solidFill>
                  <a:latin typeface="メイリオ" panose="020B0604030504040204" pitchFamily="50" charset="-128"/>
                  <a:ea typeface="メイリオ" panose="020B0604030504040204" pitchFamily="50" charset="-128"/>
                </a:rPr>
                <a:t>＋</a:t>
              </a:r>
              <a:r>
                <a:rPr lang="en-US" altLang="ja-JP" sz="1600" dirty="0" smtClean="0">
                  <a:solidFill>
                    <a:srgbClr val="FF0000"/>
                  </a:solidFill>
                  <a:latin typeface="メイリオ" panose="020B0604030504040204" pitchFamily="50" charset="-128"/>
                  <a:ea typeface="メイリオ" panose="020B0604030504040204" pitchFamily="50" charset="-128"/>
                </a:rPr>
                <a:t>25,000</a:t>
              </a:r>
              <a:r>
                <a:rPr lang="ja-JP" altLang="en-US" sz="1600" dirty="0" smtClean="0">
                  <a:solidFill>
                    <a:srgbClr val="FF0000"/>
                  </a:solidFill>
                  <a:latin typeface="メイリオ" panose="020B0604030504040204" pitchFamily="50" charset="-128"/>
                  <a:ea typeface="メイリオ" panose="020B0604030504040204" pitchFamily="50" charset="-128"/>
                </a:rPr>
                <a:t>＝</a:t>
              </a:r>
              <a:r>
                <a:rPr lang="en-US" altLang="ja-JP" sz="1600" u="sng" dirty="0" smtClean="0">
                  <a:solidFill>
                    <a:srgbClr val="FF0000"/>
                  </a:solidFill>
                  <a:latin typeface="メイリオ" panose="020B0604030504040204" pitchFamily="50" charset="-128"/>
                  <a:ea typeface="メイリオ" panose="020B0604030504040204" pitchFamily="50" charset="-128"/>
                </a:rPr>
                <a:t>92,500</a:t>
              </a:r>
              <a:r>
                <a:rPr lang="ja-JP" altLang="en-US" sz="1600" u="sng" dirty="0" smtClean="0">
                  <a:solidFill>
                    <a:srgbClr val="FF0000"/>
                  </a:solidFill>
                  <a:latin typeface="メイリオ" panose="020B0604030504040204" pitchFamily="50" charset="-128"/>
                  <a:ea typeface="メイリオ" panose="020B0604030504040204" pitchFamily="50" charset="-128"/>
                </a:rPr>
                <a:t>円</a:t>
              </a:r>
              <a:endParaRPr lang="en-US" altLang="ja-JP" sz="1600" u="sng" dirty="0" smtClean="0">
                <a:solidFill>
                  <a:srgbClr val="FF0000"/>
                </a:solidFill>
                <a:latin typeface="メイリオ" panose="020B0604030504040204" pitchFamily="50" charset="-128"/>
                <a:ea typeface="メイリオ" panose="020B0604030504040204" pitchFamily="50" charset="-128"/>
              </a:endParaRPr>
            </a:p>
            <a:p>
              <a:pPr marL="450850" indent="-450850">
                <a:spcBef>
                  <a:spcPts val="600"/>
                </a:spcBef>
              </a:pPr>
              <a:endParaRPr lang="ja-JP" altLang="en-US" sz="1400" dirty="0">
                <a:latin typeface="メイリオ" panose="020B0604030504040204" pitchFamily="50" charset="-128"/>
                <a:ea typeface="メイリオ" panose="020B0604030504040204" pitchFamily="50" charset="-128"/>
              </a:endParaRPr>
            </a:p>
          </p:txBody>
        </p:sp>
      </p:grpSp>
      <p:grpSp>
        <p:nvGrpSpPr>
          <p:cNvPr id="3" name="グループ化 2"/>
          <p:cNvGrpSpPr/>
          <p:nvPr/>
        </p:nvGrpSpPr>
        <p:grpSpPr>
          <a:xfrm>
            <a:off x="182732" y="7171752"/>
            <a:ext cx="6976867" cy="996517"/>
            <a:chOff x="76528" y="6257850"/>
            <a:chExt cx="7083071" cy="996517"/>
          </a:xfrm>
        </p:grpSpPr>
        <p:grpSp>
          <p:nvGrpSpPr>
            <p:cNvPr id="68" name="グループ化 67"/>
            <p:cNvGrpSpPr/>
            <p:nvPr/>
          </p:nvGrpSpPr>
          <p:grpSpPr>
            <a:xfrm>
              <a:off x="76528" y="6257850"/>
              <a:ext cx="7083071" cy="996517"/>
              <a:chOff x="67029" y="3032271"/>
              <a:chExt cx="6899003" cy="996517"/>
            </a:xfrm>
          </p:grpSpPr>
          <p:sp>
            <p:nvSpPr>
              <p:cNvPr id="50" name="正方形/長方形 49"/>
              <p:cNvSpPr/>
              <p:nvPr/>
            </p:nvSpPr>
            <p:spPr>
              <a:xfrm>
                <a:off x="401138" y="3062478"/>
                <a:ext cx="1514274" cy="936105"/>
              </a:xfrm>
              <a:prstGeom prst="rect">
                <a:avLst/>
              </a:prstGeom>
              <a:solidFill>
                <a:srgbClr val="FFFFCC"/>
              </a:solidFill>
              <a:ln w="50800" cmpd="dbl">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ysClr val="windowText" lastClr="000000"/>
                  </a:solidFill>
                  <a:latin typeface="メイリオ" panose="020B0604030504040204" pitchFamily="50" charset="-128"/>
                  <a:ea typeface="メイリオ" panose="020B0604030504040204" pitchFamily="50" charset="-128"/>
                </a:endParaRPr>
              </a:p>
            </p:txBody>
          </p:sp>
          <p:sp>
            <p:nvSpPr>
              <p:cNvPr id="52" name="正方形/長方形 51"/>
              <p:cNvSpPr/>
              <p:nvPr/>
            </p:nvSpPr>
            <p:spPr>
              <a:xfrm>
                <a:off x="67029" y="3032271"/>
                <a:ext cx="504687" cy="996517"/>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altLang="ja-JP" sz="2400" b="1" dirty="0" smtClean="0">
                    <a:latin typeface="メイリオ" panose="020B0604030504040204" pitchFamily="50" charset="-128"/>
                    <a:ea typeface="メイリオ" panose="020B0604030504040204" pitchFamily="50" charset="-128"/>
                  </a:rPr>
                  <a:t>C</a:t>
                </a:r>
                <a:endParaRPr lang="ja-JP" altLang="en-US" sz="2400" b="1"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654355" y="3162602"/>
                <a:ext cx="1381228" cy="76944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助成率</a:t>
                </a:r>
                <a:r>
                  <a:rPr lang="ja-JP" altLang="en-US" sz="1200" dirty="0" smtClean="0">
                    <a:latin typeface="メイリオ" panose="020B0604030504040204" pitchFamily="50" charset="-128"/>
                    <a:ea typeface="メイリオ" panose="020B0604030504040204" pitchFamily="50" charset="-128"/>
                  </a:rPr>
                  <a:t>は</a:t>
                </a:r>
                <a:endParaRPr lang="en-US" altLang="ja-JP" sz="1200"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 </a:t>
                </a:r>
                <a:r>
                  <a:rPr lang="en-US" altLang="ja-JP" sz="1600" b="1" dirty="0" smtClean="0">
                    <a:latin typeface="メイリオ" panose="020B0604030504040204" pitchFamily="50" charset="-128"/>
                    <a:ea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rPr>
                  <a:t>分の</a:t>
                </a:r>
                <a:r>
                  <a:rPr lang="ja-JP" altLang="en-US" sz="1600" b="1" dirty="0" smtClean="0">
                    <a:latin typeface="メイリオ" panose="020B0604030504040204" pitchFamily="50" charset="-128"/>
                    <a:ea typeface="メイリオ" panose="020B0604030504040204" pitchFamily="50" charset="-128"/>
                  </a:rPr>
                  <a:t>９</a:t>
                </a:r>
                <a:r>
                  <a:rPr lang="en-US" altLang="ja-JP" sz="1600" b="1" dirty="0">
                    <a:latin typeface="メイリオ" panose="020B0604030504040204" pitchFamily="50" charset="-128"/>
                    <a:ea typeface="メイリオ" panose="020B0604030504040204" pitchFamily="50" charset="-128"/>
                  </a:rPr>
                  <a:t> </a:t>
                </a:r>
                <a:r>
                  <a:rPr lang="en-US" altLang="ja-JP" sz="1600" b="1" dirty="0" smtClean="0">
                    <a:latin typeface="メイリオ" panose="020B0604030504040204" pitchFamily="50" charset="-128"/>
                    <a:ea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rPr>
                  <a:t>（</a:t>
                </a:r>
                <a:r>
                  <a:rPr lang="en-US" altLang="ja-JP" sz="1600" b="1" dirty="0" smtClean="0">
                    <a:latin typeface="メイリオ" panose="020B0604030504040204" pitchFamily="50" charset="-128"/>
                    <a:ea typeface="メイリオ" panose="020B0604030504040204" pitchFamily="50" charset="-128"/>
                  </a:rPr>
                  <a:t>90</a:t>
                </a:r>
                <a:r>
                  <a:rPr lang="ja-JP" altLang="en-US" sz="1600" b="1" dirty="0">
                    <a:latin typeface="メイリオ" panose="020B0604030504040204" pitchFamily="50" charset="-128"/>
                    <a:ea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endParaRPr>
              </a:p>
            </p:txBody>
          </p:sp>
          <p:sp>
            <p:nvSpPr>
              <p:cNvPr id="63" name="正方形/長方形 62"/>
              <p:cNvSpPr/>
              <p:nvPr/>
            </p:nvSpPr>
            <p:spPr>
              <a:xfrm>
                <a:off x="1955946" y="3062625"/>
                <a:ext cx="5010086" cy="936105"/>
              </a:xfrm>
              <a:prstGeom prst="rect">
                <a:avLst/>
              </a:prstGeom>
              <a:noFill/>
              <a:ln w="50800" cmpd="dbl">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ysClr val="windowText" lastClr="000000"/>
                  </a:solidFill>
                  <a:latin typeface="メイリオ" panose="020B0604030504040204" pitchFamily="50" charset="-128"/>
                  <a:ea typeface="メイリオ" panose="020B0604030504040204" pitchFamily="50" charset="-128"/>
                </a:endParaRPr>
              </a:p>
            </p:txBody>
          </p:sp>
        </p:grpSp>
        <p:sp>
          <p:nvSpPr>
            <p:cNvPr id="34" name="テキスト ボックス 33"/>
            <p:cNvSpPr txBox="1"/>
            <p:nvPr/>
          </p:nvSpPr>
          <p:spPr>
            <a:xfrm>
              <a:off x="2253515" y="6399552"/>
              <a:ext cx="4886081" cy="769441"/>
            </a:xfrm>
            <a:prstGeom prst="rect">
              <a:avLst/>
            </a:prstGeom>
            <a:noFill/>
          </p:spPr>
          <p:txBody>
            <a:bodyPr wrap="square" rtlCol="0">
              <a:spAutoFit/>
            </a:bodyPr>
            <a:lstStyle/>
            <a:p>
              <a:r>
                <a:rPr lang="ja-JP" altLang="en-US" sz="1800" b="1" dirty="0" smtClean="0">
                  <a:latin typeface="メイリオ" panose="020B0604030504040204" pitchFamily="50" charset="-128"/>
                  <a:ea typeface="メイリオ" panose="020B0604030504040204" pitchFamily="50" charset="-128"/>
                </a:rPr>
                <a:t>休業手当総額</a:t>
              </a:r>
              <a:r>
                <a:rPr lang="ja-JP" altLang="en-US" sz="1400" b="1" dirty="0" smtClean="0">
                  <a:latin typeface="メイリオ" panose="020B0604030504040204" pitchFamily="50" charset="-128"/>
                  <a:ea typeface="メイリオ" panose="020B0604030504040204" pitchFamily="50" charset="-128"/>
                </a:rPr>
                <a:t>（様式</a:t>
              </a:r>
              <a:r>
                <a:rPr lang="ja-JP" altLang="en-US" sz="1400" b="1" dirty="0" smtClean="0">
                  <a:latin typeface="メイリオ" panose="020B0604030504040204" pitchFamily="50" charset="-128"/>
                  <a:ea typeface="メイリオ" panose="020B0604030504040204" pitchFamily="50" charset="-128"/>
                </a:rPr>
                <a:t>特小訓第９号</a:t>
              </a:r>
              <a:r>
                <a:rPr lang="ja-JP" altLang="en-US" sz="1400" b="1" dirty="0" smtClean="0">
                  <a:latin typeface="メイリオ" panose="020B0604030504040204" pitchFamily="50" charset="-128"/>
                  <a:ea typeface="メイリオ" panose="020B0604030504040204" pitchFamily="50" charset="-128"/>
                </a:rPr>
                <a:t>の⑫欄）</a:t>
              </a:r>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　</a:t>
              </a:r>
              <a:r>
                <a:rPr lang="en-US" altLang="ja-JP" sz="1800" b="1" dirty="0">
                  <a:latin typeface="メイリオ" panose="020B0604030504040204" pitchFamily="50" charset="-128"/>
                  <a:ea typeface="メイリオ" panose="020B0604030504040204" pitchFamily="50" charset="-128"/>
                </a:rPr>
                <a:t>0.9</a:t>
              </a:r>
              <a:endParaRPr lang="ja-JP" altLang="en-US" sz="1400" b="1" dirty="0">
                <a:latin typeface="メイリオ" panose="020B0604030504040204" pitchFamily="50" charset="-128"/>
                <a:ea typeface="メイリオ" panose="020B0604030504040204" pitchFamily="50" charset="-128"/>
              </a:endParaRPr>
            </a:p>
            <a:p>
              <a:pPr>
                <a:lnSpc>
                  <a:spcPts val="1200"/>
                </a:lnSpc>
              </a:pPr>
              <a:endParaRPr lang="en-US" altLang="ja-JP" sz="1800" dirty="0">
                <a:latin typeface="メイリオ" panose="020B0604030504040204" pitchFamily="50" charset="-128"/>
                <a:ea typeface="メイリオ" panose="020B0604030504040204" pitchFamily="50" charset="-128"/>
              </a:endParaRPr>
            </a:p>
            <a:p>
              <a:r>
                <a:rPr lang="ja-JP" altLang="en-US" sz="1600" dirty="0" smtClean="0">
                  <a:solidFill>
                    <a:srgbClr val="FF0000"/>
                  </a:solidFill>
                  <a:latin typeface="メイリオ" panose="020B0604030504040204" pitchFamily="50" charset="-128"/>
                  <a:ea typeface="メイリオ" panose="020B0604030504040204" pitchFamily="50" charset="-128"/>
                </a:rPr>
                <a:t>　例）</a:t>
              </a:r>
              <a:r>
                <a:rPr lang="en-US" altLang="ja-JP" sz="1600" dirty="0" smtClean="0">
                  <a:solidFill>
                    <a:srgbClr val="FF0000"/>
                  </a:solidFill>
                  <a:latin typeface="メイリオ" panose="020B0604030504040204" pitchFamily="50" charset="-128"/>
                  <a:ea typeface="メイリオ" panose="020B0604030504040204" pitchFamily="50" charset="-128"/>
                </a:rPr>
                <a:t>100,000×0.9</a:t>
              </a:r>
              <a:r>
                <a:rPr lang="ja-JP" altLang="en-US" sz="1600" dirty="0" smtClean="0">
                  <a:solidFill>
                    <a:srgbClr val="FF0000"/>
                  </a:solidFill>
                  <a:latin typeface="メイリオ" panose="020B0604030504040204" pitchFamily="50" charset="-128"/>
                  <a:ea typeface="メイリオ" panose="020B0604030504040204" pitchFamily="50" charset="-128"/>
                </a:rPr>
                <a:t>＝</a:t>
              </a:r>
              <a:r>
                <a:rPr lang="en-US" altLang="ja-JP" sz="1600" u="sng" dirty="0" smtClean="0">
                  <a:solidFill>
                    <a:srgbClr val="FF0000"/>
                  </a:solidFill>
                  <a:latin typeface="メイリオ" panose="020B0604030504040204" pitchFamily="50" charset="-128"/>
                  <a:ea typeface="メイリオ" panose="020B0604030504040204" pitchFamily="50" charset="-128"/>
                </a:rPr>
                <a:t>90,000</a:t>
              </a:r>
              <a:r>
                <a:rPr lang="ja-JP" altLang="en-US" sz="1600" u="sng" dirty="0" smtClean="0">
                  <a:solidFill>
                    <a:srgbClr val="FF0000"/>
                  </a:solidFill>
                  <a:latin typeface="メイリオ" panose="020B0604030504040204" pitchFamily="50" charset="-128"/>
                  <a:ea typeface="メイリオ" panose="020B0604030504040204" pitchFamily="50" charset="-128"/>
                </a:rPr>
                <a:t>円</a:t>
              </a:r>
              <a:endParaRPr lang="ja-JP" altLang="en-US" sz="1600" u="sng" dirty="0">
                <a:solidFill>
                  <a:srgbClr val="FF0000"/>
                </a:solidFill>
                <a:latin typeface="メイリオ" panose="020B0604030504040204" pitchFamily="50" charset="-128"/>
                <a:ea typeface="メイリオ" panose="020B0604030504040204" pitchFamily="50" charset="-128"/>
              </a:endParaRPr>
            </a:p>
          </p:txBody>
        </p:sp>
      </p:grpSp>
      <p:grpSp>
        <p:nvGrpSpPr>
          <p:cNvPr id="4" name="グループ化 3"/>
          <p:cNvGrpSpPr/>
          <p:nvPr/>
        </p:nvGrpSpPr>
        <p:grpSpPr>
          <a:xfrm>
            <a:off x="159495" y="8476752"/>
            <a:ext cx="6976867" cy="996517"/>
            <a:chOff x="67029" y="7683107"/>
            <a:chExt cx="7083071" cy="996517"/>
          </a:xfrm>
        </p:grpSpPr>
        <p:grpSp>
          <p:nvGrpSpPr>
            <p:cNvPr id="69" name="グループ化 68"/>
            <p:cNvGrpSpPr/>
            <p:nvPr/>
          </p:nvGrpSpPr>
          <p:grpSpPr>
            <a:xfrm>
              <a:off x="67029" y="7683107"/>
              <a:ext cx="7083071" cy="996517"/>
              <a:chOff x="67029" y="1731937"/>
              <a:chExt cx="6907627" cy="996517"/>
            </a:xfrm>
          </p:grpSpPr>
          <p:sp>
            <p:nvSpPr>
              <p:cNvPr id="17" name="正方形/長方形 16"/>
              <p:cNvSpPr/>
              <p:nvPr/>
            </p:nvSpPr>
            <p:spPr>
              <a:xfrm>
                <a:off x="401138" y="1762144"/>
                <a:ext cx="1538036" cy="936105"/>
              </a:xfrm>
              <a:prstGeom prst="rect">
                <a:avLst/>
              </a:prstGeom>
              <a:solidFill>
                <a:srgbClr val="FFFFCC"/>
              </a:solidFill>
              <a:ln w="50800" cmpd="dbl">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ysClr val="windowText" lastClr="000000"/>
                  </a:solidFill>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628729" y="1886568"/>
                <a:ext cx="1278828" cy="769441"/>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助成率は</a:t>
                </a:r>
                <a:endParaRPr lang="en-US" altLang="ja-JP" sz="1200"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５分の４</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80</a:t>
                </a:r>
                <a:r>
                  <a:rPr lang="ja-JP" altLang="en-US" sz="1600" b="1" dirty="0">
                    <a:latin typeface="メイリオ" panose="020B0604030504040204" pitchFamily="50" charset="-128"/>
                    <a:ea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endParaRPr>
              </a:p>
            </p:txBody>
          </p:sp>
          <p:sp>
            <p:nvSpPr>
              <p:cNvPr id="25" name="正方形/長方形 24"/>
              <p:cNvSpPr/>
              <p:nvPr/>
            </p:nvSpPr>
            <p:spPr>
              <a:xfrm>
                <a:off x="67029" y="1731937"/>
                <a:ext cx="504687" cy="996517"/>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r>
                  <a:rPr lang="en-US" altLang="ja-JP" sz="2400" b="1" dirty="0" smtClean="0">
                    <a:latin typeface="メイリオ" panose="020B0604030504040204" pitchFamily="50" charset="-128"/>
                    <a:ea typeface="メイリオ" panose="020B0604030504040204" pitchFamily="50" charset="-128"/>
                  </a:rPr>
                  <a:t>D</a:t>
                </a:r>
                <a:endParaRPr lang="ja-JP" altLang="en-US" sz="2400" b="1" dirty="0">
                  <a:latin typeface="メイリオ" panose="020B0604030504040204" pitchFamily="50" charset="-128"/>
                  <a:ea typeface="メイリオ" panose="020B0604030504040204" pitchFamily="50" charset="-128"/>
                </a:endParaRPr>
              </a:p>
            </p:txBody>
          </p:sp>
          <p:sp>
            <p:nvSpPr>
              <p:cNvPr id="59" name="正方形/長方形 58"/>
              <p:cNvSpPr/>
              <p:nvPr/>
            </p:nvSpPr>
            <p:spPr>
              <a:xfrm>
                <a:off x="1964570" y="1762144"/>
                <a:ext cx="5010086" cy="936105"/>
              </a:xfrm>
              <a:prstGeom prst="rect">
                <a:avLst/>
              </a:prstGeom>
              <a:noFill/>
              <a:ln w="50800" cmpd="dbl">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ysClr val="windowText" lastClr="000000"/>
                  </a:solidFill>
                  <a:latin typeface="メイリオ" panose="020B0604030504040204" pitchFamily="50" charset="-128"/>
                  <a:ea typeface="メイリオ" panose="020B0604030504040204" pitchFamily="50" charset="-128"/>
                </a:endParaRPr>
              </a:p>
            </p:txBody>
          </p:sp>
        </p:grpSp>
        <p:sp>
          <p:nvSpPr>
            <p:cNvPr id="35" name="テキスト ボックス 34"/>
            <p:cNvSpPr txBox="1"/>
            <p:nvPr/>
          </p:nvSpPr>
          <p:spPr>
            <a:xfrm>
              <a:off x="2250314" y="7837738"/>
              <a:ext cx="4886081" cy="769441"/>
            </a:xfrm>
            <a:prstGeom prst="rect">
              <a:avLst/>
            </a:prstGeom>
            <a:noFill/>
          </p:spPr>
          <p:txBody>
            <a:bodyPr wrap="square" rtlCol="0">
              <a:spAutoFit/>
            </a:bodyPr>
            <a:lstStyle/>
            <a:p>
              <a:r>
                <a:rPr lang="ja-JP" altLang="en-US" sz="1800" b="1" dirty="0" smtClean="0">
                  <a:latin typeface="メイリオ" panose="020B0604030504040204" pitchFamily="50" charset="-128"/>
                  <a:ea typeface="メイリオ" panose="020B0604030504040204" pitchFamily="50" charset="-128"/>
                </a:rPr>
                <a:t>休業手当総額</a:t>
              </a:r>
              <a:r>
                <a:rPr lang="ja-JP" altLang="en-US" sz="1400" b="1" dirty="0" smtClean="0">
                  <a:latin typeface="メイリオ" panose="020B0604030504040204" pitchFamily="50" charset="-128"/>
                  <a:ea typeface="メイリオ" panose="020B0604030504040204" pitchFamily="50" charset="-128"/>
                </a:rPr>
                <a:t>（様式</a:t>
              </a:r>
              <a:r>
                <a:rPr lang="ja-JP" altLang="en-US" sz="1400" b="1" dirty="0" smtClean="0">
                  <a:latin typeface="メイリオ" panose="020B0604030504040204" pitchFamily="50" charset="-128"/>
                  <a:ea typeface="メイリオ" panose="020B0604030504040204" pitchFamily="50" charset="-128"/>
                </a:rPr>
                <a:t>特小訓第９号</a:t>
              </a:r>
              <a:r>
                <a:rPr lang="ja-JP" altLang="en-US" sz="1400" b="1" dirty="0" smtClean="0">
                  <a:latin typeface="メイリオ" panose="020B0604030504040204" pitchFamily="50" charset="-128"/>
                  <a:ea typeface="メイリオ" panose="020B0604030504040204" pitchFamily="50" charset="-128"/>
                </a:rPr>
                <a:t>の⑫欄）</a:t>
              </a:r>
              <a:r>
                <a:rPr lang="en-US" altLang="ja-JP" sz="1800" b="1" dirty="0">
                  <a:latin typeface="メイリオ" panose="020B0604030504040204" pitchFamily="50" charset="-128"/>
                  <a:ea typeface="メイリオ" panose="020B0604030504040204" pitchFamily="50" charset="-128"/>
                </a:rPr>
                <a:t>×</a:t>
              </a:r>
              <a:r>
                <a:rPr lang="ja-JP" altLang="en-US" sz="1800" b="1" dirty="0">
                  <a:latin typeface="メイリオ" panose="020B0604030504040204" pitchFamily="50" charset="-128"/>
                  <a:ea typeface="メイリオ" panose="020B0604030504040204" pitchFamily="50" charset="-128"/>
                </a:rPr>
                <a:t>　</a:t>
              </a:r>
              <a:r>
                <a:rPr lang="en-US" altLang="ja-JP" sz="1800" b="1" dirty="0" smtClean="0">
                  <a:latin typeface="メイリオ" panose="020B0604030504040204" pitchFamily="50" charset="-128"/>
                  <a:ea typeface="メイリオ" panose="020B0604030504040204" pitchFamily="50" charset="-128"/>
                </a:rPr>
                <a:t>0.8</a:t>
              </a:r>
              <a:endParaRPr lang="ja-JP" altLang="en-US" sz="1400" b="1" dirty="0">
                <a:latin typeface="メイリオ" panose="020B0604030504040204" pitchFamily="50" charset="-128"/>
                <a:ea typeface="メイリオ" panose="020B0604030504040204" pitchFamily="50" charset="-128"/>
              </a:endParaRPr>
            </a:p>
            <a:p>
              <a:pPr>
                <a:lnSpc>
                  <a:spcPts val="1200"/>
                </a:lnSpc>
              </a:pPr>
              <a:endParaRPr lang="en-US" altLang="ja-JP" sz="1800" dirty="0">
                <a:latin typeface="メイリオ" panose="020B0604030504040204" pitchFamily="50" charset="-128"/>
                <a:ea typeface="メイリオ" panose="020B0604030504040204" pitchFamily="50" charset="-128"/>
              </a:endParaRPr>
            </a:p>
            <a:p>
              <a:r>
                <a:rPr lang="ja-JP" altLang="en-US" sz="1600" dirty="0" smtClean="0">
                  <a:solidFill>
                    <a:srgbClr val="FF0000"/>
                  </a:solidFill>
                  <a:latin typeface="メイリオ" panose="020B0604030504040204" pitchFamily="50" charset="-128"/>
                  <a:ea typeface="メイリオ" panose="020B0604030504040204" pitchFamily="50" charset="-128"/>
                </a:rPr>
                <a:t>　例）</a:t>
              </a:r>
              <a:r>
                <a:rPr lang="en-US" altLang="ja-JP" sz="1600" dirty="0" smtClean="0">
                  <a:solidFill>
                    <a:srgbClr val="FF0000"/>
                  </a:solidFill>
                  <a:latin typeface="メイリオ" panose="020B0604030504040204" pitchFamily="50" charset="-128"/>
                  <a:ea typeface="メイリオ" panose="020B0604030504040204" pitchFamily="50" charset="-128"/>
                </a:rPr>
                <a:t>100,000×0.8</a:t>
              </a:r>
              <a:r>
                <a:rPr lang="ja-JP" altLang="en-US" sz="1600" dirty="0" smtClean="0">
                  <a:solidFill>
                    <a:srgbClr val="FF0000"/>
                  </a:solidFill>
                  <a:latin typeface="メイリオ" panose="020B0604030504040204" pitchFamily="50" charset="-128"/>
                  <a:ea typeface="メイリオ" panose="020B0604030504040204" pitchFamily="50" charset="-128"/>
                </a:rPr>
                <a:t>＝</a:t>
              </a:r>
              <a:r>
                <a:rPr lang="en-US" altLang="ja-JP" sz="1600" u="sng" dirty="0">
                  <a:solidFill>
                    <a:srgbClr val="FF0000"/>
                  </a:solidFill>
                  <a:latin typeface="メイリオ" panose="020B0604030504040204" pitchFamily="50" charset="-128"/>
                  <a:ea typeface="メイリオ" panose="020B0604030504040204" pitchFamily="50" charset="-128"/>
                </a:rPr>
                <a:t>8</a:t>
              </a:r>
              <a:r>
                <a:rPr lang="en-US" altLang="ja-JP" sz="1600" u="sng" dirty="0" smtClean="0">
                  <a:solidFill>
                    <a:srgbClr val="FF0000"/>
                  </a:solidFill>
                  <a:latin typeface="メイリオ" panose="020B0604030504040204" pitchFamily="50" charset="-128"/>
                  <a:ea typeface="メイリオ" panose="020B0604030504040204" pitchFamily="50" charset="-128"/>
                </a:rPr>
                <a:t>0,000</a:t>
              </a:r>
              <a:r>
                <a:rPr lang="ja-JP" altLang="en-US" sz="1600" u="sng" dirty="0" smtClean="0">
                  <a:solidFill>
                    <a:srgbClr val="FF0000"/>
                  </a:solidFill>
                  <a:latin typeface="メイリオ" panose="020B0604030504040204" pitchFamily="50" charset="-128"/>
                  <a:ea typeface="メイリオ" panose="020B0604030504040204" pitchFamily="50" charset="-128"/>
                </a:rPr>
                <a:t>円</a:t>
              </a:r>
              <a:endParaRPr lang="ja-JP" altLang="en-US" sz="1600" u="sng" dirty="0">
                <a:solidFill>
                  <a:srgbClr val="FF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30132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89656" y="9891054"/>
            <a:ext cx="496032" cy="482215"/>
            <a:chOff x="-1823360" y="6370470"/>
            <a:chExt cx="496032" cy="482215"/>
          </a:xfrm>
        </p:grpSpPr>
        <p:sp>
          <p:nvSpPr>
            <p:cNvPr id="27" name="Rectangle 17"/>
            <p:cNvSpPr>
              <a:spLocks noChangeArrowheads="1"/>
            </p:cNvSpPr>
            <p:nvPr/>
          </p:nvSpPr>
          <p:spPr bwMode="auto">
            <a:xfrm flipV="1">
              <a:off x="-1575344" y="6370470"/>
              <a:ext cx="248016" cy="242878"/>
            </a:xfrm>
            <a:prstGeom prst="rect">
              <a:avLst/>
            </a:prstGeom>
            <a:solidFill>
              <a:schemeClr val="accent4">
                <a:lumMod val="40000"/>
                <a:lumOff val="6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28" name="Rectangle 18"/>
            <p:cNvSpPr>
              <a:spLocks noChangeArrowheads="1"/>
            </p:cNvSpPr>
            <p:nvPr/>
          </p:nvSpPr>
          <p:spPr bwMode="auto">
            <a:xfrm flipV="1">
              <a:off x="-1823360" y="6370470"/>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29" name="Rectangle 16"/>
            <p:cNvSpPr>
              <a:spLocks noChangeArrowheads="1"/>
            </p:cNvSpPr>
            <p:nvPr/>
          </p:nvSpPr>
          <p:spPr bwMode="auto">
            <a:xfrm flipV="1">
              <a:off x="-1575344" y="6609807"/>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sp>
        <p:nvSpPr>
          <p:cNvPr id="4" name="Rectangle 12"/>
          <p:cNvSpPr>
            <a:spLocks noChangeArrowheads="1"/>
          </p:cNvSpPr>
          <p:nvPr/>
        </p:nvSpPr>
        <p:spPr bwMode="auto">
          <a:xfrm flipH="1">
            <a:off x="359297" y="2082120"/>
            <a:ext cx="992008" cy="416149"/>
          </a:xfrm>
          <a:prstGeom prst="rect">
            <a:avLst/>
          </a:prstGeom>
          <a:solidFill>
            <a:schemeClr val="accent4">
              <a:lumMod val="60000"/>
              <a:lumOff val="4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25" name="Rectangle 12"/>
          <p:cNvSpPr>
            <a:spLocks noChangeArrowheads="1"/>
          </p:cNvSpPr>
          <p:nvPr/>
        </p:nvSpPr>
        <p:spPr bwMode="auto">
          <a:xfrm rot="5400000" flipH="1">
            <a:off x="6190279" y="480104"/>
            <a:ext cx="992008" cy="451481"/>
          </a:xfrm>
          <a:prstGeom prst="rect">
            <a:avLst/>
          </a:prstGeom>
          <a:solidFill>
            <a:schemeClr val="accent4">
              <a:lumMod val="60000"/>
              <a:lumOff val="4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3" name="Rectangle 7"/>
          <p:cNvSpPr>
            <a:spLocks noChangeArrowheads="1"/>
          </p:cNvSpPr>
          <p:nvPr/>
        </p:nvSpPr>
        <p:spPr bwMode="auto">
          <a:xfrm flipH="1">
            <a:off x="359296" y="209913"/>
            <a:ext cx="6120680" cy="1872207"/>
          </a:xfrm>
          <a:prstGeom prst="rect">
            <a:avLst/>
          </a:prstGeom>
          <a:solidFill>
            <a:schemeClr val="accent4">
              <a:lumMod val="20000"/>
              <a:lumOff val="80000"/>
              <a:alpha val="45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dirty="0"/>
          </a:p>
        </p:txBody>
      </p:sp>
      <p:sp>
        <p:nvSpPr>
          <p:cNvPr id="2" name="正方形/長方形 1"/>
          <p:cNvSpPr/>
          <p:nvPr/>
        </p:nvSpPr>
        <p:spPr>
          <a:xfrm>
            <a:off x="507609" y="395818"/>
            <a:ext cx="6034369" cy="1502976"/>
          </a:xfrm>
          <a:prstGeom prst="rect">
            <a:avLst/>
          </a:prstGeom>
          <a:noFill/>
        </p:spPr>
        <p:txBody>
          <a:bodyPr wrap="square">
            <a:spAutoFit/>
          </a:bodyPr>
          <a:lstStyle/>
          <a:p>
            <a:pPr algn="ctr">
              <a:lnSpc>
                <a:spcPts val="5500"/>
              </a:lnSpc>
            </a:pPr>
            <a:r>
              <a:rPr lang="ja-JP" altLang="en-US" sz="3200" b="1" dirty="0" smtClean="0">
                <a:latin typeface="メイリオ" pitchFamily="50" charset="-128"/>
                <a:ea typeface="メイリオ" pitchFamily="50" charset="-128"/>
                <a:cs typeface="メイリオ" panose="020B0604030504040204" pitchFamily="50" charset="-128"/>
              </a:rPr>
              <a:t>まずは</a:t>
            </a:r>
            <a:r>
              <a:rPr lang="en-US" altLang="ja-JP" sz="3200" b="1" dirty="0" smtClean="0">
                <a:latin typeface="メイリオ" pitchFamily="50" charset="-128"/>
                <a:ea typeface="メイリオ" pitchFamily="50" charset="-128"/>
                <a:cs typeface="メイリオ" panose="020B0604030504040204" pitchFamily="50" charset="-128"/>
              </a:rPr>
              <a:t>､</a:t>
            </a:r>
            <a:r>
              <a:rPr lang="ja-JP" altLang="en-US" sz="3200" b="1" dirty="0" smtClean="0">
                <a:latin typeface="メイリオ" pitchFamily="50" charset="-128"/>
                <a:ea typeface="メイリオ" pitchFamily="50" charset="-128"/>
                <a:cs typeface="メイリオ" panose="020B0604030504040204" pitchFamily="50" charset="-128"/>
              </a:rPr>
              <a:t>次の書類を</a:t>
            </a:r>
            <a:endParaRPr lang="en-US" altLang="ja-JP" sz="3200" b="1" dirty="0" smtClean="0">
              <a:latin typeface="メイリオ" pitchFamily="50" charset="-128"/>
              <a:ea typeface="メイリオ" pitchFamily="50" charset="-128"/>
              <a:cs typeface="メイリオ" panose="020B0604030504040204" pitchFamily="50" charset="-128"/>
            </a:endParaRPr>
          </a:p>
          <a:p>
            <a:pPr algn="ctr">
              <a:lnSpc>
                <a:spcPts val="5500"/>
              </a:lnSpc>
            </a:pPr>
            <a:r>
              <a:rPr lang="ja-JP" altLang="en-US" sz="3200" b="1" dirty="0" smtClean="0">
                <a:latin typeface="メイリオ" pitchFamily="50" charset="-128"/>
                <a:ea typeface="メイリオ" pitchFamily="50" charset="-128"/>
                <a:cs typeface="メイリオ" panose="020B0604030504040204" pitchFamily="50" charset="-128"/>
              </a:rPr>
              <a:t>準備してください</a:t>
            </a:r>
            <a:r>
              <a:rPr lang="en-US" altLang="ja-JP" sz="3200" b="1" dirty="0" smtClean="0">
                <a:latin typeface="メイリオ" pitchFamily="50" charset="-128"/>
                <a:ea typeface="メイリオ" pitchFamily="50" charset="-128"/>
                <a:cs typeface="メイリオ" panose="020B0604030504040204" pitchFamily="50" charset="-128"/>
              </a:rPr>
              <a:t>｡</a:t>
            </a:r>
            <a:endParaRPr lang="en-US" altLang="ja-JP" sz="3200" b="1" dirty="0">
              <a:latin typeface="メイリオ" pitchFamily="50" charset="-128"/>
              <a:ea typeface="メイリオ" pitchFamily="50" charset="-128"/>
              <a:cs typeface="メイリオ" panose="020B0604030504040204" pitchFamily="50" charset="-128"/>
            </a:endParaRPr>
          </a:p>
        </p:txBody>
      </p:sp>
      <p:sp>
        <p:nvSpPr>
          <p:cNvPr id="18" name="正方形/長方形 17"/>
          <p:cNvSpPr/>
          <p:nvPr/>
        </p:nvSpPr>
        <p:spPr>
          <a:xfrm>
            <a:off x="130259" y="2576741"/>
            <a:ext cx="7416823" cy="6663363"/>
          </a:xfrm>
          <a:prstGeom prst="rect">
            <a:avLst/>
          </a:prstGeom>
        </p:spPr>
        <p:txBody>
          <a:bodyPr wrap="square">
            <a:spAutoFit/>
          </a:bodyPr>
          <a:lstStyle/>
          <a:p>
            <a:pPr>
              <a:lnSpc>
                <a:spcPct val="150000"/>
              </a:lnSpc>
            </a:pPr>
            <a:r>
              <a:rPr lang="ja-JP" altLang="en-US" sz="3000" dirty="0">
                <a:latin typeface="メイリオ" pitchFamily="50" charset="-128"/>
                <a:ea typeface="メイリオ" pitchFamily="50" charset="-128"/>
                <a:cs typeface="メイリオ" panose="020B0604030504040204" pitchFamily="50" charset="-128"/>
              </a:rPr>
              <a:t> </a:t>
            </a:r>
            <a:r>
              <a:rPr lang="ja-JP" altLang="en-US" sz="2400" dirty="0" smtClean="0">
                <a:latin typeface="メイリオ" pitchFamily="50" charset="-128"/>
                <a:ea typeface="メイリオ" pitchFamily="50" charset="-128"/>
                <a:cs typeface="メイリオ" panose="020B0604030504040204" pitchFamily="50" charset="-128"/>
              </a:rPr>
              <a:t>□ </a:t>
            </a:r>
            <a:r>
              <a:rPr lang="ja-JP" altLang="en-US" sz="2400" b="1" u="sng" dirty="0" smtClean="0">
                <a:solidFill>
                  <a:schemeClr val="accent4">
                    <a:lumMod val="75000"/>
                  </a:schemeClr>
                </a:solidFill>
                <a:latin typeface="メイリオ" pitchFamily="50" charset="-128"/>
                <a:ea typeface="メイリオ" pitchFamily="50" charset="-128"/>
                <a:cs typeface="メイリオ" panose="020B0604030504040204" pitchFamily="50" charset="-128"/>
              </a:rPr>
              <a:t>月ごとの売上などがわかる書類</a:t>
            </a:r>
            <a:endParaRPr lang="en-US" altLang="ja-JP" sz="2400" b="1" u="sng" dirty="0">
              <a:solidFill>
                <a:schemeClr val="accent4">
                  <a:lumMod val="75000"/>
                </a:schemeClr>
              </a:solidFill>
              <a:latin typeface="メイリオ" pitchFamily="50" charset="-128"/>
              <a:ea typeface="メイリオ" pitchFamily="50" charset="-128"/>
              <a:cs typeface="メイリオ" panose="020B0604030504040204" pitchFamily="50" charset="-128"/>
            </a:endParaRPr>
          </a:p>
          <a:p>
            <a:r>
              <a:rPr lang="ja-JP" altLang="en-US" sz="1400" dirty="0">
                <a:solidFill>
                  <a:schemeClr val="accent6">
                    <a:lumMod val="75000"/>
                  </a:schemeClr>
                </a:solidFill>
                <a:latin typeface="メイリオ" pitchFamily="50" charset="-128"/>
                <a:ea typeface="メイリオ" pitchFamily="50" charset="-128"/>
                <a:cs typeface="メイリオ" panose="020B0604030504040204" pitchFamily="50" charset="-128"/>
              </a:rPr>
              <a:t>　</a:t>
            </a:r>
            <a:r>
              <a:rPr lang="ja-JP" altLang="en-US" sz="1400" dirty="0" smtClean="0">
                <a:solidFill>
                  <a:schemeClr val="accent6">
                    <a:lumMod val="75000"/>
                  </a:schemeClr>
                </a:solidFill>
                <a:latin typeface="メイリオ" pitchFamily="50" charset="-128"/>
                <a:ea typeface="メイリオ" pitchFamily="50" charset="-128"/>
                <a:cs typeface="メイリオ" panose="020B0604030504040204" pitchFamily="50" charset="-128"/>
              </a:rPr>
              <a:t>　       </a:t>
            </a:r>
            <a:r>
              <a:rPr lang="ja-JP" altLang="en-US" sz="1200" dirty="0" smtClean="0">
                <a:latin typeface="メイリオ" pitchFamily="50" charset="-128"/>
                <a:ea typeface="メイリオ" pitchFamily="50" charset="-128"/>
                <a:cs typeface="メイリオ" panose="020B0604030504040204" pitchFamily="50" charset="-128"/>
              </a:rPr>
              <a:t>売上簿、収入簿、</a:t>
            </a:r>
            <a:r>
              <a:rPr lang="ja-JP" altLang="en-US" sz="1200" dirty="0">
                <a:latin typeface="メイリオ" pitchFamily="50" charset="-128"/>
                <a:ea typeface="メイリオ" pitchFamily="50" charset="-128"/>
                <a:cs typeface="メイリオ" panose="020B0604030504040204" pitchFamily="50" charset="-128"/>
              </a:rPr>
              <a:t>レジ</a:t>
            </a:r>
            <a:r>
              <a:rPr lang="ja-JP" altLang="en-US" sz="1200" dirty="0" smtClean="0">
                <a:latin typeface="メイリオ" pitchFamily="50" charset="-128"/>
                <a:ea typeface="メイリオ" pitchFamily="50" charset="-128"/>
                <a:cs typeface="メイリオ" panose="020B0604030504040204" pitchFamily="50" charset="-128"/>
              </a:rPr>
              <a:t>の月次集計など</a:t>
            </a:r>
            <a:endParaRPr lang="en-US" altLang="ja-JP" sz="1200" u="sng" dirty="0" smtClean="0">
              <a:latin typeface="メイリオ" pitchFamily="50" charset="-128"/>
              <a:ea typeface="メイリオ" pitchFamily="50" charset="-128"/>
              <a:cs typeface="メイリオ" panose="020B0604030504040204" pitchFamily="50" charset="-128"/>
            </a:endParaRPr>
          </a:p>
          <a:p>
            <a:pPr>
              <a:spcBef>
                <a:spcPts val="600"/>
              </a:spcBef>
            </a:pPr>
            <a:r>
              <a:rPr lang="ja-JP" altLang="en-US" sz="1200" dirty="0" smtClean="0">
                <a:latin typeface="メイリオ" pitchFamily="50" charset="-128"/>
                <a:ea typeface="メイリオ" pitchFamily="50" charset="-128"/>
                <a:cs typeface="メイリオ" panose="020B0604030504040204" pitchFamily="50" charset="-128"/>
              </a:rPr>
              <a:t>　　　　　</a:t>
            </a:r>
            <a:r>
              <a:rPr lang="en-US" altLang="ja-JP" sz="1200" dirty="0" smtClean="0">
                <a:solidFill>
                  <a:srgbClr val="FF0000"/>
                </a:solidFill>
                <a:latin typeface="メイリオ" pitchFamily="50" charset="-128"/>
                <a:ea typeface="メイリオ" pitchFamily="50" charset="-128"/>
                <a:cs typeface="メイリオ" panose="020B0604030504040204" pitchFamily="50" charset="-128"/>
              </a:rPr>
              <a:t>※</a:t>
            </a:r>
            <a:r>
              <a:rPr lang="ja-JP" altLang="en-US" sz="1200" dirty="0">
                <a:solidFill>
                  <a:srgbClr val="FF0000"/>
                </a:solidFill>
                <a:latin typeface="メイリオ" pitchFamily="50" charset="-128"/>
                <a:ea typeface="メイリオ" pitchFamily="50" charset="-128"/>
                <a:cs typeface="メイリオ" panose="020B0604030504040204" pitchFamily="50" charset="-128"/>
              </a:rPr>
              <a:t> </a:t>
            </a:r>
            <a:r>
              <a:rPr lang="ja-JP" altLang="en-US" sz="1200" dirty="0" smtClean="0">
                <a:solidFill>
                  <a:srgbClr val="FF0000"/>
                </a:solidFill>
                <a:latin typeface="メイリオ" pitchFamily="50" charset="-128"/>
                <a:ea typeface="メイリオ" pitchFamily="50" charset="-128"/>
                <a:cs typeface="メイリオ" panose="020B0604030504040204" pitchFamily="50" charset="-128"/>
              </a:rPr>
              <a:t>休業した月（休業した月の１か月前または２か月前でも可）の１か月分と、</a:t>
            </a:r>
            <a:endParaRPr lang="en-US" altLang="ja-JP" sz="1200" dirty="0" smtClean="0">
              <a:solidFill>
                <a:srgbClr val="FF0000"/>
              </a:solidFill>
              <a:latin typeface="メイリオ" pitchFamily="50" charset="-128"/>
              <a:ea typeface="メイリオ" pitchFamily="50" charset="-128"/>
              <a:cs typeface="メイリオ" panose="020B0604030504040204" pitchFamily="50" charset="-128"/>
            </a:endParaRPr>
          </a:p>
          <a:p>
            <a:pPr>
              <a:spcBef>
                <a:spcPts val="600"/>
              </a:spcBef>
            </a:pPr>
            <a:r>
              <a:rPr lang="ja-JP" altLang="en-US" sz="1200" dirty="0" smtClean="0">
                <a:solidFill>
                  <a:srgbClr val="FF0000"/>
                </a:solidFill>
                <a:latin typeface="メイリオ" pitchFamily="50" charset="-128"/>
                <a:ea typeface="メイリオ" pitchFamily="50" charset="-128"/>
                <a:cs typeface="メイリオ" panose="020B0604030504040204" pitchFamily="50" charset="-128"/>
              </a:rPr>
              <a:t>　　　　　　 １年前の同じ月の分を準備してください。それらを比較します。</a:t>
            </a:r>
            <a:endParaRPr lang="en-US" altLang="ja-JP" sz="1200" dirty="0" smtClean="0">
              <a:solidFill>
                <a:srgbClr val="FF0000"/>
              </a:solidFill>
              <a:latin typeface="メイリオ" pitchFamily="50" charset="-128"/>
              <a:ea typeface="メイリオ" pitchFamily="50" charset="-128"/>
              <a:cs typeface="メイリオ" panose="020B0604030504040204" pitchFamily="50" charset="-128"/>
            </a:endParaRPr>
          </a:p>
          <a:p>
            <a:pPr>
              <a:spcBef>
                <a:spcPts val="600"/>
              </a:spcBef>
            </a:pPr>
            <a:r>
              <a:rPr lang="ja-JP" altLang="en-US" sz="1200" dirty="0">
                <a:solidFill>
                  <a:srgbClr val="FF0000"/>
                </a:solidFill>
                <a:latin typeface="メイリオ" pitchFamily="50" charset="-128"/>
                <a:ea typeface="メイリオ" pitchFamily="50" charset="-128"/>
                <a:cs typeface="メイリオ" panose="020B0604030504040204" pitchFamily="50" charset="-128"/>
              </a:rPr>
              <a:t>　</a:t>
            </a:r>
            <a:r>
              <a:rPr lang="ja-JP" altLang="en-US" sz="1200" dirty="0" smtClean="0">
                <a:solidFill>
                  <a:srgbClr val="FF0000"/>
                </a:solidFill>
                <a:latin typeface="メイリオ" pitchFamily="50" charset="-128"/>
                <a:ea typeface="メイリオ" pitchFamily="50" charset="-128"/>
                <a:cs typeface="メイリオ" panose="020B0604030504040204" pitchFamily="50" charset="-128"/>
              </a:rPr>
              <a:t>　　　　　 </a:t>
            </a:r>
            <a:r>
              <a:rPr lang="ja-JP" altLang="en-US" sz="1200" spc="-30" dirty="0" smtClean="0">
                <a:solidFill>
                  <a:srgbClr val="FF0000"/>
                </a:solidFill>
                <a:latin typeface="メイリオ" pitchFamily="50" charset="-128"/>
                <a:ea typeface="メイリオ" pitchFamily="50" charset="-128"/>
                <a:cs typeface="メイリオ" panose="020B0604030504040204" pitchFamily="50" charset="-128"/>
              </a:rPr>
              <a:t>やむを得ず１年前との比較ができない場合は</a:t>
            </a:r>
            <a:r>
              <a:rPr lang="en-US" altLang="ja-JP" sz="1200" spc="-30" dirty="0" smtClean="0">
                <a:solidFill>
                  <a:srgbClr val="FF0000"/>
                </a:solidFill>
                <a:latin typeface="メイリオ" pitchFamily="50" charset="-128"/>
                <a:ea typeface="メイリオ" pitchFamily="50" charset="-128"/>
                <a:cs typeface="メイリオ" panose="020B0604030504040204" pitchFamily="50" charset="-128"/>
              </a:rPr>
              <a:t>､</a:t>
            </a:r>
            <a:r>
              <a:rPr lang="ja-JP" altLang="en-US" sz="1200" spc="-30" dirty="0" smtClean="0">
                <a:solidFill>
                  <a:srgbClr val="FF0000"/>
                </a:solidFill>
                <a:latin typeface="メイリオ" pitchFamily="50" charset="-128"/>
                <a:ea typeface="メイリオ" pitchFamily="50" charset="-128"/>
                <a:cs typeface="メイリオ" panose="020B0604030504040204" pitchFamily="50" charset="-128"/>
              </a:rPr>
              <a:t>２か月前や２年前の同じ月などでも可</a:t>
            </a:r>
            <a:endParaRPr lang="en-US" altLang="ja-JP" sz="1200" spc="-30" dirty="0" smtClean="0">
              <a:solidFill>
                <a:srgbClr val="FF0000"/>
              </a:solidFill>
              <a:latin typeface="メイリオ" pitchFamily="50" charset="-128"/>
              <a:ea typeface="メイリオ" pitchFamily="50" charset="-128"/>
              <a:cs typeface="メイリオ" panose="020B0604030504040204" pitchFamily="50" charset="-128"/>
            </a:endParaRPr>
          </a:p>
          <a:p>
            <a:endParaRPr lang="en-US" altLang="ja-JP" sz="1200" u="sng" dirty="0">
              <a:latin typeface="メイリオ" pitchFamily="50" charset="-128"/>
              <a:ea typeface="メイリオ" pitchFamily="50" charset="-128"/>
              <a:cs typeface="メイリオ" panose="020B0604030504040204" pitchFamily="50" charset="-128"/>
            </a:endParaRPr>
          </a:p>
          <a:p>
            <a:r>
              <a:rPr lang="ja-JP" altLang="en-US" sz="1200" dirty="0">
                <a:latin typeface="メイリオ" pitchFamily="50" charset="-128"/>
                <a:ea typeface="メイリオ" pitchFamily="50" charset="-128"/>
                <a:cs typeface="メイリオ" panose="020B0604030504040204" pitchFamily="50" charset="-128"/>
              </a:rPr>
              <a:t>　　　　　</a:t>
            </a:r>
            <a:r>
              <a:rPr lang="en-US" altLang="ja-JP" sz="1200" u="sng" dirty="0">
                <a:solidFill>
                  <a:srgbClr val="385D8A"/>
                </a:solidFill>
                <a:latin typeface="メイリオ" pitchFamily="50" charset="-128"/>
                <a:ea typeface="メイリオ" pitchFamily="50" charset="-128"/>
                <a:cs typeface="メイリオ" panose="020B0604030504040204" pitchFamily="50" charset="-128"/>
              </a:rPr>
              <a:t>※</a:t>
            </a:r>
            <a:r>
              <a:rPr lang="ja-JP" altLang="en-US" sz="1200" u="sng" dirty="0">
                <a:solidFill>
                  <a:srgbClr val="385D8A"/>
                </a:solidFill>
                <a:latin typeface="メイリオ" pitchFamily="50" charset="-128"/>
                <a:ea typeface="メイリオ" pitchFamily="50" charset="-128"/>
                <a:cs typeface="メイリオ" panose="020B0604030504040204" pitchFamily="50" charset="-128"/>
              </a:rPr>
              <a:t> </a:t>
            </a:r>
            <a:r>
              <a:rPr lang="ja-JP" altLang="en-US" sz="1200" u="sng" dirty="0" smtClean="0">
                <a:solidFill>
                  <a:srgbClr val="385D8A"/>
                </a:solidFill>
                <a:latin typeface="メイリオ" pitchFamily="50" charset="-128"/>
                <a:ea typeface="メイリオ" pitchFamily="50" charset="-128"/>
                <a:cs typeface="メイリオ" panose="020B0604030504040204" pitchFamily="50" charset="-128"/>
              </a:rPr>
              <a:t>初回の申請の場合のみ準備してください。</a:t>
            </a:r>
            <a:endParaRPr lang="en-US" altLang="ja-JP" sz="1200" u="sng" spc="-30" dirty="0" smtClean="0">
              <a:solidFill>
                <a:srgbClr val="385D8A"/>
              </a:solidFill>
              <a:latin typeface="メイリオ" pitchFamily="50" charset="-128"/>
              <a:ea typeface="メイリオ" pitchFamily="50" charset="-128"/>
              <a:cs typeface="メイリオ" panose="020B0604030504040204" pitchFamily="50" charset="-128"/>
            </a:endParaRPr>
          </a:p>
          <a:p>
            <a:pPr marL="533400" indent="-533400">
              <a:spcBef>
                <a:spcPts val="1800"/>
              </a:spcBef>
            </a:pPr>
            <a:r>
              <a:rPr lang="ja-JP" altLang="en-US" sz="2400" dirty="0" smtClean="0">
                <a:latin typeface="メイリオ" pitchFamily="50" charset="-128"/>
                <a:ea typeface="メイリオ" pitchFamily="50" charset="-128"/>
                <a:cs typeface="メイリオ" panose="020B0604030504040204" pitchFamily="50" charset="-128"/>
              </a:rPr>
              <a:t> </a:t>
            </a:r>
            <a:r>
              <a:rPr lang="ja-JP" altLang="en-US" sz="2400" dirty="0" smtClean="0">
                <a:solidFill>
                  <a:prstClr val="black"/>
                </a:solidFill>
                <a:latin typeface="メイリオ" pitchFamily="50" charset="-128"/>
                <a:ea typeface="メイリオ" pitchFamily="50" charset="-128"/>
                <a:cs typeface="メイリオ" panose="020B0604030504040204" pitchFamily="50" charset="-128"/>
              </a:rPr>
              <a:t>□ </a:t>
            </a:r>
            <a:r>
              <a:rPr lang="ja-JP" altLang="en-US" sz="2400" b="1" u="sng" dirty="0" smtClean="0">
                <a:solidFill>
                  <a:schemeClr val="accent4">
                    <a:lumMod val="75000"/>
                  </a:schemeClr>
                </a:solidFill>
                <a:latin typeface="メイリオ" pitchFamily="50" charset="-128"/>
                <a:ea typeface="メイリオ" pitchFamily="50" charset="-128"/>
                <a:cs typeface="メイリオ" panose="020B0604030504040204" pitchFamily="50" charset="-128"/>
              </a:rPr>
              <a:t>従業員</a:t>
            </a:r>
            <a:r>
              <a:rPr lang="ja-JP" altLang="en-US" sz="2400" b="1" u="sng" dirty="0">
                <a:solidFill>
                  <a:schemeClr val="accent4">
                    <a:lumMod val="75000"/>
                  </a:schemeClr>
                </a:solidFill>
                <a:latin typeface="メイリオ" pitchFamily="50" charset="-128"/>
                <a:ea typeface="メイリオ" pitchFamily="50" charset="-128"/>
                <a:cs typeface="メイリオ" panose="020B0604030504040204" pitchFamily="50" charset="-128"/>
              </a:rPr>
              <a:t>の代表と休業すること</a:t>
            </a:r>
            <a:r>
              <a:rPr lang="ja-JP" altLang="en-US" sz="2400" b="1" u="sng" dirty="0" smtClean="0">
                <a:solidFill>
                  <a:schemeClr val="accent4">
                    <a:lumMod val="75000"/>
                  </a:schemeClr>
                </a:solidFill>
                <a:latin typeface="メイリオ" pitchFamily="50" charset="-128"/>
                <a:ea typeface="メイリオ" pitchFamily="50" charset="-128"/>
                <a:cs typeface="メイリオ" panose="020B0604030504040204" pitchFamily="50" charset="-128"/>
              </a:rPr>
              <a:t>や休業手当</a:t>
            </a:r>
            <a:endParaRPr lang="en-US" altLang="ja-JP" sz="2400" b="1" u="sng" dirty="0">
              <a:solidFill>
                <a:schemeClr val="accent4">
                  <a:lumMod val="75000"/>
                </a:schemeClr>
              </a:solidFill>
              <a:latin typeface="メイリオ" pitchFamily="50" charset="-128"/>
              <a:ea typeface="メイリオ" pitchFamily="50" charset="-128"/>
              <a:cs typeface="メイリオ" panose="020B0604030504040204" pitchFamily="50" charset="-128"/>
            </a:endParaRPr>
          </a:p>
          <a:p>
            <a:pPr marL="533400" indent="4763"/>
            <a:r>
              <a:rPr lang="ja-JP" altLang="en-US" sz="2400" b="1" u="sng" dirty="0" smtClean="0">
                <a:solidFill>
                  <a:schemeClr val="accent4">
                    <a:lumMod val="75000"/>
                  </a:schemeClr>
                </a:solidFill>
                <a:latin typeface="メイリオ" pitchFamily="50" charset="-128"/>
                <a:ea typeface="メイリオ" pitchFamily="50" charset="-128"/>
                <a:cs typeface="メイリオ" panose="020B0604030504040204" pitchFamily="50" charset="-128"/>
              </a:rPr>
              <a:t>の</a:t>
            </a:r>
            <a:r>
              <a:rPr lang="ja-JP" altLang="en-US" sz="2400" b="1" u="sng" dirty="0">
                <a:solidFill>
                  <a:schemeClr val="accent4">
                    <a:lumMod val="75000"/>
                  </a:schemeClr>
                </a:solidFill>
                <a:latin typeface="メイリオ" pitchFamily="50" charset="-128"/>
                <a:ea typeface="メイリオ" pitchFamily="50" charset="-128"/>
                <a:cs typeface="メイリオ" panose="020B0604030504040204" pitchFamily="50" charset="-128"/>
              </a:rPr>
              <a:t>支払率などに</a:t>
            </a:r>
            <a:r>
              <a:rPr lang="ja-JP" altLang="en-US" sz="2400" b="1" u="sng" dirty="0" smtClean="0">
                <a:solidFill>
                  <a:schemeClr val="accent4">
                    <a:lumMod val="75000"/>
                  </a:schemeClr>
                </a:solidFill>
                <a:latin typeface="メイリオ" pitchFamily="50" charset="-128"/>
                <a:ea typeface="メイリオ" pitchFamily="50" charset="-128"/>
                <a:cs typeface="メイリオ" panose="020B0604030504040204" pitchFamily="50" charset="-128"/>
              </a:rPr>
              <a:t>ついて事前に決めた書類</a:t>
            </a:r>
            <a:endParaRPr lang="en-US" altLang="ja-JP" sz="2400" b="1" u="sng" dirty="0">
              <a:solidFill>
                <a:schemeClr val="accent4">
                  <a:lumMod val="75000"/>
                </a:schemeClr>
              </a:solidFill>
              <a:latin typeface="メイリオ" pitchFamily="50" charset="-128"/>
              <a:ea typeface="メイリオ" pitchFamily="50" charset="-128"/>
              <a:cs typeface="メイリオ" panose="020B0604030504040204" pitchFamily="50" charset="-128"/>
            </a:endParaRPr>
          </a:p>
          <a:p>
            <a:pPr marL="361950" lvl="0">
              <a:spcBef>
                <a:spcPts val="600"/>
              </a:spcBef>
            </a:pPr>
            <a:r>
              <a:rPr lang="ja-JP" altLang="en-US" sz="1200" dirty="0">
                <a:solidFill>
                  <a:prstClr val="black"/>
                </a:solidFill>
                <a:latin typeface="メイリオ" pitchFamily="50" charset="-128"/>
                <a:ea typeface="メイリオ" pitchFamily="50" charset="-128"/>
                <a:cs typeface="メイリオ" panose="020B0604030504040204" pitchFamily="50" charset="-128"/>
              </a:rPr>
              <a:t>　　  </a:t>
            </a:r>
            <a:r>
              <a:rPr lang="ja-JP" altLang="en-US" sz="1200" dirty="0" smtClean="0">
                <a:solidFill>
                  <a:prstClr val="black"/>
                </a:solidFill>
                <a:latin typeface="メイリオ" pitchFamily="50" charset="-128"/>
                <a:ea typeface="メイリオ" pitchFamily="50" charset="-128"/>
                <a:cs typeface="メイリオ" panose="020B0604030504040204" pitchFamily="50" charset="-128"/>
              </a:rPr>
              <a:t>従業員代表との休業協定書や、休業の内容について確約したものなど</a:t>
            </a:r>
            <a:endParaRPr lang="en-US" altLang="ja-JP" sz="1400" u="sng" dirty="0">
              <a:solidFill>
                <a:srgbClr val="F79646">
                  <a:lumMod val="75000"/>
                </a:srgbClr>
              </a:solidFill>
              <a:latin typeface="メイリオ" pitchFamily="50" charset="-128"/>
              <a:ea typeface="メイリオ" pitchFamily="50" charset="-128"/>
              <a:cs typeface="メイリオ" panose="020B0604030504040204" pitchFamily="50" charset="-128"/>
            </a:endParaRPr>
          </a:p>
          <a:p>
            <a:pPr>
              <a:lnSpc>
                <a:spcPct val="150000"/>
              </a:lnSpc>
              <a:spcBef>
                <a:spcPts val="1800"/>
              </a:spcBef>
            </a:pPr>
            <a:r>
              <a:rPr lang="ja-JP" altLang="en-US" sz="2400" dirty="0" smtClean="0">
                <a:latin typeface="メイリオ" pitchFamily="50" charset="-128"/>
                <a:ea typeface="メイリオ" pitchFamily="50" charset="-128"/>
                <a:cs typeface="メイリオ" panose="020B0604030504040204" pitchFamily="50" charset="-128"/>
              </a:rPr>
              <a:t> □</a:t>
            </a:r>
            <a:r>
              <a:rPr lang="en-US" altLang="ja-JP" sz="2400" dirty="0" smtClean="0">
                <a:latin typeface="メイリオ" pitchFamily="50" charset="-128"/>
                <a:ea typeface="メイリオ" pitchFamily="50" charset="-128"/>
                <a:cs typeface="メイリオ" panose="020B0604030504040204" pitchFamily="50" charset="-128"/>
              </a:rPr>
              <a:t> </a:t>
            </a:r>
            <a:r>
              <a:rPr lang="ja-JP" altLang="en-US" sz="2400" b="1" u="sng" dirty="0" smtClean="0">
                <a:solidFill>
                  <a:schemeClr val="accent4">
                    <a:lumMod val="75000"/>
                  </a:schemeClr>
                </a:solidFill>
                <a:latin typeface="メイリオ" pitchFamily="50" charset="-128"/>
                <a:ea typeface="メイリオ" pitchFamily="50" charset="-128"/>
                <a:cs typeface="メイリオ" panose="020B0604030504040204" pitchFamily="50" charset="-128"/>
              </a:rPr>
              <a:t>休業や訓練させた日や時間がわかる書類</a:t>
            </a:r>
            <a:endParaRPr lang="en-US" altLang="ja-JP" sz="2400" b="1" u="sng" dirty="0" smtClean="0">
              <a:solidFill>
                <a:schemeClr val="accent4">
                  <a:lumMod val="75000"/>
                </a:schemeClr>
              </a:solidFill>
              <a:latin typeface="メイリオ" pitchFamily="50" charset="-128"/>
              <a:ea typeface="メイリオ" pitchFamily="50" charset="-128"/>
              <a:cs typeface="メイリオ" panose="020B0604030504040204" pitchFamily="50" charset="-128"/>
            </a:endParaRPr>
          </a:p>
          <a:p>
            <a:pPr lvl="0" indent="361950"/>
            <a:r>
              <a:rPr lang="ja-JP" altLang="en-US" sz="1200" dirty="0" smtClean="0">
                <a:solidFill>
                  <a:prstClr val="black"/>
                </a:solidFill>
                <a:latin typeface="メイリオ" pitchFamily="50" charset="-128"/>
                <a:ea typeface="メイリオ" pitchFamily="50" charset="-128"/>
                <a:cs typeface="メイリオ" panose="020B0604030504040204" pitchFamily="50" charset="-128"/>
              </a:rPr>
              <a:t>　　  タイムカード</a:t>
            </a:r>
            <a:r>
              <a:rPr lang="ja-JP" altLang="en-US" sz="1200" dirty="0">
                <a:solidFill>
                  <a:prstClr val="black"/>
                </a:solidFill>
                <a:latin typeface="メイリオ" pitchFamily="50" charset="-128"/>
                <a:ea typeface="メイリオ" pitchFamily="50" charset="-128"/>
                <a:cs typeface="メイリオ" panose="020B0604030504040204" pitchFamily="50" charset="-128"/>
              </a:rPr>
              <a:t>、</a:t>
            </a:r>
            <a:r>
              <a:rPr lang="ja-JP" altLang="en-US" sz="1200" dirty="0" smtClean="0">
                <a:solidFill>
                  <a:prstClr val="black"/>
                </a:solidFill>
                <a:latin typeface="メイリオ" pitchFamily="50" charset="-128"/>
                <a:ea typeface="メイリオ" pitchFamily="50" charset="-128"/>
                <a:cs typeface="メイリオ" panose="020B0604030504040204" pitchFamily="50" charset="-128"/>
              </a:rPr>
              <a:t>出勤簿、シフト表など</a:t>
            </a:r>
            <a:endParaRPr lang="en-US" altLang="ja-JP" sz="1200" dirty="0" smtClean="0">
              <a:solidFill>
                <a:prstClr val="black"/>
              </a:solidFill>
              <a:latin typeface="メイリオ" pitchFamily="50" charset="-128"/>
              <a:ea typeface="メイリオ" pitchFamily="50" charset="-128"/>
              <a:cs typeface="メイリオ" panose="020B0604030504040204" pitchFamily="50" charset="-128"/>
            </a:endParaRPr>
          </a:p>
          <a:p>
            <a:pPr lvl="0">
              <a:lnSpc>
                <a:spcPct val="150000"/>
              </a:lnSpc>
              <a:spcBef>
                <a:spcPts val="1800"/>
              </a:spcBef>
            </a:pPr>
            <a:r>
              <a:rPr lang="ja-JP" altLang="en-US" sz="2400" dirty="0" smtClean="0">
                <a:latin typeface="メイリオ" pitchFamily="50" charset="-128"/>
                <a:ea typeface="メイリオ" pitchFamily="50" charset="-128"/>
                <a:cs typeface="メイリオ" panose="020B0604030504040204" pitchFamily="50" charset="-128"/>
              </a:rPr>
              <a:t> </a:t>
            </a:r>
            <a:r>
              <a:rPr lang="ja-JP" altLang="en-US" sz="2400" dirty="0">
                <a:solidFill>
                  <a:prstClr val="black"/>
                </a:solidFill>
                <a:latin typeface="メイリオ" pitchFamily="50" charset="-128"/>
                <a:ea typeface="メイリオ" pitchFamily="50" charset="-128"/>
                <a:cs typeface="メイリオ" panose="020B0604030504040204" pitchFamily="50" charset="-128"/>
              </a:rPr>
              <a:t>□ </a:t>
            </a:r>
            <a:r>
              <a:rPr lang="ja-JP" altLang="en-US" sz="2400" b="1" u="sng" spc="-100" dirty="0" smtClean="0">
                <a:solidFill>
                  <a:schemeClr val="accent4">
                    <a:lumMod val="75000"/>
                  </a:schemeClr>
                </a:solidFill>
                <a:latin typeface="メイリオ" pitchFamily="50" charset="-128"/>
                <a:ea typeface="メイリオ" pitchFamily="50" charset="-128"/>
                <a:cs typeface="メイリオ" panose="020B0604030504040204" pitchFamily="50" charset="-128"/>
              </a:rPr>
              <a:t>休業手当や訓練中の賃金相当額がわ</a:t>
            </a:r>
            <a:r>
              <a:rPr lang="ja-JP" altLang="en-US" sz="2400" b="1" u="sng" spc="-100" dirty="0">
                <a:solidFill>
                  <a:schemeClr val="accent4">
                    <a:lumMod val="75000"/>
                  </a:schemeClr>
                </a:solidFill>
                <a:latin typeface="メイリオ" pitchFamily="50" charset="-128"/>
                <a:ea typeface="メイリオ" pitchFamily="50" charset="-128"/>
                <a:cs typeface="メイリオ" panose="020B0604030504040204" pitchFamily="50" charset="-128"/>
              </a:rPr>
              <a:t>かる書類</a:t>
            </a:r>
            <a:endParaRPr lang="en-US" altLang="ja-JP" sz="2400" b="1" u="sng" spc="-100" dirty="0">
              <a:solidFill>
                <a:schemeClr val="accent4">
                  <a:lumMod val="75000"/>
                </a:schemeClr>
              </a:solidFill>
              <a:latin typeface="メイリオ" pitchFamily="50" charset="-128"/>
              <a:ea typeface="メイリオ" pitchFamily="50" charset="-128"/>
              <a:cs typeface="メイリオ" panose="020B0604030504040204" pitchFamily="50" charset="-128"/>
            </a:endParaRPr>
          </a:p>
          <a:p>
            <a:pPr lvl="0" indent="361950"/>
            <a:r>
              <a:rPr lang="ja-JP" altLang="en-US" sz="1100" dirty="0" smtClean="0">
                <a:solidFill>
                  <a:prstClr val="black"/>
                </a:solidFill>
                <a:latin typeface="メイリオ" pitchFamily="50" charset="-128"/>
                <a:ea typeface="メイリオ" pitchFamily="50" charset="-128"/>
                <a:cs typeface="メイリオ" panose="020B0604030504040204" pitchFamily="50" charset="-128"/>
              </a:rPr>
              <a:t>　　　</a:t>
            </a:r>
            <a:r>
              <a:rPr lang="ja-JP" altLang="en-US" sz="1200" dirty="0" smtClean="0">
                <a:solidFill>
                  <a:prstClr val="black"/>
                </a:solidFill>
                <a:latin typeface="メイリオ" pitchFamily="50" charset="-128"/>
                <a:ea typeface="メイリオ" pitchFamily="50" charset="-128"/>
                <a:cs typeface="メイリオ" panose="020B0604030504040204" pitchFamily="50" charset="-128"/>
              </a:rPr>
              <a:t>給与明細の写しや控え、賃金台帳など</a:t>
            </a:r>
            <a:endParaRPr lang="en-US" altLang="ja-JP" sz="1200" dirty="0" smtClean="0">
              <a:solidFill>
                <a:srgbClr val="FF0000"/>
              </a:solidFill>
              <a:latin typeface="メイリオ" pitchFamily="50" charset="-128"/>
              <a:ea typeface="メイリオ" pitchFamily="50" charset="-128"/>
              <a:cs typeface="メイリオ" panose="020B0604030504040204" pitchFamily="50" charset="-128"/>
            </a:endParaRPr>
          </a:p>
          <a:p>
            <a:pPr lvl="0">
              <a:lnSpc>
                <a:spcPct val="150000"/>
              </a:lnSpc>
              <a:spcBef>
                <a:spcPts val="1800"/>
              </a:spcBef>
            </a:pPr>
            <a:r>
              <a:rPr lang="ja-JP" altLang="en-US" sz="2600" dirty="0" smtClean="0">
                <a:latin typeface="メイリオ" pitchFamily="50" charset="-128"/>
                <a:ea typeface="メイリオ" pitchFamily="50" charset="-128"/>
                <a:cs typeface="メイリオ" panose="020B0604030504040204" pitchFamily="50" charset="-128"/>
              </a:rPr>
              <a:t> </a:t>
            </a:r>
            <a:r>
              <a:rPr lang="ja-JP" altLang="en-US" sz="2400" dirty="0" smtClean="0">
                <a:latin typeface="メイリオ" pitchFamily="50" charset="-128"/>
                <a:ea typeface="メイリオ" pitchFamily="50" charset="-128"/>
                <a:cs typeface="メイリオ" panose="020B0604030504040204" pitchFamily="50" charset="-128"/>
              </a:rPr>
              <a:t>□ </a:t>
            </a:r>
            <a:r>
              <a:rPr lang="ja-JP" altLang="en-US" sz="2400" b="1" u="sng" dirty="0" smtClean="0">
                <a:solidFill>
                  <a:schemeClr val="accent4">
                    <a:lumMod val="75000"/>
                  </a:schemeClr>
                </a:solidFill>
                <a:latin typeface="メイリオ" pitchFamily="50" charset="-128"/>
                <a:ea typeface="メイリオ" pitchFamily="50" charset="-128"/>
                <a:cs typeface="メイリオ" panose="020B0604030504040204" pitchFamily="50" charset="-128"/>
              </a:rPr>
              <a:t>雇用保険被保険者番号がわかる書類</a:t>
            </a:r>
            <a:r>
              <a:rPr lang="ja-JP" altLang="en-US" sz="3200" b="1" u="sng" dirty="0" smtClean="0">
                <a:solidFill>
                  <a:schemeClr val="accent6">
                    <a:lumMod val="75000"/>
                  </a:schemeClr>
                </a:solidFill>
                <a:latin typeface="メイリオ" pitchFamily="50" charset="-128"/>
                <a:ea typeface="メイリオ" pitchFamily="50" charset="-128"/>
                <a:cs typeface="メイリオ" panose="020B0604030504040204" pitchFamily="50" charset="-128"/>
              </a:rPr>
              <a:t>　　</a:t>
            </a:r>
            <a:endParaRPr lang="en-US" altLang="ja-JP" sz="3200" b="1" u="sng" dirty="0" smtClean="0">
              <a:solidFill>
                <a:schemeClr val="accent6">
                  <a:lumMod val="75000"/>
                </a:schemeClr>
              </a:solidFill>
              <a:latin typeface="メイリオ" pitchFamily="50" charset="-128"/>
              <a:ea typeface="メイリオ" pitchFamily="50" charset="-128"/>
              <a:cs typeface="メイリオ" panose="020B0604030504040204" pitchFamily="50" charset="-128"/>
            </a:endParaRPr>
          </a:p>
          <a:p>
            <a:r>
              <a:rPr lang="ja-JP" altLang="en-US" sz="1200" dirty="0">
                <a:solidFill>
                  <a:schemeClr val="accent6">
                    <a:lumMod val="75000"/>
                  </a:schemeClr>
                </a:solidFill>
                <a:latin typeface="メイリオ" pitchFamily="50" charset="-128"/>
                <a:ea typeface="メイリオ" pitchFamily="50" charset="-128"/>
                <a:cs typeface="メイリオ" panose="020B0604030504040204" pitchFamily="50" charset="-128"/>
              </a:rPr>
              <a:t>　</a:t>
            </a:r>
            <a:r>
              <a:rPr lang="ja-JP" altLang="en-US" sz="1200" dirty="0" smtClean="0">
                <a:solidFill>
                  <a:schemeClr val="accent6">
                    <a:lumMod val="75000"/>
                  </a:schemeClr>
                </a:solidFill>
                <a:latin typeface="メイリオ" pitchFamily="50" charset="-128"/>
                <a:ea typeface="メイリオ" pitchFamily="50" charset="-128"/>
                <a:cs typeface="メイリオ" panose="020B0604030504040204" pitchFamily="50" charset="-128"/>
              </a:rPr>
              <a:t>　　　　 </a:t>
            </a:r>
            <a:r>
              <a:rPr lang="ja-JP" altLang="en-US" sz="1200" dirty="0" smtClean="0">
                <a:latin typeface="メイリオ" pitchFamily="50" charset="-128"/>
                <a:ea typeface="メイリオ" pitchFamily="50" charset="-128"/>
                <a:cs typeface="メイリオ" panose="020B0604030504040204" pitchFamily="50" charset="-128"/>
              </a:rPr>
              <a:t>従業員の</a:t>
            </a:r>
            <a:r>
              <a:rPr lang="ja-JP" altLang="en-US" sz="1200" dirty="0" smtClean="0">
                <a:solidFill>
                  <a:prstClr val="black"/>
                </a:solidFill>
                <a:latin typeface="メイリオ" pitchFamily="50" charset="-128"/>
                <a:ea typeface="メイリオ" pitchFamily="50" charset="-128"/>
                <a:cs typeface="メイリオ" panose="020B0604030504040204" pitchFamily="50" charset="-128"/>
              </a:rPr>
              <a:t>雇用保険被</a:t>
            </a:r>
            <a:r>
              <a:rPr lang="ja-JP" altLang="en-US" sz="1200" dirty="0">
                <a:solidFill>
                  <a:prstClr val="black"/>
                </a:solidFill>
                <a:latin typeface="メイリオ" pitchFamily="50" charset="-128"/>
                <a:ea typeface="メイリオ" pitchFamily="50" charset="-128"/>
                <a:cs typeface="メイリオ" panose="020B0604030504040204" pitchFamily="50" charset="-128"/>
              </a:rPr>
              <a:t>保険者証</a:t>
            </a:r>
            <a:r>
              <a:rPr lang="ja-JP" altLang="en-US" sz="1200" dirty="0" smtClean="0">
                <a:solidFill>
                  <a:prstClr val="black"/>
                </a:solidFill>
                <a:latin typeface="メイリオ" pitchFamily="50" charset="-128"/>
                <a:ea typeface="メイリオ" pitchFamily="50" charset="-128"/>
                <a:cs typeface="メイリオ" panose="020B0604030504040204" pitchFamily="50" charset="-128"/>
              </a:rPr>
              <a:t>など</a:t>
            </a:r>
            <a:endParaRPr lang="en-US" altLang="ja-JP" sz="1200" dirty="0" smtClean="0">
              <a:solidFill>
                <a:prstClr val="black"/>
              </a:solidFill>
              <a:latin typeface="メイリオ" pitchFamily="50" charset="-128"/>
              <a:ea typeface="メイリオ" pitchFamily="50" charset="-128"/>
              <a:cs typeface="メイリオ" panose="020B0604030504040204" pitchFamily="50" charset="-128"/>
            </a:endParaRPr>
          </a:p>
          <a:p>
            <a:endParaRPr lang="en-US" altLang="ja-JP" sz="1200" dirty="0" smtClean="0">
              <a:solidFill>
                <a:prstClr val="black"/>
              </a:solidFill>
              <a:latin typeface="メイリオ" pitchFamily="50" charset="-128"/>
              <a:ea typeface="メイリオ" pitchFamily="50" charset="-128"/>
              <a:cs typeface="メイリオ" panose="020B0604030504040204" pitchFamily="50" charset="-128"/>
            </a:endParaRPr>
          </a:p>
        </p:txBody>
      </p:sp>
      <p:sp>
        <p:nvSpPr>
          <p:cNvPr id="24" name="正方形/長方形 23"/>
          <p:cNvSpPr/>
          <p:nvPr/>
        </p:nvSpPr>
        <p:spPr>
          <a:xfrm>
            <a:off x="4974227" y="9934591"/>
            <a:ext cx="1527631" cy="400110"/>
          </a:xfrm>
          <a:prstGeom prst="rect">
            <a:avLst/>
          </a:prstGeom>
        </p:spPr>
        <p:txBody>
          <a:bodyPr wrap="square">
            <a:spAutoFit/>
          </a:bodyPr>
          <a:lstStyle/>
          <a:p>
            <a:pPr marL="361950" lvl="0"/>
            <a:r>
              <a:rPr lang="ja-JP" altLang="en-US" sz="2000" b="1" dirty="0" smtClean="0">
                <a:solidFill>
                  <a:prstClr val="black"/>
                </a:solidFill>
                <a:latin typeface="メイリオ" pitchFamily="50" charset="-128"/>
                <a:ea typeface="メイリオ" pitchFamily="50" charset="-128"/>
                <a:cs typeface="メイリオ" panose="020B0604030504040204" pitchFamily="50" charset="-128"/>
              </a:rPr>
              <a:t>次へ</a:t>
            </a:r>
            <a:endParaRPr lang="en-US" altLang="ja-JP" sz="2000" b="1" dirty="0">
              <a:solidFill>
                <a:prstClr val="black"/>
              </a:solidFill>
              <a:latin typeface="メイリオ" pitchFamily="50" charset="-128"/>
              <a:ea typeface="メイリオ" pitchFamily="50" charset="-128"/>
              <a:cs typeface="メイリオ" panose="020B0604030504040204" pitchFamily="50" charset="-128"/>
            </a:endParaRPr>
          </a:p>
        </p:txBody>
      </p:sp>
      <p:sp>
        <p:nvSpPr>
          <p:cNvPr id="11" name="正方形/長方形 10"/>
          <p:cNvSpPr/>
          <p:nvPr/>
        </p:nvSpPr>
        <p:spPr>
          <a:xfrm>
            <a:off x="4767199" y="3256270"/>
            <a:ext cx="1444947" cy="276999"/>
          </a:xfrm>
          <a:prstGeom prst="rect">
            <a:avLst/>
          </a:prstGeom>
        </p:spPr>
        <p:txBody>
          <a:bodyPr wrap="none">
            <a:spAutoFit/>
          </a:bodyPr>
          <a:lstStyle/>
          <a:p>
            <a:pPr lvl="0"/>
            <a:r>
              <a:rPr lang="ja-JP" altLang="en-US" sz="1200" b="1" dirty="0" smtClean="0">
                <a:solidFill>
                  <a:prstClr val="black"/>
                </a:solidFill>
                <a:latin typeface="メイリオ" pitchFamily="50" charset="-128"/>
                <a:ea typeface="メイリオ" pitchFamily="50" charset="-128"/>
                <a:cs typeface="メイリオ" panose="020B0604030504040204" pitchFamily="50" charset="-128"/>
              </a:rPr>
              <a:t>→ </a:t>
            </a:r>
            <a:r>
              <a:rPr lang="en-US" altLang="ja-JP" sz="1200" b="1" dirty="0" smtClean="0">
                <a:solidFill>
                  <a:prstClr val="black"/>
                </a:solidFill>
                <a:latin typeface="メイリオ" pitchFamily="50" charset="-128"/>
                <a:ea typeface="メイリオ" pitchFamily="50" charset="-128"/>
                <a:cs typeface="メイリオ" panose="020B0604030504040204" pitchFamily="50" charset="-128"/>
              </a:rPr>
              <a:t>P.</a:t>
            </a:r>
            <a:r>
              <a:rPr lang="ja-JP" altLang="en-US" sz="1200" b="1" dirty="0" smtClean="0">
                <a:solidFill>
                  <a:prstClr val="black"/>
                </a:solidFill>
                <a:latin typeface="メイリオ" pitchFamily="50" charset="-128"/>
                <a:ea typeface="メイリオ" pitchFamily="50" charset="-128"/>
                <a:cs typeface="メイリオ" panose="020B0604030504040204" pitchFamily="50" charset="-128"/>
              </a:rPr>
              <a:t>４で使います</a:t>
            </a:r>
            <a:endParaRPr lang="en-US" altLang="ja-JP" sz="1200" b="1" dirty="0">
              <a:solidFill>
                <a:prstClr val="black"/>
              </a:solidFill>
              <a:latin typeface="メイリオ" pitchFamily="50" charset="-128"/>
              <a:ea typeface="メイリオ" pitchFamily="50" charset="-128"/>
              <a:cs typeface="メイリオ" panose="020B0604030504040204" pitchFamily="50" charset="-128"/>
            </a:endParaRPr>
          </a:p>
        </p:txBody>
      </p:sp>
      <p:sp>
        <p:nvSpPr>
          <p:cNvPr id="16" name="正方形/長方形 15"/>
          <p:cNvSpPr/>
          <p:nvPr/>
        </p:nvSpPr>
        <p:spPr>
          <a:xfrm>
            <a:off x="4767201" y="6631270"/>
            <a:ext cx="1444947" cy="276999"/>
          </a:xfrm>
          <a:prstGeom prst="rect">
            <a:avLst/>
          </a:prstGeom>
        </p:spPr>
        <p:txBody>
          <a:bodyPr wrap="none">
            <a:spAutoFit/>
          </a:bodyPr>
          <a:lstStyle/>
          <a:p>
            <a:pPr lvl="0"/>
            <a:r>
              <a:rPr lang="ja-JP" altLang="en-US" sz="1200" b="1" dirty="0" smtClean="0">
                <a:solidFill>
                  <a:prstClr val="black"/>
                </a:solidFill>
                <a:latin typeface="メイリオ" pitchFamily="50" charset="-128"/>
                <a:ea typeface="メイリオ" pitchFamily="50" charset="-128"/>
                <a:cs typeface="メイリオ" panose="020B0604030504040204" pitchFamily="50" charset="-128"/>
              </a:rPr>
              <a:t>→ </a:t>
            </a:r>
            <a:r>
              <a:rPr lang="en-US" altLang="ja-JP" sz="1200" b="1" dirty="0" smtClean="0">
                <a:solidFill>
                  <a:prstClr val="black"/>
                </a:solidFill>
                <a:latin typeface="メイリオ" pitchFamily="50" charset="-128"/>
                <a:ea typeface="メイリオ" pitchFamily="50" charset="-128"/>
                <a:cs typeface="メイリオ" panose="020B0604030504040204" pitchFamily="50" charset="-128"/>
              </a:rPr>
              <a:t>P.</a:t>
            </a:r>
            <a:r>
              <a:rPr lang="ja-JP" altLang="en-US" sz="1200" b="1" dirty="0" smtClean="0">
                <a:solidFill>
                  <a:prstClr val="black"/>
                </a:solidFill>
                <a:latin typeface="メイリオ" pitchFamily="50" charset="-128"/>
                <a:ea typeface="メイリオ" pitchFamily="50" charset="-128"/>
                <a:cs typeface="メイリオ" panose="020B0604030504040204" pitchFamily="50" charset="-128"/>
              </a:rPr>
              <a:t>７で使います</a:t>
            </a:r>
            <a:endParaRPr lang="en-US" altLang="ja-JP" sz="1200" b="1" dirty="0">
              <a:solidFill>
                <a:prstClr val="black"/>
              </a:solidFill>
              <a:latin typeface="メイリオ" pitchFamily="50" charset="-128"/>
              <a:ea typeface="メイリオ" pitchFamily="50" charset="-128"/>
              <a:cs typeface="メイリオ" panose="020B0604030504040204" pitchFamily="50" charset="-128"/>
            </a:endParaRPr>
          </a:p>
        </p:txBody>
      </p:sp>
      <p:sp>
        <p:nvSpPr>
          <p:cNvPr id="17" name="正方形/長方形 16"/>
          <p:cNvSpPr/>
          <p:nvPr/>
        </p:nvSpPr>
        <p:spPr>
          <a:xfrm>
            <a:off x="4767200" y="7576270"/>
            <a:ext cx="1444947" cy="276999"/>
          </a:xfrm>
          <a:prstGeom prst="rect">
            <a:avLst/>
          </a:prstGeom>
        </p:spPr>
        <p:txBody>
          <a:bodyPr wrap="none">
            <a:spAutoFit/>
          </a:bodyPr>
          <a:lstStyle/>
          <a:p>
            <a:pPr lvl="0"/>
            <a:r>
              <a:rPr lang="ja-JP" altLang="en-US" sz="1200" b="1" dirty="0" smtClean="0">
                <a:solidFill>
                  <a:prstClr val="black"/>
                </a:solidFill>
                <a:latin typeface="メイリオ" pitchFamily="50" charset="-128"/>
                <a:ea typeface="メイリオ" pitchFamily="50" charset="-128"/>
                <a:cs typeface="メイリオ" panose="020B0604030504040204" pitchFamily="50" charset="-128"/>
              </a:rPr>
              <a:t>→ </a:t>
            </a:r>
            <a:r>
              <a:rPr lang="en-US" altLang="ja-JP" sz="1200" b="1" dirty="0" smtClean="0">
                <a:solidFill>
                  <a:prstClr val="black"/>
                </a:solidFill>
                <a:latin typeface="メイリオ" pitchFamily="50" charset="-128"/>
                <a:ea typeface="メイリオ" pitchFamily="50" charset="-128"/>
                <a:cs typeface="メイリオ" panose="020B0604030504040204" pitchFamily="50" charset="-128"/>
              </a:rPr>
              <a:t>P.</a:t>
            </a:r>
            <a:r>
              <a:rPr lang="ja-JP" altLang="en-US" sz="1200" b="1" dirty="0" smtClean="0">
                <a:solidFill>
                  <a:prstClr val="black"/>
                </a:solidFill>
                <a:latin typeface="メイリオ" pitchFamily="50" charset="-128"/>
                <a:ea typeface="メイリオ" pitchFamily="50" charset="-128"/>
                <a:cs typeface="メイリオ" panose="020B0604030504040204" pitchFamily="50" charset="-128"/>
              </a:rPr>
              <a:t>７で使います</a:t>
            </a:r>
            <a:endParaRPr lang="en-US" altLang="ja-JP" sz="1200" b="1" dirty="0">
              <a:solidFill>
                <a:prstClr val="black"/>
              </a:solidFill>
              <a:latin typeface="メイリオ" pitchFamily="50" charset="-128"/>
              <a:ea typeface="メイリオ" pitchFamily="50" charset="-128"/>
              <a:cs typeface="メイリオ" panose="020B0604030504040204" pitchFamily="50" charset="-128"/>
            </a:endParaRPr>
          </a:p>
        </p:txBody>
      </p:sp>
      <p:sp>
        <p:nvSpPr>
          <p:cNvPr id="19" name="正方形/長方形 18"/>
          <p:cNvSpPr/>
          <p:nvPr/>
        </p:nvSpPr>
        <p:spPr>
          <a:xfrm>
            <a:off x="4767199" y="5873269"/>
            <a:ext cx="1444947" cy="276999"/>
          </a:xfrm>
          <a:prstGeom prst="rect">
            <a:avLst/>
          </a:prstGeom>
        </p:spPr>
        <p:txBody>
          <a:bodyPr wrap="none">
            <a:spAutoFit/>
          </a:bodyPr>
          <a:lstStyle/>
          <a:p>
            <a:pPr lvl="0"/>
            <a:r>
              <a:rPr lang="ja-JP" altLang="en-US" sz="1200" b="1" dirty="0" smtClean="0">
                <a:solidFill>
                  <a:prstClr val="black"/>
                </a:solidFill>
                <a:latin typeface="メイリオ" pitchFamily="50" charset="-128"/>
                <a:ea typeface="メイリオ" pitchFamily="50" charset="-128"/>
                <a:cs typeface="メイリオ" panose="020B0604030504040204" pitchFamily="50" charset="-128"/>
              </a:rPr>
              <a:t>→ </a:t>
            </a:r>
            <a:r>
              <a:rPr lang="en-US" altLang="ja-JP" sz="1200" b="1" dirty="0" smtClean="0">
                <a:solidFill>
                  <a:prstClr val="black"/>
                </a:solidFill>
                <a:latin typeface="メイリオ" pitchFamily="50" charset="-128"/>
                <a:ea typeface="メイリオ" pitchFamily="50" charset="-128"/>
                <a:cs typeface="メイリオ" panose="020B0604030504040204" pitchFamily="50" charset="-128"/>
              </a:rPr>
              <a:t>P.</a:t>
            </a:r>
            <a:r>
              <a:rPr lang="ja-JP" altLang="en-US" sz="1200" b="1" dirty="0" smtClean="0">
                <a:solidFill>
                  <a:prstClr val="black"/>
                </a:solidFill>
                <a:latin typeface="メイリオ" pitchFamily="50" charset="-128"/>
                <a:ea typeface="メイリオ" pitchFamily="50" charset="-128"/>
                <a:cs typeface="メイリオ" panose="020B0604030504040204" pitchFamily="50" charset="-128"/>
              </a:rPr>
              <a:t>６で使います</a:t>
            </a:r>
            <a:endParaRPr lang="en-US" altLang="ja-JP" sz="1200" b="1" dirty="0">
              <a:solidFill>
                <a:prstClr val="black"/>
              </a:solidFill>
              <a:latin typeface="メイリオ" pitchFamily="50" charset="-128"/>
              <a:ea typeface="メイリオ" pitchFamily="50" charset="-128"/>
              <a:cs typeface="メイリオ" panose="020B0604030504040204" pitchFamily="50" charset="-128"/>
            </a:endParaRPr>
          </a:p>
        </p:txBody>
      </p:sp>
      <p:sp>
        <p:nvSpPr>
          <p:cNvPr id="20" name="正方形/長方形 19"/>
          <p:cNvSpPr/>
          <p:nvPr/>
        </p:nvSpPr>
        <p:spPr>
          <a:xfrm>
            <a:off x="4767200" y="8701270"/>
            <a:ext cx="1444947" cy="276999"/>
          </a:xfrm>
          <a:prstGeom prst="rect">
            <a:avLst/>
          </a:prstGeom>
        </p:spPr>
        <p:txBody>
          <a:bodyPr wrap="none">
            <a:spAutoFit/>
          </a:bodyPr>
          <a:lstStyle/>
          <a:p>
            <a:pPr lvl="0"/>
            <a:r>
              <a:rPr lang="ja-JP" altLang="en-US" sz="1200" b="1" dirty="0" smtClean="0">
                <a:solidFill>
                  <a:prstClr val="black"/>
                </a:solidFill>
                <a:latin typeface="メイリオ" pitchFamily="50" charset="-128"/>
                <a:ea typeface="メイリオ" pitchFamily="50" charset="-128"/>
                <a:cs typeface="メイリオ" panose="020B0604030504040204" pitchFamily="50" charset="-128"/>
              </a:rPr>
              <a:t>→ </a:t>
            </a:r>
            <a:r>
              <a:rPr lang="en-US" altLang="ja-JP" sz="1200" b="1" dirty="0" smtClean="0">
                <a:solidFill>
                  <a:prstClr val="black"/>
                </a:solidFill>
                <a:latin typeface="メイリオ" pitchFamily="50" charset="-128"/>
                <a:ea typeface="メイリオ" pitchFamily="50" charset="-128"/>
                <a:cs typeface="メイリオ" panose="020B0604030504040204" pitchFamily="50" charset="-128"/>
              </a:rPr>
              <a:t>P.</a:t>
            </a:r>
            <a:r>
              <a:rPr lang="ja-JP" altLang="en-US" sz="1200" b="1" dirty="0" smtClean="0">
                <a:solidFill>
                  <a:prstClr val="black"/>
                </a:solidFill>
                <a:latin typeface="メイリオ" pitchFamily="50" charset="-128"/>
                <a:ea typeface="メイリオ" pitchFamily="50" charset="-128"/>
                <a:cs typeface="メイリオ" panose="020B0604030504040204" pitchFamily="50" charset="-128"/>
              </a:rPr>
              <a:t>７で使います</a:t>
            </a:r>
            <a:endParaRPr lang="en-US" altLang="ja-JP" sz="1200" b="1" dirty="0">
              <a:solidFill>
                <a:prstClr val="black"/>
              </a:solidFill>
              <a:latin typeface="メイリオ" pitchFamily="50" charset="-128"/>
              <a:ea typeface="メイリオ" pitchFamily="50" charset="-128"/>
              <a:cs typeface="メイリオ" panose="020B0604030504040204" pitchFamily="50" charset="-128"/>
            </a:endParaRPr>
          </a:p>
        </p:txBody>
      </p:sp>
      <p:sp>
        <p:nvSpPr>
          <p:cNvPr id="12" name="正方形/長方形 11"/>
          <p:cNvSpPr/>
          <p:nvPr/>
        </p:nvSpPr>
        <p:spPr>
          <a:xfrm>
            <a:off x="219520" y="9338269"/>
            <a:ext cx="7470000" cy="307777"/>
          </a:xfrm>
          <a:prstGeom prst="rect">
            <a:avLst/>
          </a:prstGeom>
        </p:spPr>
        <p:txBody>
          <a:bodyPr wrap="square">
            <a:spAutoFit/>
          </a:bodyPr>
          <a:lstStyle/>
          <a:p>
            <a:pPr lvl="0">
              <a:spcBef>
                <a:spcPts val="1200"/>
              </a:spcBef>
            </a:pPr>
            <a:r>
              <a:rPr lang="ja-JP" altLang="en-US" sz="1000" dirty="0">
                <a:solidFill>
                  <a:srgbClr val="385D8A"/>
                </a:solidFill>
                <a:latin typeface="メイリオ" pitchFamily="50" charset="-128"/>
                <a:ea typeface="メイリオ" pitchFamily="50" charset="-128"/>
                <a:cs typeface="メイリオ" panose="020B0604030504040204" pitchFamily="50" charset="-128"/>
              </a:rPr>
              <a:t>　　</a:t>
            </a:r>
            <a:r>
              <a:rPr lang="ja-JP" altLang="en-US" sz="1400" dirty="0" smtClean="0">
                <a:solidFill>
                  <a:srgbClr val="385D8A"/>
                </a:solidFill>
                <a:latin typeface="メイリオ" pitchFamily="50" charset="-128"/>
                <a:ea typeface="メイリオ" pitchFamily="50" charset="-128"/>
                <a:cs typeface="メイリオ" panose="020B0604030504040204" pitchFamily="50" charset="-128"/>
              </a:rPr>
              <a:t>（支給申請で添付が必要</a:t>
            </a:r>
            <a:r>
              <a:rPr lang="ja-JP" altLang="en-US" sz="1400" dirty="0">
                <a:solidFill>
                  <a:srgbClr val="385D8A"/>
                </a:solidFill>
                <a:latin typeface="メイリオ" pitchFamily="50" charset="-128"/>
                <a:ea typeface="メイリオ" pitchFamily="50" charset="-128"/>
                <a:cs typeface="メイリオ" panose="020B0604030504040204" pitchFamily="50" charset="-128"/>
              </a:rPr>
              <a:t>な書類は、</a:t>
            </a:r>
            <a:r>
              <a:rPr lang="en-US" altLang="ja-JP" sz="1400" dirty="0">
                <a:solidFill>
                  <a:srgbClr val="385D8A"/>
                </a:solidFill>
                <a:latin typeface="メイリオ" pitchFamily="50" charset="-128"/>
                <a:ea typeface="メイリオ" pitchFamily="50" charset="-128"/>
                <a:cs typeface="メイリオ" panose="020B0604030504040204" pitchFamily="50" charset="-128"/>
              </a:rPr>
              <a:t>P.10</a:t>
            </a:r>
            <a:r>
              <a:rPr lang="ja-JP" altLang="en-US" sz="1400" spc="-30" dirty="0">
                <a:solidFill>
                  <a:srgbClr val="385D8A"/>
                </a:solidFill>
                <a:latin typeface="メイリオ" pitchFamily="50" charset="-128"/>
                <a:ea typeface="メイリオ" pitchFamily="50" charset="-128"/>
                <a:cs typeface="メイリオ" panose="020B0604030504040204" pitchFamily="50" charset="-128"/>
              </a:rPr>
              <a:t>でご案内</a:t>
            </a:r>
            <a:r>
              <a:rPr lang="ja-JP" altLang="en-US" sz="1400" spc="-30" dirty="0" smtClean="0">
                <a:solidFill>
                  <a:srgbClr val="385D8A"/>
                </a:solidFill>
                <a:latin typeface="メイリオ" pitchFamily="50" charset="-128"/>
                <a:ea typeface="メイリオ" pitchFamily="50" charset="-128"/>
                <a:cs typeface="メイリオ" panose="020B0604030504040204" pitchFamily="50" charset="-128"/>
              </a:rPr>
              <a:t>します。）</a:t>
            </a:r>
            <a:endParaRPr lang="en-US" altLang="ja-JP" sz="1400" spc="-30" dirty="0">
              <a:solidFill>
                <a:srgbClr val="385D8A"/>
              </a:solidFill>
              <a:latin typeface="メイリオ" pitchFamily="50" charset="-128"/>
              <a:ea typeface="メイリオ" pitchFamily="50" charset="-128"/>
              <a:cs typeface="メイリオ" panose="020B0604030504040204" pitchFamily="50" charset="-128"/>
            </a:endParaRPr>
          </a:p>
        </p:txBody>
      </p:sp>
      <p:sp>
        <p:nvSpPr>
          <p:cNvPr id="22" name="スライド番号プレースホルダー 3"/>
          <p:cNvSpPr txBox="1">
            <a:spLocks/>
          </p:cNvSpPr>
          <p:nvPr/>
        </p:nvSpPr>
        <p:spPr>
          <a:xfrm>
            <a:off x="0" y="9999749"/>
            <a:ext cx="1679840" cy="553520"/>
          </a:xfrm>
          <a:prstGeom prst="rect">
            <a:avLst/>
          </a:prstGeom>
        </p:spPr>
        <p:txBody>
          <a:bodyPr vert="horz" lIns="91440" tIns="45720" rIns="91440" bIns="45720" rtlCol="0" anchor="ctr"/>
          <a:lstStyle>
            <a:defPPr>
              <a:defRPr lang="ja-JP"/>
            </a:defPPr>
            <a:lvl1pPr marL="0" algn="r" defTabSz="959754" rtl="0" eaLnBrk="1" latinLnBrk="0" hangingPunct="1">
              <a:defRPr kumimoji="1" sz="1733" kern="1200">
                <a:solidFill>
                  <a:schemeClr val="tx1">
                    <a:tint val="75000"/>
                  </a:schemeClr>
                </a:solidFill>
                <a:latin typeface="+mn-lt"/>
                <a:ea typeface="+mn-ea"/>
                <a:cs typeface="+mn-cs"/>
              </a:defRPr>
            </a:lvl1pPr>
            <a:lvl2pPr marL="479877" algn="l" defTabSz="959754" rtl="0" eaLnBrk="1" latinLnBrk="0" hangingPunct="1">
              <a:defRPr kumimoji="1" sz="1889" kern="1200">
                <a:solidFill>
                  <a:schemeClr val="tx1"/>
                </a:solidFill>
                <a:latin typeface="+mn-lt"/>
                <a:ea typeface="+mn-ea"/>
                <a:cs typeface="+mn-cs"/>
              </a:defRPr>
            </a:lvl2pPr>
            <a:lvl3pPr marL="959754" algn="l" defTabSz="959754" rtl="0" eaLnBrk="1" latinLnBrk="0" hangingPunct="1">
              <a:defRPr kumimoji="1" sz="1889" kern="1200">
                <a:solidFill>
                  <a:schemeClr val="tx1"/>
                </a:solidFill>
                <a:latin typeface="+mn-lt"/>
                <a:ea typeface="+mn-ea"/>
                <a:cs typeface="+mn-cs"/>
              </a:defRPr>
            </a:lvl3pPr>
            <a:lvl4pPr marL="1439631" algn="l" defTabSz="959754" rtl="0" eaLnBrk="1" latinLnBrk="0" hangingPunct="1">
              <a:defRPr kumimoji="1" sz="1889" kern="1200">
                <a:solidFill>
                  <a:schemeClr val="tx1"/>
                </a:solidFill>
                <a:latin typeface="+mn-lt"/>
                <a:ea typeface="+mn-ea"/>
                <a:cs typeface="+mn-cs"/>
              </a:defRPr>
            </a:lvl4pPr>
            <a:lvl5pPr marL="1919508" algn="l" defTabSz="959754" rtl="0" eaLnBrk="1" latinLnBrk="0" hangingPunct="1">
              <a:defRPr kumimoji="1" sz="1889" kern="1200">
                <a:solidFill>
                  <a:schemeClr val="tx1"/>
                </a:solidFill>
                <a:latin typeface="+mn-lt"/>
                <a:ea typeface="+mn-ea"/>
                <a:cs typeface="+mn-cs"/>
              </a:defRPr>
            </a:lvl5pPr>
            <a:lvl6pPr marL="2399386" algn="l" defTabSz="959754" rtl="0" eaLnBrk="1" latinLnBrk="0" hangingPunct="1">
              <a:defRPr kumimoji="1" sz="1889" kern="1200">
                <a:solidFill>
                  <a:schemeClr val="tx1"/>
                </a:solidFill>
                <a:latin typeface="+mn-lt"/>
                <a:ea typeface="+mn-ea"/>
                <a:cs typeface="+mn-cs"/>
              </a:defRPr>
            </a:lvl6pPr>
            <a:lvl7pPr marL="2879263" algn="l" defTabSz="959754" rtl="0" eaLnBrk="1" latinLnBrk="0" hangingPunct="1">
              <a:defRPr kumimoji="1" sz="1889" kern="1200">
                <a:solidFill>
                  <a:schemeClr val="tx1"/>
                </a:solidFill>
                <a:latin typeface="+mn-lt"/>
                <a:ea typeface="+mn-ea"/>
                <a:cs typeface="+mn-cs"/>
              </a:defRPr>
            </a:lvl7pPr>
            <a:lvl8pPr marL="3359140" algn="l" defTabSz="959754" rtl="0" eaLnBrk="1" latinLnBrk="0" hangingPunct="1">
              <a:defRPr kumimoji="1" sz="1889" kern="1200">
                <a:solidFill>
                  <a:schemeClr val="tx1"/>
                </a:solidFill>
                <a:latin typeface="+mn-lt"/>
                <a:ea typeface="+mn-ea"/>
                <a:cs typeface="+mn-cs"/>
              </a:defRPr>
            </a:lvl8pPr>
            <a:lvl9pPr marL="3839017" algn="l" defTabSz="959754" rtl="0" eaLnBrk="1" latinLnBrk="0" hangingPunct="1">
              <a:defRPr kumimoji="1" sz="1889" kern="1200">
                <a:solidFill>
                  <a:schemeClr val="tx1"/>
                </a:solidFill>
                <a:latin typeface="+mn-lt"/>
                <a:ea typeface="+mn-ea"/>
                <a:cs typeface="+mn-cs"/>
              </a:defRPr>
            </a:lvl9pPr>
          </a:lstStyle>
          <a:p>
            <a:pPr algn="l"/>
            <a:r>
              <a:rPr lang="en-US" altLang="ja-JP" dirty="0">
                <a:latin typeface="メイリオ" panose="020B0604030504040204" pitchFamily="50" charset="-128"/>
                <a:ea typeface="メイリオ" panose="020B0604030504040204" pitchFamily="50" charset="-128"/>
              </a:rPr>
              <a:t>1</a:t>
            </a:r>
            <a:endParaRPr lang="ja-JP" altLang="en-US" dirty="0">
              <a:latin typeface="メイリオ" panose="020B0604030504040204" pitchFamily="50" charset="-128"/>
              <a:ea typeface="メイリオ" panose="020B0604030504040204" pitchFamily="50" charset="-128"/>
            </a:endParaRPr>
          </a:p>
        </p:txBody>
      </p:sp>
      <p:sp>
        <p:nvSpPr>
          <p:cNvPr id="21" name="右矢印 20"/>
          <p:cNvSpPr/>
          <p:nvPr/>
        </p:nvSpPr>
        <p:spPr>
          <a:xfrm>
            <a:off x="4883109" y="9896108"/>
            <a:ext cx="482870" cy="438593"/>
          </a:xfrm>
          <a:prstGeom prst="rightArrow">
            <a:avLst/>
          </a:prstGeom>
          <a:solidFill>
            <a:srgbClr val="FF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292565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12" y="7313269"/>
            <a:ext cx="6484691" cy="2560236"/>
          </a:xfrm>
          <a:prstGeom prst="rect">
            <a:avLst/>
          </a:prstGeom>
        </p:spPr>
      </p:pic>
      <p:pic>
        <p:nvPicPr>
          <p:cNvPr id="12" name="図 11" descr="画面の領域"/>
          <p:cNvPicPr>
            <a:picLocks noChangeAspect="1"/>
          </p:cNvPicPr>
          <p:nvPr/>
        </p:nvPicPr>
        <p:blipFill rotWithShape="1">
          <a:blip r:embed="rId3">
            <a:extLst>
              <a:ext uri="{28A0092B-C50C-407E-A947-70E740481C1C}">
                <a14:useLocalDpi xmlns:a14="http://schemas.microsoft.com/office/drawing/2010/main" val="0"/>
              </a:ext>
            </a:extLst>
          </a:blip>
          <a:srcRect b="67222"/>
          <a:stretch/>
        </p:blipFill>
        <p:spPr>
          <a:xfrm>
            <a:off x="411013" y="6322367"/>
            <a:ext cx="6552851" cy="1035902"/>
          </a:xfrm>
          <a:prstGeom prst="rect">
            <a:avLst/>
          </a:prstGeom>
        </p:spPr>
      </p:pic>
      <p:sp>
        <p:nvSpPr>
          <p:cNvPr id="4" name="Rectangle 12"/>
          <p:cNvSpPr>
            <a:spLocks noChangeArrowheads="1"/>
          </p:cNvSpPr>
          <p:nvPr/>
        </p:nvSpPr>
        <p:spPr bwMode="auto">
          <a:xfrm flipH="1">
            <a:off x="411014" y="2307119"/>
            <a:ext cx="992008" cy="416149"/>
          </a:xfrm>
          <a:prstGeom prst="rect">
            <a:avLst/>
          </a:prstGeom>
          <a:solidFill>
            <a:schemeClr val="accent4">
              <a:lumMod val="60000"/>
              <a:lumOff val="4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25" name="Rectangle 12"/>
          <p:cNvSpPr>
            <a:spLocks noChangeArrowheads="1"/>
          </p:cNvSpPr>
          <p:nvPr/>
        </p:nvSpPr>
        <p:spPr bwMode="auto">
          <a:xfrm rot="5400000" flipH="1">
            <a:off x="6235622" y="505255"/>
            <a:ext cx="992008" cy="451481"/>
          </a:xfrm>
          <a:prstGeom prst="rect">
            <a:avLst/>
          </a:prstGeom>
          <a:solidFill>
            <a:schemeClr val="accent4">
              <a:lumMod val="60000"/>
              <a:lumOff val="4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3" name="Rectangle 7"/>
          <p:cNvSpPr>
            <a:spLocks noChangeArrowheads="1"/>
          </p:cNvSpPr>
          <p:nvPr/>
        </p:nvSpPr>
        <p:spPr bwMode="auto">
          <a:xfrm flipH="1">
            <a:off x="404639" y="218888"/>
            <a:ext cx="6120680" cy="2088231"/>
          </a:xfrm>
          <a:prstGeom prst="rect">
            <a:avLst/>
          </a:prstGeom>
          <a:solidFill>
            <a:schemeClr val="accent4">
              <a:lumMod val="20000"/>
              <a:lumOff val="80000"/>
              <a:alpha val="45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2" name="正方形/長方形 1"/>
          <p:cNvSpPr/>
          <p:nvPr/>
        </p:nvSpPr>
        <p:spPr>
          <a:xfrm>
            <a:off x="404638" y="383269"/>
            <a:ext cx="6182685" cy="1746632"/>
          </a:xfrm>
          <a:prstGeom prst="rect">
            <a:avLst/>
          </a:prstGeom>
          <a:noFill/>
        </p:spPr>
        <p:txBody>
          <a:bodyPr wrap="square">
            <a:spAutoFit/>
          </a:bodyPr>
          <a:lstStyle/>
          <a:p>
            <a:pPr algn="ctr">
              <a:lnSpc>
                <a:spcPts val="4200"/>
              </a:lnSpc>
            </a:pPr>
            <a:r>
              <a:rPr lang="ja-JP" altLang="en-US" sz="3200" b="1" spc="-120" dirty="0" smtClean="0">
                <a:latin typeface="メイリオ" pitchFamily="50" charset="-128"/>
                <a:ea typeface="メイリオ" pitchFamily="50" charset="-128"/>
                <a:cs typeface="メイリオ" panose="020B0604030504040204" pitchFamily="50" charset="-128"/>
              </a:rPr>
              <a:t>次に</a:t>
            </a:r>
            <a:r>
              <a:rPr lang="en-US" altLang="ja-JP" sz="3200" b="1" spc="-120" dirty="0" smtClean="0">
                <a:latin typeface="メイリオ" pitchFamily="50" charset="-128"/>
                <a:ea typeface="メイリオ" pitchFamily="50" charset="-128"/>
                <a:cs typeface="メイリオ" panose="020B0604030504040204" pitchFamily="50" charset="-128"/>
              </a:rPr>
              <a:t>､</a:t>
            </a:r>
            <a:r>
              <a:rPr lang="ja-JP" altLang="en-US" sz="3200" b="1" spc="-120" dirty="0" smtClean="0">
                <a:latin typeface="メイリオ" pitchFamily="50" charset="-128"/>
                <a:ea typeface="メイリオ" pitchFamily="50" charset="-128"/>
                <a:cs typeface="メイリオ" panose="020B0604030504040204" pitchFamily="50" charset="-128"/>
              </a:rPr>
              <a:t>お持ちのパソコンを</a:t>
            </a:r>
            <a:r>
              <a:rPr lang="en-US" altLang="ja-JP" sz="3200" b="1" spc="-120" dirty="0" smtClean="0">
                <a:latin typeface="メイリオ" pitchFamily="50" charset="-128"/>
                <a:ea typeface="メイリオ" pitchFamily="50" charset="-128"/>
                <a:cs typeface="メイリオ" panose="020B0604030504040204" pitchFamily="50" charset="-128"/>
              </a:rPr>
              <a:t>､</a:t>
            </a:r>
          </a:p>
          <a:p>
            <a:pPr algn="ctr">
              <a:lnSpc>
                <a:spcPts val="4200"/>
              </a:lnSpc>
            </a:pPr>
            <a:r>
              <a:rPr lang="ja-JP" altLang="en-US" sz="3200" b="1" dirty="0">
                <a:latin typeface="メイリオ" pitchFamily="50" charset="-128"/>
                <a:ea typeface="メイリオ" pitchFamily="50" charset="-128"/>
                <a:cs typeface="メイリオ" panose="020B0604030504040204" pitchFamily="50" charset="-128"/>
              </a:rPr>
              <a:t>インターネット</a:t>
            </a:r>
            <a:r>
              <a:rPr lang="ja-JP" altLang="en-US" sz="3200" b="1" dirty="0" smtClean="0">
                <a:latin typeface="メイリオ" pitchFamily="50" charset="-128"/>
                <a:ea typeface="メイリオ" pitchFamily="50" charset="-128"/>
                <a:cs typeface="メイリオ" panose="020B0604030504040204" pitchFamily="50" charset="-128"/>
              </a:rPr>
              <a:t>に接続</a:t>
            </a:r>
            <a:endParaRPr lang="en-US" altLang="ja-JP" sz="3200" b="1" dirty="0" smtClean="0">
              <a:latin typeface="メイリオ" pitchFamily="50" charset="-128"/>
              <a:ea typeface="メイリオ" pitchFamily="50" charset="-128"/>
              <a:cs typeface="メイリオ" panose="020B0604030504040204" pitchFamily="50" charset="-128"/>
            </a:endParaRPr>
          </a:p>
          <a:p>
            <a:pPr algn="ctr">
              <a:lnSpc>
                <a:spcPts val="4200"/>
              </a:lnSpc>
            </a:pPr>
            <a:r>
              <a:rPr lang="ja-JP" altLang="en-US" sz="3200" b="1" dirty="0" smtClean="0">
                <a:latin typeface="メイリオ" pitchFamily="50" charset="-128"/>
                <a:ea typeface="メイリオ" pitchFamily="50" charset="-128"/>
                <a:cs typeface="メイリオ" panose="020B0604030504040204" pitchFamily="50" charset="-128"/>
              </a:rPr>
              <a:t>してください。</a:t>
            </a:r>
            <a:endParaRPr lang="en-US" altLang="ja-JP" sz="3200" b="1" dirty="0">
              <a:latin typeface="メイリオ" pitchFamily="50" charset="-128"/>
              <a:ea typeface="メイリオ" pitchFamily="50" charset="-128"/>
              <a:cs typeface="メイリオ" panose="020B0604030504040204" pitchFamily="50" charset="-128"/>
            </a:endParaRPr>
          </a:p>
        </p:txBody>
      </p:sp>
      <p:grpSp>
        <p:nvGrpSpPr>
          <p:cNvPr id="8" name="グループ化 7"/>
          <p:cNvGrpSpPr/>
          <p:nvPr/>
        </p:nvGrpSpPr>
        <p:grpSpPr>
          <a:xfrm>
            <a:off x="6647688" y="9902201"/>
            <a:ext cx="496032" cy="482215"/>
            <a:chOff x="6467696" y="9297092"/>
            <a:chExt cx="496032" cy="482215"/>
          </a:xfrm>
        </p:grpSpPr>
        <p:sp>
          <p:nvSpPr>
            <p:cNvPr id="5" name="Rectangle 17"/>
            <p:cNvSpPr>
              <a:spLocks noChangeArrowheads="1"/>
            </p:cNvSpPr>
            <p:nvPr/>
          </p:nvSpPr>
          <p:spPr bwMode="auto">
            <a:xfrm flipV="1">
              <a:off x="6467696" y="9297092"/>
              <a:ext cx="248016" cy="242878"/>
            </a:xfrm>
            <a:prstGeom prst="rect">
              <a:avLst/>
            </a:prstGeom>
            <a:solidFill>
              <a:schemeClr val="accent4">
                <a:lumMod val="40000"/>
                <a:lumOff val="6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6" name="Rectangle 18"/>
            <p:cNvSpPr>
              <a:spLocks noChangeArrowheads="1"/>
            </p:cNvSpPr>
            <p:nvPr/>
          </p:nvSpPr>
          <p:spPr bwMode="auto">
            <a:xfrm flipV="1">
              <a:off x="6715712" y="9297092"/>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7" name="Rectangle 16"/>
            <p:cNvSpPr>
              <a:spLocks noChangeArrowheads="1"/>
            </p:cNvSpPr>
            <p:nvPr/>
          </p:nvSpPr>
          <p:spPr bwMode="auto">
            <a:xfrm flipV="1">
              <a:off x="6467696" y="9536429"/>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sp>
        <p:nvSpPr>
          <p:cNvPr id="22" name="正方形/長方形 21"/>
          <p:cNvSpPr/>
          <p:nvPr/>
        </p:nvSpPr>
        <p:spPr>
          <a:xfrm>
            <a:off x="350623" y="2843356"/>
            <a:ext cx="6446198" cy="1850857"/>
          </a:xfrm>
          <a:prstGeom prst="rect">
            <a:avLst/>
          </a:prstGeom>
          <a:solidFill>
            <a:srgbClr val="FFFF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2988" y="2155030"/>
            <a:ext cx="1184311" cy="838770"/>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7331" y="2397197"/>
            <a:ext cx="1136534" cy="780121"/>
          </a:xfrm>
          <a:prstGeom prst="rect">
            <a:avLst/>
          </a:prstGeom>
        </p:spPr>
      </p:pic>
      <p:sp>
        <p:nvSpPr>
          <p:cNvPr id="21" name="テキスト ボックス 20"/>
          <p:cNvSpPr txBox="1"/>
          <p:nvPr/>
        </p:nvSpPr>
        <p:spPr>
          <a:xfrm>
            <a:off x="508763" y="2958297"/>
            <a:ext cx="6479978" cy="1808187"/>
          </a:xfrm>
          <a:prstGeom prst="rect">
            <a:avLst/>
          </a:prstGeom>
          <a:noFill/>
        </p:spPr>
        <p:txBody>
          <a:bodyPr wrap="square" rtlCol="0">
            <a:spAutoFit/>
          </a:bodyPr>
          <a:lstStyle/>
          <a:p>
            <a:pPr>
              <a:lnSpc>
                <a:spcPts val="2100"/>
              </a:lnSpc>
            </a:pPr>
            <a:r>
              <a:rPr kumimoji="1" lang="ja-JP" altLang="en-US" sz="1600" dirty="0" smtClean="0">
                <a:latin typeface="メイリオ" panose="020B0604030504040204" pitchFamily="50" charset="-128"/>
                <a:ea typeface="メイリオ" panose="020B0604030504040204" pitchFamily="50" charset="-128"/>
              </a:rPr>
              <a:t>手書きでの作成はどうしても計算に時間がかかります。</a:t>
            </a:r>
            <a:endParaRPr kumimoji="1" lang="en-US" altLang="ja-JP" sz="1600" dirty="0" smtClean="0">
              <a:latin typeface="メイリオ" panose="020B0604030504040204" pitchFamily="50" charset="-128"/>
              <a:ea typeface="メイリオ" panose="020B0604030504040204" pitchFamily="50" charset="-128"/>
            </a:endParaRPr>
          </a:p>
          <a:p>
            <a:pPr>
              <a:lnSpc>
                <a:spcPts val="2100"/>
              </a:lnSpc>
            </a:pPr>
            <a:r>
              <a:rPr lang="ja-JP" altLang="en-US" sz="1600" dirty="0" smtClean="0">
                <a:latin typeface="メイリオ" panose="020B0604030504040204" pitchFamily="50" charset="-128"/>
                <a:ea typeface="メイリオ" panose="020B0604030504040204" pitchFamily="50" charset="-128"/>
              </a:rPr>
              <a:t>しか</a:t>
            </a:r>
            <a:r>
              <a:rPr lang="ja-JP" altLang="en-US" sz="1600" dirty="0">
                <a:latin typeface="メイリオ" panose="020B0604030504040204" pitchFamily="50" charset="-128"/>
                <a:ea typeface="メイリオ" panose="020B0604030504040204" pitchFamily="50" charset="-128"/>
              </a:rPr>
              <a:t>し</a:t>
            </a:r>
            <a:r>
              <a:rPr kumimoji="1" lang="ja-JP" altLang="en-US" sz="1600" dirty="0" smtClean="0">
                <a:latin typeface="メイリオ" panose="020B0604030504040204" pitchFamily="50" charset="-128"/>
                <a:ea typeface="メイリオ" panose="020B0604030504040204" pitchFamily="50" charset="-128"/>
              </a:rPr>
              <a:t>、</a:t>
            </a:r>
            <a:r>
              <a:rPr kumimoji="1" lang="ja-JP" altLang="en-US" sz="1600" b="1" u="sng" dirty="0" smtClean="0">
                <a:solidFill>
                  <a:srgbClr val="FF0000"/>
                </a:solidFill>
                <a:latin typeface="メイリオ" panose="020B0604030504040204" pitchFamily="50" charset="-128"/>
                <a:ea typeface="メイリオ" panose="020B0604030504040204" pitchFamily="50" charset="-128"/>
              </a:rPr>
              <a:t>パソコンを使って作成すると、助成額が自動で計算され、</a:t>
            </a:r>
            <a:endParaRPr kumimoji="1" lang="en-US" altLang="ja-JP" sz="1600" b="1" u="sng" dirty="0" smtClean="0">
              <a:solidFill>
                <a:srgbClr val="FF0000"/>
              </a:solidFill>
              <a:latin typeface="メイリオ" panose="020B0604030504040204" pitchFamily="50" charset="-128"/>
              <a:ea typeface="メイリオ" panose="020B0604030504040204" pitchFamily="50" charset="-128"/>
            </a:endParaRPr>
          </a:p>
          <a:p>
            <a:pPr>
              <a:lnSpc>
                <a:spcPts val="2100"/>
              </a:lnSpc>
            </a:pPr>
            <a:r>
              <a:rPr kumimoji="1" lang="ja-JP" altLang="en-US" sz="1600" b="1" u="sng" dirty="0" smtClean="0">
                <a:solidFill>
                  <a:srgbClr val="FF0000"/>
                </a:solidFill>
                <a:latin typeface="メイリオ" panose="020B0604030504040204" pitchFamily="50" charset="-128"/>
                <a:ea typeface="メイリオ" panose="020B0604030504040204" pitchFamily="50" charset="-128"/>
              </a:rPr>
              <a:t>とても便利</a:t>
            </a:r>
            <a:r>
              <a:rPr kumimoji="1" lang="ja-JP" altLang="en-US" sz="1600" dirty="0" smtClean="0">
                <a:latin typeface="メイリオ" panose="020B0604030504040204" pitchFamily="50" charset="-128"/>
                <a:ea typeface="メイリオ" panose="020B0604030504040204" pitchFamily="50" charset="-128"/>
              </a:rPr>
              <a:t>です。</a:t>
            </a:r>
            <a:endParaRPr kumimoji="1" lang="en-US" altLang="ja-JP" sz="1600" dirty="0" smtClean="0">
              <a:latin typeface="メイリオ" panose="020B0604030504040204" pitchFamily="50" charset="-128"/>
              <a:ea typeface="メイリオ" panose="020B0604030504040204" pitchFamily="50" charset="-128"/>
            </a:endParaRPr>
          </a:p>
          <a:p>
            <a:pPr>
              <a:lnSpc>
                <a:spcPts val="2100"/>
              </a:lnSpc>
              <a:spcBef>
                <a:spcPts val="1200"/>
              </a:spcBef>
            </a:pPr>
            <a:r>
              <a:rPr kumimoji="1" lang="ja-JP" altLang="en-US" sz="1600" dirty="0" smtClean="0">
                <a:latin typeface="メイリオ" panose="020B0604030504040204" pitchFamily="50" charset="-128"/>
                <a:ea typeface="メイリオ" panose="020B0604030504040204" pitchFamily="50" charset="-128"/>
              </a:rPr>
              <a:t>また、お持ちのパソコンをインターネットに接続</a:t>
            </a:r>
            <a:r>
              <a:rPr lang="ja-JP" altLang="en-US" sz="1600" dirty="0" smtClean="0">
                <a:latin typeface="メイリオ" panose="020B0604030504040204" pitchFamily="50" charset="-128"/>
                <a:ea typeface="メイリオ" panose="020B0604030504040204" pitchFamily="50" charset="-128"/>
              </a:rPr>
              <a:t>した</a:t>
            </a:r>
            <a:r>
              <a:rPr kumimoji="1" lang="ja-JP" altLang="en-US" sz="1600" dirty="0" smtClean="0">
                <a:latin typeface="メイリオ" panose="020B0604030504040204" pitchFamily="50" charset="-128"/>
                <a:ea typeface="メイリオ" panose="020B0604030504040204" pitchFamily="50" charset="-128"/>
              </a:rPr>
              <a:t>場合、</a:t>
            </a:r>
            <a:endParaRPr kumimoji="1" lang="en-US" altLang="ja-JP" sz="1600" dirty="0" smtClean="0">
              <a:latin typeface="メイリオ" panose="020B0604030504040204" pitchFamily="50" charset="-128"/>
              <a:ea typeface="メイリオ" panose="020B0604030504040204" pitchFamily="50" charset="-128"/>
            </a:endParaRPr>
          </a:p>
          <a:p>
            <a:pPr>
              <a:lnSpc>
                <a:spcPts val="2100"/>
              </a:lnSpc>
            </a:pPr>
            <a:r>
              <a:rPr kumimoji="1" lang="ja-JP" altLang="en-US" sz="1600" dirty="0" smtClean="0">
                <a:latin typeface="メイリオ" panose="020B0604030504040204" pitchFamily="50" charset="-128"/>
                <a:ea typeface="メイリオ" panose="020B0604030504040204" pitchFamily="50" charset="-128"/>
              </a:rPr>
              <a:t>厚生労働省のホームページから様式がダウンロードできます。</a:t>
            </a:r>
            <a:endParaRPr kumimoji="1" lang="en-US" altLang="ja-JP" sz="1600" dirty="0" smtClean="0">
              <a:latin typeface="メイリオ" panose="020B0604030504040204" pitchFamily="50" charset="-128"/>
              <a:ea typeface="メイリオ" panose="020B0604030504040204" pitchFamily="50" charset="-128"/>
            </a:endParaRPr>
          </a:p>
          <a:p>
            <a:endParaRPr kumimoji="1" lang="ja-JP" altLang="en-US" sz="1400"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135343" y="4770788"/>
            <a:ext cx="7199313" cy="684803"/>
          </a:xfrm>
          <a:prstGeom prst="rect">
            <a:avLst/>
          </a:prstGeom>
        </p:spPr>
        <p:txBody>
          <a:bodyPr wrap="square">
            <a:spAutoFit/>
          </a:bodyPr>
          <a:lstStyle/>
          <a:p>
            <a:pPr lvl="0" algn="ctr">
              <a:lnSpc>
                <a:spcPct val="150000"/>
              </a:lnSpc>
            </a:pPr>
            <a:r>
              <a:rPr lang="ja-JP" altLang="en-US" sz="2800" b="1" u="sng" dirty="0" smtClean="0">
                <a:solidFill>
                  <a:schemeClr val="accent4">
                    <a:lumMod val="75000"/>
                  </a:schemeClr>
                </a:solidFill>
                <a:latin typeface="メイリオ" pitchFamily="50" charset="-128"/>
                <a:ea typeface="メイリオ" pitchFamily="50" charset="-128"/>
                <a:cs typeface="メイリオ" panose="020B0604030504040204" pitchFamily="50" charset="-128"/>
              </a:rPr>
              <a:t>申請様式をダウンロードしましょう</a:t>
            </a:r>
            <a:endParaRPr lang="en-US" altLang="ja-JP" sz="2800" b="1" u="sng" dirty="0">
              <a:solidFill>
                <a:schemeClr val="accent4">
                  <a:lumMod val="75000"/>
                </a:schemeClr>
              </a:solidFill>
              <a:latin typeface="メイリオ" pitchFamily="50" charset="-128"/>
              <a:ea typeface="メイリオ" pitchFamily="50" charset="-128"/>
              <a:cs typeface="メイリオ" panose="020B0604030504040204" pitchFamily="50" charset="-128"/>
            </a:endParaRPr>
          </a:p>
        </p:txBody>
      </p:sp>
      <p:grpSp>
        <p:nvGrpSpPr>
          <p:cNvPr id="15" name="グループ化 14"/>
          <p:cNvGrpSpPr/>
          <p:nvPr/>
        </p:nvGrpSpPr>
        <p:grpSpPr>
          <a:xfrm>
            <a:off x="1358735" y="5501656"/>
            <a:ext cx="4758037" cy="673326"/>
            <a:chOff x="1223392" y="5565593"/>
            <a:chExt cx="4758037" cy="673326"/>
          </a:xfrm>
        </p:grpSpPr>
        <p:sp>
          <p:nvSpPr>
            <p:cNvPr id="29" name="正方形/長方形 28"/>
            <p:cNvSpPr/>
            <p:nvPr/>
          </p:nvSpPr>
          <p:spPr>
            <a:xfrm>
              <a:off x="1223392" y="5599885"/>
              <a:ext cx="3600400" cy="41887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メイリオ" panose="020B0604030504040204" pitchFamily="50" charset="-128"/>
                  <a:ea typeface="メイリオ" panose="020B0604030504040204" pitchFamily="50" charset="-128"/>
                </a:rPr>
                <a:t>厚生労働省　雇用調整助成金　コロナ様式</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
          <p:nvSpPr>
            <p:cNvPr id="30" name="角丸四角形 29"/>
            <p:cNvSpPr/>
            <p:nvPr/>
          </p:nvSpPr>
          <p:spPr>
            <a:xfrm>
              <a:off x="4900099" y="5565593"/>
              <a:ext cx="859557" cy="471298"/>
            </a:xfrm>
            <a:prstGeom prst="roundRect">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bg1"/>
                  </a:solidFill>
                </a:rPr>
                <a:t>検索</a:t>
              </a:r>
              <a:endParaRPr kumimoji="1" lang="ja-JP" altLang="en-US" sz="2000" b="1" dirty="0">
                <a:solidFill>
                  <a:schemeClr val="bg1"/>
                </a:solidFill>
              </a:endParaRPr>
            </a:p>
          </p:txBody>
        </p:sp>
        <p:sp>
          <p:nvSpPr>
            <p:cNvPr id="32" name="下矢印 31"/>
            <p:cNvSpPr/>
            <p:nvPr/>
          </p:nvSpPr>
          <p:spPr>
            <a:xfrm rot="8097592">
              <a:off x="5519384" y="5776874"/>
              <a:ext cx="438780" cy="485310"/>
            </a:xfrm>
            <a:prstGeom prst="downArrow">
              <a:avLst>
                <a:gd name="adj1" fmla="val 40794"/>
                <a:gd name="adj2"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p:cNvGrpSpPr/>
          <p:nvPr/>
        </p:nvGrpSpPr>
        <p:grpSpPr>
          <a:xfrm>
            <a:off x="3728549" y="9799112"/>
            <a:ext cx="4026908" cy="548757"/>
            <a:chOff x="5044849" y="9745355"/>
            <a:chExt cx="1613052" cy="548757"/>
          </a:xfrm>
        </p:grpSpPr>
        <p:sp>
          <p:nvSpPr>
            <p:cNvPr id="34" name="右矢印 33"/>
            <p:cNvSpPr/>
            <p:nvPr/>
          </p:nvSpPr>
          <p:spPr>
            <a:xfrm>
              <a:off x="5044849" y="9745355"/>
              <a:ext cx="209948" cy="548757"/>
            </a:xfrm>
            <a:prstGeom prst="rightArrow">
              <a:avLst/>
            </a:prstGeom>
            <a:solidFill>
              <a:srgbClr val="FF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35" name="正方形/長方形 34"/>
            <p:cNvSpPr/>
            <p:nvPr/>
          </p:nvSpPr>
          <p:spPr>
            <a:xfrm>
              <a:off x="5113210" y="9856875"/>
              <a:ext cx="1544691" cy="400110"/>
            </a:xfrm>
            <a:prstGeom prst="rect">
              <a:avLst/>
            </a:prstGeom>
          </p:spPr>
          <p:txBody>
            <a:bodyPr wrap="square">
              <a:spAutoFit/>
            </a:bodyPr>
            <a:lstStyle/>
            <a:p>
              <a:pPr marL="361950" lvl="0"/>
              <a:r>
                <a:rPr lang="ja-JP" altLang="en-US" sz="2000" b="1" dirty="0" smtClean="0">
                  <a:solidFill>
                    <a:prstClr val="black"/>
                  </a:solidFill>
                  <a:latin typeface="メイリオ" pitchFamily="50" charset="-128"/>
                  <a:ea typeface="メイリオ" pitchFamily="50" charset="-128"/>
                  <a:cs typeface="メイリオ" panose="020B0604030504040204" pitchFamily="50" charset="-128"/>
                </a:rPr>
                <a:t>申請書の作成へ</a:t>
              </a:r>
              <a:endParaRPr lang="en-US" altLang="ja-JP" sz="2000" b="1" dirty="0">
                <a:solidFill>
                  <a:prstClr val="black"/>
                </a:solidFill>
                <a:latin typeface="メイリオ" pitchFamily="50" charset="-128"/>
                <a:ea typeface="メイリオ" pitchFamily="50" charset="-128"/>
                <a:cs typeface="メイリオ" panose="020B0604030504040204" pitchFamily="50" charset="-128"/>
              </a:endParaRPr>
            </a:p>
          </p:txBody>
        </p:sp>
      </p:grpSp>
      <p:sp>
        <p:nvSpPr>
          <p:cNvPr id="9" name="スライド番号プレースホルダー 8"/>
          <p:cNvSpPr>
            <a:spLocks noGrp="1"/>
          </p:cNvSpPr>
          <p:nvPr>
            <p:ph type="sldNum" sz="quarter" idx="12"/>
          </p:nvPr>
        </p:nvSpPr>
        <p:spPr>
          <a:xfrm>
            <a:off x="5620622" y="9986217"/>
            <a:ext cx="1679840" cy="553520"/>
          </a:xfrm>
        </p:spPr>
        <p:txBody>
          <a:bodyPr/>
          <a:lstStyle/>
          <a:p>
            <a:r>
              <a:rPr kumimoji="1" lang="ja-JP" altLang="en-US" dirty="0" smtClean="0">
                <a:latin typeface="メイリオ" panose="020B0604030504040204" pitchFamily="50" charset="-128"/>
                <a:ea typeface="メイリオ" panose="020B0604030504040204" pitchFamily="50" charset="-128"/>
              </a:rPr>
              <a:t>２</a:t>
            </a:r>
            <a:endParaRPr kumimoji="1" lang="ja-JP" altLang="en-US" dirty="0">
              <a:latin typeface="メイリオ" panose="020B0604030504040204" pitchFamily="50" charset="-128"/>
              <a:ea typeface="メイリオ" panose="020B0604030504040204" pitchFamily="50" charset="-128"/>
            </a:endParaRPr>
          </a:p>
        </p:txBody>
      </p:sp>
      <p:sp>
        <p:nvSpPr>
          <p:cNvPr id="28" name="下矢印 27"/>
          <p:cNvSpPr/>
          <p:nvPr/>
        </p:nvSpPr>
        <p:spPr>
          <a:xfrm rot="2730093">
            <a:off x="2506717" y="7785270"/>
            <a:ext cx="393238" cy="1116693"/>
          </a:xfrm>
          <a:prstGeom prst="downArrow">
            <a:avLst/>
          </a:prstGeom>
          <a:solidFill>
            <a:srgbClr val="FF717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103457" y="7673269"/>
            <a:ext cx="2566199" cy="338554"/>
          </a:xfrm>
          <a:prstGeom prst="rect">
            <a:avLst/>
          </a:prstGeom>
          <a:noFill/>
        </p:spPr>
        <p:txBody>
          <a:bodyPr wrap="square" rtlCol="0">
            <a:spAutoFit/>
          </a:bodyPr>
          <a:lstStyle/>
          <a:p>
            <a:r>
              <a:rPr kumimoji="1" lang="ja-JP" altLang="en-US" sz="1600" b="1" dirty="0" smtClean="0">
                <a:solidFill>
                  <a:srgbClr val="FF0000"/>
                </a:solidFill>
                <a:latin typeface="メイリオ" panose="020B0604030504040204" pitchFamily="50" charset="-128"/>
                <a:ea typeface="メイリオ" panose="020B0604030504040204" pitchFamily="50" charset="-128"/>
              </a:rPr>
              <a:t>ここを右クリック</a:t>
            </a:r>
            <a:r>
              <a:rPr lang="en-US" altLang="ja-JP" sz="1600" b="1" dirty="0" smtClean="0">
                <a:solidFill>
                  <a:srgbClr val="FF0000"/>
                </a:solidFill>
                <a:latin typeface="メイリオ" panose="020B0604030504040204" pitchFamily="50" charset="-128"/>
                <a:ea typeface="メイリオ" panose="020B0604030504040204" pitchFamily="50" charset="-128"/>
              </a:rPr>
              <a:t>                 </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17" name="正方形/長方形 16"/>
          <p:cNvSpPr/>
          <p:nvPr/>
        </p:nvSpPr>
        <p:spPr>
          <a:xfrm>
            <a:off x="4893607" y="7673269"/>
            <a:ext cx="2396049" cy="1077218"/>
          </a:xfrm>
          <a:prstGeom prst="rect">
            <a:avLst/>
          </a:prstGeom>
        </p:spPr>
        <p:txBody>
          <a:bodyPr wrap="square">
            <a:spAutoFit/>
          </a:bodyPr>
          <a:lstStyle/>
          <a:p>
            <a:pPr marL="269875" lvl="0" indent="-269875"/>
            <a:r>
              <a:rPr lang="ja-JP" altLang="en-US" sz="1600" b="1" dirty="0">
                <a:solidFill>
                  <a:srgbClr val="FF0000"/>
                </a:solidFill>
                <a:latin typeface="メイリオ" panose="020B0604030504040204" pitchFamily="50" charset="-128"/>
                <a:ea typeface="メイリオ" panose="020B0604030504040204" pitchFamily="50" charset="-128"/>
              </a:rPr>
              <a:t>→ </a:t>
            </a:r>
            <a:r>
              <a:rPr lang="ja-JP" altLang="en-US" sz="1600" b="1" dirty="0" smtClean="0">
                <a:solidFill>
                  <a:srgbClr val="FF0000"/>
                </a:solidFill>
                <a:latin typeface="メイリオ" panose="020B0604030504040204" pitchFamily="50" charset="-128"/>
                <a:ea typeface="メイリオ" panose="020B0604030504040204" pitchFamily="50" charset="-128"/>
              </a:rPr>
              <a:t>「対象をファイルに保存」を選択して、パソコン</a:t>
            </a:r>
            <a:r>
              <a:rPr lang="ja-JP" altLang="en-US" sz="1600" b="1" dirty="0">
                <a:solidFill>
                  <a:srgbClr val="FF0000"/>
                </a:solidFill>
                <a:latin typeface="メイリオ" panose="020B0604030504040204" pitchFamily="50" charset="-128"/>
                <a:ea typeface="メイリオ" panose="020B0604030504040204" pitchFamily="50" charset="-128"/>
              </a:rPr>
              <a:t>に</a:t>
            </a:r>
            <a:r>
              <a:rPr lang="ja-JP" altLang="en-US" sz="1600" b="1" dirty="0" smtClean="0">
                <a:solidFill>
                  <a:srgbClr val="FF0000"/>
                </a:solidFill>
                <a:latin typeface="メイリオ" panose="020B0604030504040204" pitchFamily="50" charset="-128"/>
                <a:ea typeface="メイリオ" panose="020B0604030504040204" pitchFamily="50" charset="-128"/>
              </a:rPr>
              <a:t>保存してください。</a:t>
            </a:r>
            <a:endParaRPr lang="ja-JP" altLang="en-US" sz="1600" b="1" dirty="0">
              <a:solidFill>
                <a:srgbClr val="FF0000"/>
              </a:solidFill>
              <a:latin typeface="メイリオ" panose="020B0604030504040204" pitchFamily="50" charset="-128"/>
              <a:ea typeface="メイリオ" panose="020B0604030504040204" pitchFamily="50" charset="-128"/>
            </a:endParaRPr>
          </a:p>
        </p:txBody>
      </p:sp>
      <p:cxnSp>
        <p:nvCxnSpPr>
          <p:cNvPr id="23" name="直線コネクタ 22"/>
          <p:cNvCxnSpPr/>
          <p:nvPr/>
        </p:nvCxnSpPr>
        <p:spPr>
          <a:xfrm flipV="1">
            <a:off x="539656" y="9328275"/>
            <a:ext cx="1612994" cy="99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フリーフォーム 35"/>
          <p:cNvSpPr/>
          <p:nvPr/>
        </p:nvSpPr>
        <p:spPr>
          <a:xfrm>
            <a:off x="-1" y="7268269"/>
            <a:ext cx="7199314" cy="129446"/>
          </a:xfrm>
          <a:custGeom>
            <a:avLst/>
            <a:gdLst>
              <a:gd name="connsiteX0" fmla="*/ 6868756 w 8149876"/>
              <a:gd name="connsiteY0" fmla="*/ 19343 h 1043342"/>
              <a:gd name="connsiteX1" fmla="*/ 7112270 w 8149876"/>
              <a:gd name="connsiteY1" fmla="*/ 198630 h 1043342"/>
              <a:gd name="connsiteX2" fmla="*/ 7126867 w 8149876"/>
              <a:gd name="connsiteY2" fmla="*/ 151399 h 1043342"/>
              <a:gd name="connsiteX3" fmla="*/ 7126867 w 8149876"/>
              <a:gd name="connsiteY3" fmla="*/ 142601 h 1043342"/>
              <a:gd name="connsiteX4" fmla="*/ 7467870 w 8149876"/>
              <a:gd name="connsiteY4" fmla="*/ 142601 h 1043342"/>
              <a:gd name="connsiteX5" fmla="*/ 7808873 w 8149876"/>
              <a:gd name="connsiteY5" fmla="*/ 142601 h 1043342"/>
              <a:gd name="connsiteX6" fmla="*/ 8149876 w 8149876"/>
              <a:gd name="connsiteY6" fmla="*/ 142601 h 1043342"/>
              <a:gd name="connsiteX7" fmla="*/ 8149876 w 8149876"/>
              <a:gd name="connsiteY7" fmla="*/ 918851 h 1043342"/>
              <a:gd name="connsiteX8" fmla="*/ 7808873 w 8149876"/>
              <a:gd name="connsiteY8" fmla="*/ 918851 h 1043342"/>
              <a:gd name="connsiteX9" fmla="*/ 7467870 w 8149876"/>
              <a:gd name="connsiteY9" fmla="*/ 918851 h 1043342"/>
              <a:gd name="connsiteX10" fmla="*/ 7137524 w 8149876"/>
              <a:gd name="connsiteY10" fmla="*/ 882133 h 1043342"/>
              <a:gd name="connsiteX11" fmla="*/ 7129586 w 8149876"/>
              <a:gd name="connsiteY11" fmla="*/ 909482 h 1043342"/>
              <a:gd name="connsiteX12" fmla="*/ 7129586 w 8149876"/>
              <a:gd name="connsiteY12" fmla="*/ 918851 h 1043342"/>
              <a:gd name="connsiteX13" fmla="*/ 6788583 w 8149876"/>
              <a:gd name="connsiteY13" fmla="*/ 918851 h 1043342"/>
              <a:gd name="connsiteX14" fmla="*/ 6788583 w 8149876"/>
              <a:gd name="connsiteY14" fmla="*/ 142601 h 1043342"/>
              <a:gd name="connsiteX15" fmla="*/ 6852521 w 8149876"/>
              <a:gd name="connsiteY15" fmla="*/ 19417 h 1043342"/>
              <a:gd name="connsiteX16" fmla="*/ 6868756 w 8149876"/>
              <a:gd name="connsiteY16" fmla="*/ 19343 h 1043342"/>
              <a:gd name="connsiteX17" fmla="*/ 4147410 w 8149876"/>
              <a:gd name="connsiteY17" fmla="*/ 1232 h 1043342"/>
              <a:gd name="connsiteX18" fmla="*/ 4390924 w 8149876"/>
              <a:gd name="connsiteY18" fmla="*/ 180519 h 1043342"/>
              <a:gd name="connsiteX19" fmla="*/ 4405522 w 8149876"/>
              <a:gd name="connsiteY19" fmla="*/ 133289 h 1043342"/>
              <a:gd name="connsiteX20" fmla="*/ 4405522 w 8149876"/>
              <a:gd name="connsiteY20" fmla="*/ 124491 h 1043342"/>
              <a:gd name="connsiteX21" fmla="*/ 4746525 w 8149876"/>
              <a:gd name="connsiteY21" fmla="*/ 124491 h 1043342"/>
              <a:gd name="connsiteX22" fmla="*/ 5087528 w 8149876"/>
              <a:gd name="connsiteY22" fmla="*/ 124491 h 1043342"/>
              <a:gd name="connsiteX23" fmla="*/ 5428531 w 8149876"/>
              <a:gd name="connsiteY23" fmla="*/ 124491 h 1043342"/>
              <a:gd name="connsiteX24" fmla="*/ 5428531 w 8149876"/>
              <a:gd name="connsiteY24" fmla="*/ 132698 h 1043342"/>
              <a:gd name="connsiteX25" fmla="*/ 5441494 w 8149876"/>
              <a:gd name="connsiteY25" fmla="*/ 90218 h 1043342"/>
              <a:gd name="connsiteX26" fmla="*/ 5489447 w 8149876"/>
              <a:gd name="connsiteY26" fmla="*/ 19417 h 1043342"/>
              <a:gd name="connsiteX27" fmla="*/ 5505432 w 8149876"/>
              <a:gd name="connsiteY27" fmla="*/ 19269 h 1043342"/>
              <a:gd name="connsiteX28" fmla="*/ 5745200 w 8149876"/>
              <a:gd name="connsiteY28" fmla="*/ 208931 h 1043342"/>
              <a:gd name="connsiteX29" fmla="*/ 5763793 w 8149876"/>
              <a:gd name="connsiteY29" fmla="*/ 151063 h 1043342"/>
              <a:gd name="connsiteX30" fmla="*/ 5763793 w 8149876"/>
              <a:gd name="connsiteY30" fmla="*/ 142601 h 1043342"/>
              <a:gd name="connsiteX31" fmla="*/ 6104796 w 8149876"/>
              <a:gd name="connsiteY31" fmla="*/ 142601 h 1043342"/>
              <a:gd name="connsiteX32" fmla="*/ 6445799 w 8149876"/>
              <a:gd name="connsiteY32" fmla="*/ 142601 h 1043342"/>
              <a:gd name="connsiteX33" fmla="*/ 6786802 w 8149876"/>
              <a:gd name="connsiteY33" fmla="*/ 142601 h 1043342"/>
              <a:gd name="connsiteX34" fmla="*/ 6786802 w 8149876"/>
              <a:gd name="connsiteY34" fmla="*/ 918851 h 1043342"/>
              <a:gd name="connsiteX35" fmla="*/ 6445799 w 8149876"/>
              <a:gd name="connsiteY35" fmla="*/ 918851 h 1043342"/>
              <a:gd name="connsiteX36" fmla="*/ 6104796 w 8149876"/>
              <a:gd name="connsiteY36" fmla="*/ 918851 h 1043342"/>
              <a:gd name="connsiteX37" fmla="*/ 5785106 w 8149876"/>
              <a:gd name="connsiteY37" fmla="*/ 852521 h 1043342"/>
              <a:gd name="connsiteX38" fmla="*/ 5766512 w 8149876"/>
              <a:gd name="connsiteY38" fmla="*/ 910389 h 1043342"/>
              <a:gd name="connsiteX39" fmla="*/ 5766512 w 8149876"/>
              <a:gd name="connsiteY39" fmla="*/ 918851 h 1043342"/>
              <a:gd name="connsiteX40" fmla="*/ 5425509 w 8149876"/>
              <a:gd name="connsiteY40" fmla="*/ 918851 h 1043342"/>
              <a:gd name="connsiteX41" fmla="*/ 5425509 w 8149876"/>
              <a:gd name="connsiteY41" fmla="*/ 911154 h 1043342"/>
              <a:gd name="connsiteX42" fmla="*/ 5417874 w 8149876"/>
              <a:gd name="connsiteY42" fmla="*/ 937460 h 1043342"/>
              <a:gd name="connsiteX43" fmla="*/ 5087528 w 8149876"/>
              <a:gd name="connsiteY43" fmla="*/ 900741 h 1043342"/>
              <a:gd name="connsiteX44" fmla="*/ 4746525 w 8149876"/>
              <a:gd name="connsiteY44" fmla="*/ 900741 h 1043342"/>
              <a:gd name="connsiteX45" fmla="*/ 4416178 w 8149876"/>
              <a:gd name="connsiteY45" fmla="*/ 864023 h 1043342"/>
              <a:gd name="connsiteX46" fmla="*/ 4408241 w 8149876"/>
              <a:gd name="connsiteY46" fmla="*/ 891372 h 1043342"/>
              <a:gd name="connsiteX47" fmla="*/ 4408241 w 8149876"/>
              <a:gd name="connsiteY47" fmla="*/ 900741 h 1043342"/>
              <a:gd name="connsiteX48" fmla="*/ 4067238 w 8149876"/>
              <a:gd name="connsiteY48" fmla="*/ 900741 h 1043342"/>
              <a:gd name="connsiteX49" fmla="*/ 4067238 w 8149876"/>
              <a:gd name="connsiteY49" fmla="*/ 124491 h 1043342"/>
              <a:gd name="connsiteX50" fmla="*/ 4131176 w 8149876"/>
              <a:gd name="connsiteY50" fmla="*/ 1307 h 1043342"/>
              <a:gd name="connsiteX51" fmla="*/ 4147410 w 8149876"/>
              <a:gd name="connsiteY51" fmla="*/ 1232 h 1043342"/>
              <a:gd name="connsiteX52" fmla="*/ 80172 w 8149876"/>
              <a:gd name="connsiteY52" fmla="*/ 1232 h 1043342"/>
              <a:gd name="connsiteX53" fmla="*/ 323686 w 8149876"/>
              <a:gd name="connsiteY53" fmla="*/ 180520 h 1043342"/>
              <a:gd name="connsiteX54" fmla="*/ 338284 w 8149876"/>
              <a:gd name="connsiteY54" fmla="*/ 133289 h 1043342"/>
              <a:gd name="connsiteX55" fmla="*/ 338284 w 8149876"/>
              <a:gd name="connsiteY55" fmla="*/ 124491 h 1043342"/>
              <a:gd name="connsiteX56" fmla="*/ 668630 w 8149876"/>
              <a:gd name="connsiteY56" fmla="*/ 161210 h 1043342"/>
              <a:gd name="connsiteX57" fmla="*/ 679287 w 8149876"/>
              <a:gd name="connsiteY57" fmla="*/ 124492 h 1043342"/>
              <a:gd name="connsiteX58" fmla="*/ 679287 w 8149876"/>
              <a:gd name="connsiteY58" fmla="*/ 124491 h 1043342"/>
              <a:gd name="connsiteX59" fmla="*/ 1020289 w 8149876"/>
              <a:gd name="connsiteY59" fmla="*/ 124491 h 1043342"/>
              <a:gd name="connsiteX60" fmla="*/ 1361293 w 8149876"/>
              <a:gd name="connsiteY60" fmla="*/ 124491 h 1043342"/>
              <a:gd name="connsiteX61" fmla="*/ 1361293 w 8149876"/>
              <a:gd name="connsiteY61" fmla="*/ 900741 h 1043342"/>
              <a:gd name="connsiteX62" fmla="*/ 1020289 w 8149876"/>
              <a:gd name="connsiteY62" fmla="*/ 900741 h 1043342"/>
              <a:gd name="connsiteX63" fmla="*/ 689943 w 8149876"/>
              <a:gd name="connsiteY63" fmla="*/ 864023 h 1043342"/>
              <a:gd name="connsiteX64" fmla="*/ 679287 w 8149876"/>
              <a:gd name="connsiteY64" fmla="*/ 900741 h 1043342"/>
              <a:gd name="connsiteX65" fmla="*/ 679287 w 8149876"/>
              <a:gd name="connsiteY65" fmla="*/ 900741 h 1043342"/>
              <a:gd name="connsiteX66" fmla="*/ 348940 w 8149876"/>
              <a:gd name="connsiteY66" fmla="*/ 864023 h 1043342"/>
              <a:gd name="connsiteX67" fmla="*/ 341003 w 8149876"/>
              <a:gd name="connsiteY67" fmla="*/ 891372 h 1043342"/>
              <a:gd name="connsiteX68" fmla="*/ 341003 w 8149876"/>
              <a:gd name="connsiteY68" fmla="*/ 900741 h 1043342"/>
              <a:gd name="connsiteX69" fmla="*/ 0 w 8149876"/>
              <a:gd name="connsiteY69" fmla="*/ 900741 h 1043342"/>
              <a:gd name="connsiteX70" fmla="*/ 0 w 8149876"/>
              <a:gd name="connsiteY70" fmla="*/ 124491 h 1043342"/>
              <a:gd name="connsiteX71" fmla="*/ 63938 w 8149876"/>
              <a:gd name="connsiteY71" fmla="*/ 1307 h 1043342"/>
              <a:gd name="connsiteX72" fmla="*/ 80172 w 8149876"/>
              <a:gd name="connsiteY72" fmla="*/ 1232 h 1043342"/>
              <a:gd name="connsiteX73" fmla="*/ 2462453 w 8149876"/>
              <a:gd name="connsiteY73" fmla="*/ 929 h 1043342"/>
              <a:gd name="connsiteX74" fmla="*/ 2689733 w 8149876"/>
              <a:gd name="connsiteY74" fmla="*/ 218563 h 1043342"/>
              <a:gd name="connsiteX75" fmla="*/ 2704165 w 8149876"/>
              <a:gd name="connsiteY75" fmla="*/ 186856 h 1043342"/>
              <a:gd name="connsiteX76" fmla="*/ 2704165 w 8149876"/>
              <a:gd name="connsiteY76" fmla="*/ 124491 h 1043342"/>
              <a:gd name="connsiteX77" fmla="*/ 3034512 w 8149876"/>
              <a:gd name="connsiteY77" fmla="*/ 161209 h 1043342"/>
              <a:gd name="connsiteX78" fmla="*/ 3042449 w 8149876"/>
              <a:gd name="connsiteY78" fmla="*/ 133861 h 1043342"/>
              <a:gd name="connsiteX79" fmla="*/ 3042449 w 8149876"/>
              <a:gd name="connsiteY79" fmla="*/ 124491 h 1043342"/>
              <a:gd name="connsiteX80" fmla="*/ 3372795 w 8149876"/>
              <a:gd name="connsiteY80" fmla="*/ 161210 h 1043342"/>
              <a:gd name="connsiteX81" fmla="*/ 3383451 w 8149876"/>
              <a:gd name="connsiteY81" fmla="*/ 124492 h 1043342"/>
              <a:gd name="connsiteX82" fmla="*/ 3383451 w 8149876"/>
              <a:gd name="connsiteY82" fmla="*/ 124491 h 1043342"/>
              <a:gd name="connsiteX83" fmla="*/ 3724455 w 8149876"/>
              <a:gd name="connsiteY83" fmla="*/ 124491 h 1043342"/>
              <a:gd name="connsiteX84" fmla="*/ 3788393 w 8149876"/>
              <a:gd name="connsiteY84" fmla="*/ 1307 h 1043342"/>
              <a:gd name="connsiteX85" fmla="*/ 4065458 w 8149876"/>
              <a:gd name="connsiteY85" fmla="*/ 124491 h 1043342"/>
              <a:gd name="connsiteX86" fmla="*/ 4065458 w 8149876"/>
              <a:gd name="connsiteY86" fmla="*/ 900741 h 1043342"/>
              <a:gd name="connsiteX87" fmla="*/ 3724455 w 8149876"/>
              <a:gd name="connsiteY87" fmla="*/ 900741 h 1043342"/>
              <a:gd name="connsiteX88" fmla="*/ 3394108 w 8149876"/>
              <a:gd name="connsiteY88" fmla="*/ 864023 h 1043342"/>
              <a:gd name="connsiteX89" fmla="*/ 3383452 w 8149876"/>
              <a:gd name="connsiteY89" fmla="*/ 900740 h 1043342"/>
              <a:gd name="connsiteX90" fmla="*/ 3383452 w 8149876"/>
              <a:gd name="connsiteY90" fmla="*/ 900741 h 1043342"/>
              <a:gd name="connsiteX91" fmla="*/ 3053105 w 8149876"/>
              <a:gd name="connsiteY91" fmla="*/ 864023 h 1043342"/>
              <a:gd name="connsiteX92" fmla="*/ 3045168 w 8149876"/>
              <a:gd name="connsiteY92" fmla="*/ 891372 h 1043342"/>
              <a:gd name="connsiteX93" fmla="*/ 3045168 w 8149876"/>
              <a:gd name="connsiteY93" fmla="*/ 900741 h 1043342"/>
              <a:gd name="connsiteX94" fmla="*/ 2725477 w 8149876"/>
              <a:gd name="connsiteY94" fmla="*/ 834411 h 1043342"/>
              <a:gd name="connsiteX95" fmla="*/ 2724366 w 8149876"/>
              <a:gd name="connsiteY95" fmla="*/ 837500 h 1043342"/>
              <a:gd name="connsiteX96" fmla="*/ 2724366 w 8149876"/>
              <a:gd name="connsiteY96" fmla="*/ 900741 h 1043342"/>
              <a:gd name="connsiteX97" fmla="*/ 2383363 w 8149876"/>
              <a:gd name="connsiteY97" fmla="*/ 900741 h 1043342"/>
              <a:gd name="connsiteX98" fmla="*/ 2053016 w 8149876"/>
              <a:gd name="connsiteY98" fmla="*/ 864023 h 1043342"/>
              <a:gd name="connsiteX99" fmla="*/ 2042360 w 8149876"/>
              <a:gd name="connsiteY99" fmla="*/ 900740 h 1043342"/>
              <a:gd name="connsiteX100" fmla="*/ 2042360 w 8149876"/>
              <a:gd name="connsiteY100" fmla="*/ 900741 h 1043342"/>
              <a:gd name="connsiteX101" fmla="*/ 1712014 w 8149876"/>
              <a:gd name="connsiteY101" fmla="*/ 864023 h 1043342"/>
              <a:gd name="connsiteX102" fmla="*/ 1704076 w 8149876"/>
              <a:gd name="connsiteY102" fmla="*/ 891372 h 1043342"/>
              <a:gd name="connsiteX103" fmla="*/ 1704076 w 8149876"/>
              <a:gd name="connsiteY103" fmla="*/ 900741 h 1043342"/>
              <a:gd name="connsiteX104" fmla="*/ 1363073 w 8149876"/>
              <a:gd name="connsiteY104" fmla="*/ 900741 h 1043342"/>
              <a:gd name="connsiteX105" fmla="*/ 1363073 w 8149876"/>
              <a:gd name="connsiteY105" fmla="*/ 124491 h 1043342"/>
              <a:gd name="connsiteX106" fmla="*/ 1427012 w 8149876"/>
              <a:gd name="connsiteY106" fmla="*/ 1307 h 1043342"/>
              <a:gd name="connsiteX107" fmla="*/ 1443246 w 8149876"/>
              <a:gd name="connsiteY107" fmla="*/ 1232 h 1043342"/>
              <a:gd name="connsiteX108" fmla="*/ 1686760 w 8149876"/>
              <a:gd name="connsiteY108" fmla="*/ 180520 h 1043342"/>
              <a:gd name="connsiteX109" fmla="*/ 1701357 w 8149876"/>
              <a:gd name="connsiteY109" fmla="*/ 133289 h 1043342"/>
              <a:gd name="connsiteX110" fmla="*/ 1701357 w 8149876"/>
              <a:gd name="connsiteY110" fmla="*/ 124491 h 1043342"/>
              <a:gd name="connsiteX111" fmla="*/ 2031704 w 8149876"/>
              <a:gd name="connsiteY111" fmla="*/ 161210 h 1043342"/>
              <a:gd name="connsiteX112" fmla="*/ 2042360 w 8149876"/>
              <a:gd name="connsiteY112" fmla="*/ 124492 h 1043342"/>
              <a:gd name="connsiteX113" fmla="*/ 2042360 w 8149876"/>
              <a:gd name="connsiteY113" fmla="*/ 124491 h 1043342"/>
              <a:gd name="connsiteX114" fmla="*/ 2383363 w 8149876"/>
              <a:gd name="connsiteY114" fmla="*/ 124491 h 1043342"/>
              <a:gd name="connsiteX115" fmla="*/ 2447302 w 8149876"/>
              <a:gd name="connsiteY115" fmla="*/ 1307 h 1043342"/>
              <a:gd name="connsiteX116" fmla="*/ 2462453 w 8149876"/>
              <a:gd name="connsiteY116" fmla="*/ 929 h 104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8149876" h="1043342">
                <a:moveTo>
                  <a:pt x="6868756" y="19343"/>
                </a:moveTo>
                <a:cubicBezTo>
                  <a:pt x="6949927" y="43669"/>
                  <a:pt x="7031098" y="417523"/>
                  <a:pt x="7112270" y="198630"/>
                </a:cubicBezTo>
                <a:lnTo>
                  <a:pt x="7126867" y="151399"/>
                </a:lnTo>
                <a:lnTo>
                  <a:pt x="7126867" y="142601"/>
                </a:lnTo>
                <a:cubicBezTo>
                  <a:pt x="7240535" y="-288649"/>
                  <a:pt x="7354202" y="573851"/>
                  <a:pt x="7467870" y="142601"/>
                </a:cubicBezTo>
                <a:cubicBezTo>
                  <a:pt x="7581538" y="-288649"/>
                  <a:pt x="7695205" y="573851"/>
                  <a:pt x="7808873" y="142601"/>
                </a:cubicBezTo>
                <a:cubicBezTo>
                  <a:pt x="7922541" y="-288649"/>
                  <a:pt x="8036208" y="573851"/>
                  <a:pt x="8149876" y="142601"/>
                </a:cubicBezTo>
                <a:lnTo>
                  <a:pt x="8149876" y="918851"/>
                </a:lnTo>
                <a:cubicBezTo>
                  <a:pt x="8036208" y="1350101"/>
                  <a:pt x="7922541" y="487601"/>
                  <a:pt x="7808873" y="918851"/>
                </a:cubicBezTo>
                <a:cubicBezTo>
                  <a:pt x="7695205" y="1350101"/>
                  <a:pt x="7581538" y="487601"/>
                  <a:pt x="7467870" y="918851"/>
                </a:cubicBezTo>
                <a:cubicBezTo>
                  <a:pt x="7357754" y="1336625"/>
                  <a:pt x="7247639" y="540244"/>
                  <a:pt x="7137524" y="882133"/>
                </a:cubicBezTo>
                <a:lnTo>
                  <a:pt x="7129586" y="909482"/>
                </a:lnTo>
                <a:lnTo>
                  <a:pt x="7129586" y="918851"/>
                </a:lnTo>
                <a:cubicBezTo>
                  <a:pt x="7015918" y="1350101"/>
                  <a:pt x="6902251" y="487601"/>
                  <a:pt x="6788583" y="918851"/>
                </a:cubicBezTo>
                <a:lnTo>
                  <a:pt x="6788583" y="142601"/>
                </a:lnTo>
                <a:cubicBezTo>
                  <a:pt x="6809896" y="61742"/>
                  <a:pt x="6831209" y="26366"/>
                  <a:pt x="6852521" y="19417"/>
                </a:cubicBezTo>
                <a:cubicBezTo>
                  <a:pt x="6857933" y="17653"/>
                  <a:pt x="6863344" y="17721"/>
                  <a:pt x="6868756" y="19343"/>
                </a:cubicBezTo>
                <a:close/>
                <a:moveTo>
                  <a:pt x="4147410" y="1232"/>
                </a:moveTo>
                <a:cubicBezTo>
                  <a:pt x="4228582" y="25559"/>
                  <a:pt x="4309753" y="399413"/>
                  <a:pt x="4390924" y="180519"/>
                </a:cubicBezTo>
                <a:lnTo>
                  <a:pt x="4405522" y="133289"/>
                </a:lnTo>
                <a:lnTo>
                  <a:pt x="4405522" y="124491"/>
                </a:lnTo>
                <a:cubicBezTo>
                  <a:pt x="4519190" y="-306759"/>
                  <a:pt x="4632857" y="555741"/>
                  <a:pt x="4746525" y="124491"/>
                </a:cubicBezTo>
                <a:cubicBezTo>
                  <a:pt x="4860193" y="-306759"/>
                  <a:pt x="4973860" y="555741"/>
                  <a:pt x="5087528" y="124491"/>
                </a:cubicBezTo>
                <a:cubicBezTo>
                  <a:pt x="5201196" y="-306759"/>
                  <a:pt x="5314863" y="555741"/>
                  <a:pt x="5428531" y="124491"/>
                </a:cubicBezTo>
                <a:lnTo>
                  <a:pt x="5428531" y="132698"/>
                </a:lnTo>
                <a:lnTo>
                  <a:pt x="5441494" y="90218"/>
                </a:lnTo>
                <a:cubicBezTo>
                  <a:pt x="5457478" y="45831"/>
                  <a:pt x="5473463" y="24629"/>
                  <a:pt x="5489447" y="19417"/>
                </a:cubicBezTo>
                <a:cubicBezTo>
                  <a:pt x="5494775" y="17680"/>
                  <a:pt x="5500104" y="17719"/>
                  <a:pt x="5505432" y="19269"/>
                </a:cubicBezTo>
                <a:cubicBezTo>
                  <a:pt x="5585355" y="42514"/>
                  <a:pt x="5665277" y="405552"/>
                  <a:pt x="5745200" y="208931"/>
                </a:cubicBezTo>
                <a:lnTo>
                  <a:pt x="5763793" y="151063"/>
                </a:lnTo>
                <a:lnTo>
                  <a:pt x="5763793" y="142601"/>
                </a:lnTo>
                <a:cubicBezTo>
                  <a:pt x="5877461" y="-288649"/>
                  <a:pt x="5991128" y="573851"/>
                  <a:pt x="6104796" y="142601"/>
                </a:cubicBezTo>
                <a:cubicBezTo>
                  <a:pt x="6218464" y="-288649"/>
                  <a:pt x="6332131" y="573851"/>
                  <a:pt x="6445799" y="142601"/>
                </a:cubicBezTo>
                <a:cubicBezTo>
                  <a:pt x="6559467" y="-288649"/>
                  <a:pt x="6673134" y="573851"/>
                  <a:pt x="6786802" y="142601"/>
                </a:cubicBezTo>
                <a:lnTo>
                  <a:pt x="6786802" y="918851"/>
                </a:lnTo>
                <a:cubicBezTo>
                  <a:pt x="6673134" y="1350101"/>
                  <a:pt x="6559467" y="487601"/>
                  <a:pt x="6445799" y="918851"/>
                </a:cubicBezTo>
                <a:cubicBezTo>
                  <a:pt x="6332131" y="1350101"/>
                  <a:pt x="6218464" y="487601"/>
                  <a:pt x="6104796" y="918851"/>
                </a:cubicBezTo>
                <a:cubicBezTo>
                  <a:pt x="5998233" y="1323148"/>
                  <a:pt x="5891670" y="590360"/>
                  <a:pt x="5785106" y="852521"/>
                </a:cubicBezTo>
                <a:lnTo>
                  <a:pt x="5766512" y="910389"/>
                </a:lnTo>
                <a:lnTo>
                  <a:pt x="5766512" y="918851"/>
                </a:lnTo>
                <a:cubicBezTo>
                  <a:pt x="5652844" y="1350101"/>
                  <a:pt x="5539177" y="487601"/>
                  <a:pt x="5425509" y="918851"/>
                </a:cubicBezTo>
                <a:lnTo>
                  <a:pt x="5425509" y="911154"/>
                </a:lnTo>
                <a:lnTo>
                  <a:pt x="5417874" y="937460"/>
                </a:lnTo>
                <a:cubicBezTo>
                  <a:pt x="5307759" y="1279348"/>
                  <a:pt x="5197644" y="482968"/>
                  <a:pt x="5087528" y="900741"/>
                </a:cubicBezTo>
                <a:cubicBezTo>
                  <a:pt x="4973860" y="1331991"/>
                  <a:pt x="4860193" y="469491"/>
                  <a:pt x="4746525" y="900741"/>
                </a:cubicBezTo>
                <a:cubicBezTo>
                  <a:pt x="4636409" y="1318515"/>
                  <a:pt x="4526294" y="522134"/>
                  <a:pt x="4416178" y="864023"/>
                </a:cubicBezTo>
                <a:lnTo>
                  <a:pt x="4408241" y="891372"/>
                </a:lnTo>
                <a:lnTo>
                  <a:pt x="4408241" y="900741"/>
                </a:lnTo>
                <a:cubicBezTo>
                  <a:pt x="4294573" y="1331991"/>
                  <a:pt x="4180906" y="469491"/>
                  <a:pt x="4067238" y="900741"/>
                </a:cubicBezTo>
                <a:lnTo>
                  <a:pt x="4067238" y="124491"/>
                </a:lnTo>
                <a:cubicBezTo>
                  <a:pt x="4088551" y="43632"/>
                  <a:pt x="4109863" y="8256"/>
                  <a:pt x="4131176" y="1307"/>
                </a:cubicBezTo>
                <a:cubicBezTo>
                  <a:pt x="4136588" y="-458"/>
                  <a:pt x="4141999" y="-389"/>
                  <a:pt x="4147410" y="1232"/>
                </a:cubicBezTo>
                <a:close/>
                <a:moveTo>
                  <a:pt x="80172" y="1232"/>
                </a:moveTo>
                <a:cubicBezTo>
                  <a:pt x="161344" y="25559"/>
                  <a:pt x="242515" y="399413"/>
                  <a:pt x="323686" y="180520"/>
                </a:cubicBezTo>
                <a:lnTo>
                  <a:pt x="338284" y="133289"/>
                </a:lnTo>
                <a:lnTo>
                  <a:pt x="338284" y="124491"/>
                </a:lnTo>
                <a:cubicBezTo>
                  <a:pt x="448400" y="-293283"/>
                  <a:pt x="558515" y="503098"/>
                  <a:pt x="668630" y="161210"/>
                </a:cubicBezTo>
                <a:lnTo>
                  <a:pt x="679287" y="124492"/>
                </a:lnTo>
                <a:lnTo>
                  <a:pt x="679287" y="124491"/>
                </a:lnTo>
                <a:cubicBezTo>
                  <a:pt x="792955" y="-306759"/>
                  <a:pt x="906621" y="555741"/>
                  <a:pt x="1020289" y="124491"/>
                </a:cubicBezTo>
                <a:cubicBezTo>
                  <a:pt x="1133958" y="-306759"/>
                  <a:pt x="1247625" y="555741"/>
                  <a:pt x="1361293" y="124491"/>
                </a:cubicBezTo>
                <a:lnTo>
                  <a:pt x="1361293" y="900741"/>
                </a:lnTo>
                <a:cubicBezTo>
                  <a:pt x="1247625" y="1331991"/>
                  <a:pt x="1133958" y="469491"/>
                  <a:pt x="1020289" y="900741"/>
                </a:cubicBezTo>
                <a:cubicBezTo>
                  <a:pt x="910174" y="1318515"/>
                  <a:pt x="800059" y="522134"/>
                  <a:pt x="689943" y="864023"/>
                </a:cubicBezTo>
                <a:lnTo>
                  <a:pt x="679287" y="900741"/>
                </a:lnTo>
                <a:lnTo>
                  <a:pt x="679287" y="900741"/>
                </a:lnTo>
                <a:cubicBezTo>
                  <a:pt x="569171" y="1318515"/>
                  <a:pt x="459056" y="522134"/>
                  <a:pt x="348940" y="864023"/>
                </a:cubicBezTo>
                <a:lnTo>
                  <a:pt x="341003" y="891372"/>
                </a:lnTo>
                <a:lnTo>
                  <a:pt x="341003" y="900741"/>
                </a:lnTo>
                <a:cubicBezTo>
                  <a:pt x="227335" y="1331991"/>
                  <a:pt x="113668" y="469491"/>
                  <a:pt x="0" y="900741"/>
                </a:cubicBezTo>
                <a:lnTo>
                  <a:pt x="0" y="124491"/>
                </a:lnTo>
                <a:cubicBezTo>
                  <a:pt x="21313" y="43632"/>
                  <a:pt x="42625" y="8256"/>
                  <a:pt x="63938" y="1307"/>
                </a:cubicBezTo>
                <a:cubicBezTo>
                  <a:pt x="69350" y="-458"/>
                  <a:pt x="74761" y="-389"/>
                  <a:pt x="80172" y="1232"/>
                </a:cubicBezTo>
                <a:close/>
                <a:moveTo>
                  <a:pt x="2462453" y="929"/>
                </a:moveTo>
                <a:cubicBezTo>
                  <a:pt x="2538213" y="20716"/>
                  <a:pt x="2613973" y="348630"/>
                  <a:pt x="2689733" y="218563"/>
                </a:cubicBezTo>
                <a:lnTo>
                  <a:pt x="2704165" y="186856"/>
                </a:lnTo>
                <a:lnTo>
                  <a:pt x="2704165" y="124491"/>
                </a:lnTo>
                <a:cubicBezTo>
                  <a:pt x="2814281" y="-293283"/>
                  <a:pt x="2924396" y="503098"/>
                  <a:pt x="3034512" y="161209"/>
                </a:cubicBezTo>
                <a:lnTo>
                  <a:pt x="3042449" y="133861"/>
                </a:lnTo>
                <a:lnTo>
                  <a:pt x="3042449" y="124491"/>
                </a:lnTo>
                <a:cubicBezTo>
                  <a:pt x="3152564" y="-293283"/>
                  <a:pt x="3262680" y="503098"/>
                  <a:pt x="3372795" y="161210"/>
                </a:cubicBezTo>
                <a:lnTo>
                  <a:pt x="3383451" y="124492"/>
                </a:lnTo>
                <a:lnTo>
                  <a:pt x="3383451" y="124491"/>
                </a:lnTo>
                <a:cubicBezTo>
                  <a:pt x="3497120" y="-306759"/>
                  <a:pt x="3610787" y="555741"/>
                  <a:pt x="3724455" y="124491"/>
                </a:cubicBezTo>
                <a:cubicBezTo>
                  <a:pt x="3745767" y="43632"/>
                  <a:pt x="3767080" y="8256"/>
                  <a:pt x="3788393" y="1307"/>
                </a:cubicBezTo>
                <a:cubicBezTo>
                  <a:pt x="3880748" y="-28805"/>
                  <a:pt x="3973102" y="474882"/>
                  <a:pt x="4065458" y="124491"/>
                </a:cubicBezTo>
                <a:lnTo>
                  <a:pt x="4065458" y="900741"/>
                </a:lnTo>
                <a:cubicBezTo>
                  <a:pt x="3951790" y="1331991"/>
                  <a:pt x="3838123" y="469491"/>
                  <a:pt x="3724455" y="900741"/>
                </a:cubicBezTo>
                <a:cubicBezTo>
                  <a:pt x="3614339" y="1318515"/>
                  <a:pt x="3504223" y="522134"/>
                  <a:pt x="3394108" y="864023"/>
                </a:cubicBezTo>
                <a:lnTo>
                  <a:pt x="3383452" y="900740"/>
                </a:lnTo>
                <a:lnTo>
                  <a:pt x="3383452" y="900741"/>
                </a:lnTo>
                <a:cubicBezTo>
                  <a:pt x="3273336" y="1318515"/>
                  <a:pt x="3163221" y="522134"/>
                  <a:pt x="3053105" y="864023"/>
                </a:cubicBezTo>
                <a:lnTo>
                  <a:pt x="3045168" y="891372"/>
                </a:lnTo>
                <a:lnTo>
                  <a:pt x="3045168" y="900741"/>
                </a:lnTo>
                <a:cubicBezTo>
                  <a:pt x="2938604" y="1305038"/>
                  <a:pt x="2832041" y="572250"/>
                  <a:pt x="2725477" y="834411"/>
                </a:cubicBezTo>
                <a:lnTo>
                  <a:pt x="2724366" y="837500"/>
                </a:lnTo>
                <a:lnTo>
                  <a:pt x="2724366" y="900741"/>
                </a:lnTo>
                <a:cubicBezTo>
                  <a:pt x="2610698" y="1331991"/>
                  <a:pt x="2497031" y="469491"/>
                  <a:pt x="2383363" y="900741"/>
                </a:cubicBezTo>
                <a:cubicBezTo>
                  <a:pt x="2273247" y="1318515"/>
                  <a:pt x="2163132" y="522134"/>
                  <a:pt x="2053016" y="864023"/>
                </a:cubicBezTo>
                <a:lnTo>
                  <a:pt x="2042360" y="900740"/>
                </a:lnTo>
                <a:lnTo>
                  <a:pt x="2042360" y="900741"/>
                </a:lnTo>
                <a:cubicBezTo>
                  <a:pt x="1932244" y="1318515"/>
                  <a:pt x="1822129" y="522134"/>
                  <a:pt x="1712014" y="864023"/>
                </a:cubicBezTo>
                <a:lnTo>
                  <a:pt x="1704076" y="891372"/>
                </a:lnTo>
                <a:lnTo>
                  <a:pt x="1704076" y="900741"/>
                </a:lnTo>
                <a:cubicBezTo>
                  <a:pt x="1590408" y="1331991"/>
                  <a:pt x="1476741" y="469491"/>
                  <a:pt x="1363073" y="900741"/>
                </a:cubicBezTo>
                <a:lnTo>
                  <a:pt x="1363073" y="124491"/>
                </a:lnTo>
                <a:cubicBezTo>
                  <a:pt x="1384386" y="43632"/>
                  <a:pt x="1405699" y="8256"/>
                  <a:pt x="1427012" y="1307"/>
                </a:cubicBezTo>
                <a:cubicBezTo>
                  <a:pt x="1432423" y="-458"/>
                  <a:pt x="1437834" y="-389"/>
                  <a:pt x="1443246" y="1232"/>
                </a:cubicBezTo>
                <a:cubicBezTo>
                  <a:pt x="1524417" y="25559"/>
                  <a:pt x="1605588" y="399413"/>
                  <a:pt x="1686760" y="180520"/>
                </a:cubicBezTo>
                <a:lnTo>
                  <a:pt x="1701357" y="133289"/>
                </a:lnTo>
                <a:lnTo>
                  <a:pt x="1701357" y="124491"/>
                </a:lnTo>
                <a:cubicBezTo>
                  <a:pt x="1811473" y="-293283"/>
                  <a:pt x="1921588" y="503098"/>
                  <a:pt x="2031704" y="161210"/>
                </a:cubicBezTo>
                <a:lnTo>
                  <a:pt x="2042360" y="124492"/>
                </a:lnTo>
                <a:lnTo>
                  <a:pt x="2042360" y="124491"/>
                </a:lnTo>
                <a:cubicBezTo>
                  <a:pt x="2156028" y="-306759"/>
                  <a:pt x="2269695" y="555741"/>
                  <a:pt x="2383363" y="124491"/>
                </a:cubicBezTo>
                <a:cubicBezTo>
                  <a:pt x="2404676" y="43632"/>
                  <a:pt x="2425988" y="8256"/>
                  <a:pt x="2447302" y="1307"/>
                </a:cubicBezTo>
                <a:cubicBezTo>
                  <a:pt x="2452352" y="-340"/>
                  <a:pt x="2457402" y="-390"/>
                  <a:pt x="2462453" y="92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p:nvCxnSpPr>
        <p:spPr>
          <a:xfrm flipV="1">
            <a:off x="552238" y="8968275"/>
            <a:ext cx="1612994" cy="99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647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p:cNvGrpSpPr/>
          <p:nvPr/>
        </p:nvGrpSpPr>
        <p:grpSpPr>
          <a:xfrm>
            <a:off x="89656" y="9891054"/>
            <a:ext cx="496032" cy="482215"/>
            <a:chOff x="-1823360" y="6370470"/>
            <a:chExt cx="496032" cy="482215"/>
          </a:xfrm>
        </p:grpSpPr>
        <p:sp>
          <p:nvSpPr>
            <p:cNvPr id="48" name="Rectangle 17"/>
            <p:cNvSpPr>
              <a:spLocks noChangeArrowheads="1"/>
            </p:cNvSpPr>
            <p:nvPr/>
          </p:nvSpPr>
          <p:spPr bwMode="auto">
            <a:xfrm flipV="1">
              <a:off x="-1575344" y="6370470"/>
              <a:ext cx="248016" cy="242878"/>
            </a:xfrm>
            <a:prstGeom prst="rect">
              <a:avLst/>
            </a:prstGeom>
            <a:solidFill>
              <a:schemeClr val="accent4">
                <a:lumMod val="40000"/>
                <a:lumOff val="6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49" name="Rectangle 18"/>
            <p:cNvSpPr>
              <a:spLocks noChangeArrowheads="1"/>
            </p:cNvSpPr>
            <p:nvPr/>
          </p:nvSpPr>
          <p:spPr bwMode="auto">
            <a:xfrm flipV="1">
              <a:off x="-1823360" y="6370470"/>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50" name="Rectangle 16"/>
            <p:cNvSpPr>
              <a:spLocks noChangeArrowheads="1"/>
            </p:cNvSpPr>
            <p:nvPr/>
          </p:nvSpPr>
          <p:spPr bwMode="auto">
            <a:xfrm flipV="1">
              <a:off x="-1575344" y="6609807"/>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pic>
        <p:nvPicPr>
          <p:cNvPr id="14" name="図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1684" y="4268710"/>
            <a:ext cx="6660616" cy="4076297"/>
          </a:xfrm>
          <a:prstGeom prst="rect">
            <a:avLst/>
          </a:prstGeom>
        </p:spPr>
      </p:pic>
      <p:grpSp>
        <p:nvGrpSpPr>
          <p:cNvPr id="5" name="グループ化 4"/>
          <p:cNvGrpSpPr/>
          <p:nvPr/>
        </p:nvGrpSpPr>
        <p:grpSpPr>
          <a:xfrm>
            <a:off x="66308" y="1913269"/>
            <a:ext cx="1169370" cy="1100912"/>
            <a:chOff x="66308" y="1913269"/>
            <a:chExt cx="1169370" cy="1100912"/>
          </a:xfrm>
        </p:grpSpPr>
        <p:sp>
          <p:nvSpPr>
            <p:cNvPr id="19" name="Rectangle 12"/>
            <p:cNvSpPr>
              <a:spLocks noChangeArrowheads="1"/>
            </p:cNvSpPr>
            <p:nvPr/>
          </p:nvSpPr>
          <p:spPr bwMode="auto">
            <a:xfrm flipH="1">
              <a:off x="863351" y="1913270"/>
              <a:ext cx="372327" cy="33913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24" name="Rectangle 7"/>
            <p:cNvSpPr>
              <a:spLocks noChangeArrowheads="1"/>
            </p:cNvSpPr>
            <p:nvPr/>
          </p:nvSpPr>
          <p:spPr bwMode="auto">
            <a:xfrm flipH="1">
              <a:off x="71264" y="1913269"/>
              <a:ext cx="792088" cy="720079"/>
            </a:xfrm>
            <a:prstGeom prst="rect">
              <a:avLst/>
            </a:prstGeom>
            <a:solidFill>
              <a:schemeClr val="accent4">
                <a:lumMod val="60000"/>
                <a:lumOff val="40000"/>
                <a:alpha val="8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26" name="Rectangle 12"/>
            <p:cNvSpPr>
              <a:spLocks noChangeArrowheads="1"/>
            </p:cNvSpPr>
            <p:nvPr/>
          </p:nvSpPr>
          <p:spPr bwMode="auto">
            <a:xfrm flipH="1">
              <a:off x="66308" y="2643979"/>
              <a:ext cx="341003" cy="37020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grpSp>
      <p:sp>
        <p:nvSpPr>
          <p:cNvPr id="27" name="正方形/長方形 26"/>
          <p:cNvSpPr/>
          <p:nvPr/>
        </p:nvSpPr>
        <p:spPr>
          <a:xfrm>
            <a:off x="-187129" y="114168"/>
            <a:ext cx="7405921" cy="557845"/>
          </a:xfrm>
          <a:prstGeom prst="rect">
            <a:avLst/>
          </a:prstGeom>
        </p:spPr>
        <p:txBody>
          <a:bodyPr wrap="square">
            <a:spAutoFit/>
          </a:bodyPr>
          <a:lstStyle/>
          <a:p>
            <a:pPr lvl="0" algn="ctr">
              <a:lnSpc>
                <a:spcPct val="150000"/>
              </a:lnSpc>
            </a:pPr>
            <a:r>
              <a:rPr lang="ja-JP" altLang="en-US" sz="2200" b="1" u="sng" dirty="0" smtClean="0">
                <a:solidFill>
                  <a:schemeClr val="accent4">
                    <a:lumMod val="75000"/>
                  </a:schemeClr>
                </a:solidFill>
                <a:latin typeface="メイリオ" pitchFamily="50" charset="-128"/>
                <a:ea typeface="メイリオ" pitchFamily="50" charset="-128"/>
                <a:cs typeface="メイリオ" panose="020B0604030504040204" pitchFamily="50" charset="-128"/>
              </a:rPr>
              <a:t>では、ダウンロードした申請様式を開きましょう</a:t>
            </a:r>
            <a:endParaRPr lang="en-US" altLang="ja-JP" sz="2200" b="1" u="sng" dirty="0">
              <a:solidFill>
                <a:schemeClr val="accent4">
                  <a:lumMod val="75000"/>
                </a:schemeClr>
              </a:solidFill>
              <a:latin typeface="メイリオ" pitchFamily="50" charset="-128"/>
              <a:ea typeface="メイリオ" pitchFamily="50" charset="-128"/>
              <a:cs typeface="メイリオ" panose="020B0604030504040204" pitchFamily="50" charset="-128"/>
            </a:endParaRPr>
          </a:p>
        </p:txBody>
      </p:sp>
      <p:sp>
        <p:nvSpPr>
          <p:cNvPr id="30" name="角丸四角形吹き出し 29"/>
          <p:cNvSpPr/>
          <p:nvPr/>
        </p:nvSpPr>
        <p:spPr>
          <a:xfrm>
            <a:off x="1349656" y="2691163"/>
            <a:ext cx="4860000" cy="1517106"/>
          </a:xfrm>
          <a:prstGeom prst="wedgeRoundRectCallout">
            <a:avLst>
              <a:gd name="adj1" fmla="val -49400"/>
              <a:gd name="adj2" fmla="val -2083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rgbClr val="FF0000"/>
                </a:solidFill>
                <a:latin typeface="メイリオ" panose="020B0604030504040204" pitchFamily="50" charset="-128"/>
                <a:ea typeface="メイリオ" panose="020B0604030504040204" pitchFamily="50" charset="-128"/>
              </a:rPr>
              <a:t>まず、事業所の基本情報を入力します。</a:t>
            </a:r>
            <a:endParaRPr lang="en-US" altLang="ja-JP" sz="2000" b="1" dirty="0" smtClean="0">
              <a:solidFill>
                <a:srgbClr val="FF0000"/>
              </a:solidFill>
              <a:latin typeface="メイリオ" panose="020B0604030504040204" pitchFamily="50" charset="-128"/>
              <a:ea typeface="メイリオ" panose="020B0604030504040204" pitchFamily="50" charset="-128"/>
            </a:endParaRPr>
          </a:p>
          <a:p>
            <a:r>
              <a:rPr lang="ja-JP" altLang="en-US" sz="2000" b="1" dirty="0" smtClean="0">
                <a:solidFill>
                  <a:srgbClr val="FF0000"/>
                </a:solidFill>
                <a:latin typeface="メイリオ" panose="020B0604030504040204" pitchFamily="50" charset="-128"/>
                <a:ea typeface="メイリオ" panose="020B0604030504040204" pitchFamily="50" charset="-128"/>
              </a:rPr>
              <a:t>この基本情報は、申請様式に自動で</a:t>
            </a:r>
            <a:endParaRPr lang="en-US" altLang="ja-JP" sz="2000" b="1" dirty="0" smtClean="0">
              <a:solidFill>
                <a:srgbClr val="FF0000"/>
              </a:solidFill>
              <a:latin typeface="メイリオ" panose="020B0604030504040204" pitchFamily="50" charset="-128"/>
              <a:ea typeface="メイリオ" panose="020B0604030504040204" pitchFamily="50" charset="-128"/>
            </a:endParaRPr>
          </a:p>
          <a:p>
            <a:r>
              <a:rPr lang="ja-JP" altLang="en-US" sz="2000" b="1" dirty="0" smtClean="0">
                <a:solidFill>
                  <a:srgbClr val="FF0000"/>
                </a:solidFill>
                <a:latin typeface="メイリオ" panose="020B0604030504040204" pitchFamily="50" charset="-128"/>
                <a:ea typeface="メイリオ" panose="020B0604030504040204" pitchFamily="50" charset="-128"/>
              </a:rPr>
              <a:t>反映しますので、</a:t>
            </a:r>
            <a:r>
              <a:rPr kumimoji="1" lang="ja-JP" altLang="en-US" sz="2000" b="1" dirty="0" smtClean="0">
                <a:solidFill>
                  <a:srgbClr val="FF0000"/>
                </a:solidFill>
                <a:latin typeface="メイリオ" panose="020B0604030504040204" pitchFamily="50" charset="-128"/>
                <a:ea typeface="メイリオ" panose="020B0604030504040204" pitchFamily="50" charset="-128"/>
              </a:rPr>
              <a:t>漏れのないように</a:t>
            </a:r>
            <a:endParaRPr kumimoji="1" lang="en-US" altLang="ja-JP" sz="20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2000" b="1" dirty="0" smtClean="0">
                <a:solidFill>
                  <a:srgbClr val="FF0000"/>
                </a:solidFill>
                <a:latin typeface="メイリオ" panose="020B0604030504040204" pitchFamily="50" charset="-128"/>
                <a:ea typeface="メイリオ" panose="020B0604030504040204" pitchFamily="50" charset="-128"/>
              </a:rPr>
              <a:t>入力してください。</a:t>
            </a:r>
            <a:endParaRPr kumimoji="1" lang="ja-JP" altLang="en-US" sz="2000" b="1" dirty="0">
              <a:solidFill>
                <a:srgbClr val="FF0000"/>
              </a:solidFill>
              <a:latin typeface="メイリオ" panose="020B0604030504040204" pitchFamily="50" charset="-128"/>
              <a:ea typeface="メイリオ" panose="020B0604030504040204" pitchFamily="50" charset="-128"/>
            </a:endParaRPr>
          </a:p>
        </p:txBody>
      </p:sp>
      <p:grpSp>
        <p:nvGrpSpPr>
          <p:cNvPr id="36" name="グループ化 35"/>
          <p:cNvGrpSpPr/>
          <p:nvPr/>
        </p:nvGrpSpPr>
        <p:grpSpPr>
          <a:xfrm>
            <a:off x="4286787" y="9871371"/>
            <a:ext cx="2906142" cy="440346"/>
            <a:chOff x="4854530" y="9572499"/>
            <a:chExt cx="1568757" cy="748696"/>
          </a:xfrm>
        </p:grpSpPr>
        <p:sp>
          <p:nvSpPr>
            <p:cNvPr id="37" name="右矢印 36"/>
            <p:cNvSpPr/>
            <p:nvPr/>
          </p:nvSpPr>
          <p:spPr>
            <a:xfrm>
              <a:off x="4854530" y="9572499"/>
              <a:ext cx="260657" cy="745716"/>
            </a:xfrm>
            <a:prstGeom prst="rightArrow">
              <a:avLst/>
            </a:prstGeom>
            <a:solidFill>
              <a:srgbClr val="FF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8" name="正方形/長方形 37"/>
            <p:cNvSpPr/>
            <p:nvPr/>
          </p:nvSpPr>
          <p:spPr>
            <a:xfrm>
              <a:off x="4878596" y="9640910"/>
              <a:ext cx="1544691" cy="680285"/>
            </a:xfrm>
            <a:prstGeom prst="rect">
              <a:avLst/>
            </a:prstGeom>
          </p:spPr>
          <p:txBody>
            <a:bodyPr wrap="square">
              <a:spAutoFit/>
            </a:bodyPr>
            <a:lstStyle/>
            <a:p>
              <a:pPr marL="361950" lvl="0"/>
              <a:r>
                <a:rPr lang="ja-JP" altLang="en-US" sz="2000" b="1" dirty="0">
                  <a:solidFill>
                    <a:prstClr val="black"/>
                  </a:solidFill>
                  <a:latin typeface="メイリオ" pitchFamily="50" charset="-128"/>
                  <a:ea typeface="メイリオ" pitchFamily="50" charset="-128"/>
                  <a:cs typeface="メイリオ" panose="020B0604030504040204" pitchFamily="50" charset="-128"/>
                </a:rPr>
                <a:t>次</a:t>
              </a:r>
              <a:r>
                <a:rPr lang="ja-JP" altLang="en-US" sz="2000" b="1" dirty="0" smtClean="0">
                  <a:solidFill>
                    <a:prstClr val="black"/>
                  </a:solidFill>
                  <a:latin typeface="メイリオ" pitchFamily="50" charset="-128"/>
                  <a:ea typeface="メイリオ" pitchFamily="50" charset="-128"/>
                  <a:cs typeface="メイリオ" panose="020B0604030504040204" pitchFamily="50" charset="-128"/>
                </a:rPr>
                <a:t>のシートへ</a:t>
              </a:r>
              <a:endParaRPr lang="en-US" altLang="ja-JP" sz="2000" b="1" dirty="0">
                <a:solidFill>
                  <a:prstClr val="black"/>
                </a:solidFill>
                <a:latin typeface="メイリオ" pitchFamily="50" charset="-128"/>
                <a:ea typeface="メイリオ" pitchFamily="50" charset="-128"/>
                <a:cs typeface="メイリオ" panose="020B0604030504040204" pitchFamily="50" charset="-128"/>
              </a:endParaRPr>
            </a:p>
          </p:txBody>
        </p:sp>
      </p:grpSp>
      <p:sp>
        <p:nvSpPr>
          <p:cNvPr id="4" name="スライド番号プレースホルダー 3"/>
          <p:cNvSpPr>
            <a:spLocks noGrp="1"/>
          </p:cNvSpPr>
          <p:nvPr>
            <p:ph type="sldNum" sz="quarter" idx="12"/>
          </p:nvPr>
        </p:nvSpPr>
        <p:spPr>
          <a:xfrm>
            <a:off x="0" y="9999749"/>
            <a:ext cx="1679840" cy="553520"/>
          </a:xfrm>
        </p:spPr>
        <p:txBody>
          <a:bodyPr/>
          <a:lstStyle/>
          <a:p>
            <a:pPr algn="l"/>
            <a:r>
              <a:rPr kumimoji="1" lang="ja-JP" altLang="en-US" dirty="0" smtClean="0">
                <a:latin typeface="メイリオ" panose="020B0604030504040204" pitchFamily="50" charset="-128"/>
                <a:ea typeface="メイリオ" panose="020B0604030504040204" pitchFamily="50" charset="-128"/>
              </a:rPr>
              <a:t>３</a:t>
            </a:r>
            <a:endParaRPr kumimoji="1" lang="ja-JP" altLang="en-US" dirty="0">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395158" y="8417258"/>
            <a:ext cx="6298807" cy="1294667"/>
            <a:chOff x="228855" y="5300127"/>
            <a:chExt cx="6479084" cy="1247248"/>
          </a:xfrm>
        </p:grpSpPr>
        <p:pic>
          <p:nvPicPr>
            <p:cNvPr id="17" name="図 16"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33" y="5339187"/>
              <a:ext cx="6348418" cy="1208188"/>
            </a:xfrm>
            <a:prstGeom prst="rect">
              <a:avLst/>
            </a:prstGeom>
            <a:ln w="34925">
              <a:solidFill>
                <a:schemeClr val="accent1"/>
              </a:solidFill>
            </a:ln>
          </p:spPr>
        </p:pic>
        <p:sp>
          <p:nvSpPr>
            <p:cNvPr id="18" name="正方形/長方形 17"/>
            <p:cNvSpPr/>
            <p:nvPr/>
          </p:nvSpPr>
          <p:spPr>
            <a:xfrm>
              <a:off x="4319657" y="5422892"/>
              <a:ext cx="2388282" cy="8653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雇用保険の適用事業所番号は、設置届控のここを確認してください。</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0" name="正方形/長方形 19"/>
            <p:cNvSpPr/>
            <p:nvPr/>
          </p:nvSpPr>
          <p:spPr>
            <a:xfrm>
              <a:off x="228855" y="5300127"/>
              <a:ext cx="1026436" cy="389947"/>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bIns="36000" rtlCol="0" anchor="ctr"/>
            <a:lstStyle/>
            <a:p>
              <a:pPr algn="ctr"/>
              <a:r>
                <a:rPr kumimoji="1" lang="ja-JP" altLang="en-US" sz="1800" b="1" dirty="0" smtClean="0">
                  <a:latin typeface="メイリオ" panose="020B0604030504040204" pitchFamily="50" charset="-128"/>
                  <a:ea typeface="メイリオ" panose="020B0604030504040204" pitchFamily="50" charset="-128"/>
                </a:rPr>
                <a:t>参考</a:t>
              </a:r>
              <a:endParaRPr kumimoji="1" lang="ja-JP" altLang="en-US" sz="1800" b="1" dirty="0">
                <a:latin typeface="メイリオ" panose="020B0604030504040204" pitchFamily="50" charset="-128"/>
                <a:ea typeface="メイリオ" panose="020B0604030504040204" pitchFamily="50" charset="-128"/>
              </a:endParaRPr>
            </a:p>
          </p:txBody>
        </p:sp>
      </p:grpSp>
      <p:grpSp>
        <p:nvGrpSpPr>
          <p:cNvPr id="42" name="グループ化 41"/>
          <p:cNvGrpSpPr/>
          <p:nvPr/>
        </p:nvGrpSpPr>
        <p:grpSpPr>
          <a:xfrm>
            <a:off x="224656" y="775810"/>
            <a:ext cx="3758842" cy="790577"/>
            <a:chOff x="-5687548" y="1653636"/>
            <a:chExt cx="4788001" cy="1065115"/>
          </a:xfrm>
        </p:grpSpPr>
        <p:pic>
          <p:nvPicPr>
            <p:cNvPr id="43" name="図 42"/>
            <p:cNvPicPr>
              <a:picLocks noChangeAspect="1"/>
            </p:cNvPicPr>
            <p:nvPr/>
          </p:nvPicPr>
          <p:blipFill rotWithShape="1">
            <a:blip r:embed="rId4" cstate="email">
              <a:extLst>
                <a:ext uri="{28A0092B-C50C-407E-A947-70E740481C1C}">
                  <a14:useLocalDpi xmlns:a14="http://schemas.microsoft.com/office/drawing/2010/main"/>
                </a:ext>
              </a:extLst>
            </a:blip>
            <a:srcRect t="5765" b="53426"/>
            <a:stretch/>
          </p:blipFill>
          <p:spPr>
            <a:xfrm>
              <a:off x="-5687548" y="1653636"/>
              <a:ext cx="4788001" cy="1065115"/>
            </a:xfrm>
            <a:prstGeom prst="rect">
              <a:avLst/>
            </a:prstGeom>
          </p:spPr>
        </p:pic>
        <p:sp>
          <p:nvSpPr>
            <p:cNvPr id="44" name="正方形/長方形 43"/>
            <p:cNvSpPr/>
            <p:nvPr/>
          </p:nvSpPr>
          <p:spPr>
            <a:xfrm>
              <a:off x="-3303585" y="1913268"/>
              <a:ext cx="1953241" cy="585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下矢印 44"/>
            <p:cNvSpPr/>
            <p:nvPr/>
          </p:nvSpPr>
          <p:spPr>
            <a:xfrm rot="3052115">
              <a:off x="-1890082" y="1643268"/>
              <a:ext cx="405000" cy="540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角丸四角形吹き出し 45"/>
          <p:cNvSpPr/>
          <p:nvPr/>
        </p:nvSpPr>
        <p:spPr>
          <a:xfrm>
            <a:off x="4094656" y="788931"/>
            <a:ext cx="2769755" cy="854338"/>
          </a:xfrm>
          <a:prstGeom prst="wedgeRoundRectCallout">
            <a:avLst>
              <a:gd name="adj1" fmla="val -61998"/>
              <a:gd name="adj2" fmla="val -4702"/>
              <a:gd name="adj3" fmla="val 16667"/>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rIns="0"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開いたら、最初に「コンテンツの有効化」ボタンをクリックしてください。</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31" name="正方形/長方形 30"/>
          <p:cNvSpPr/>
          <p:nvPr/>
        </p:nvSpPr>
        <p:spPr>
          <a:xfrm>
            <a:off x="4075292" y="4883269"/>
            <a:ext cx="2737008" cy="901968"/>
          </a:xfrm>
          <a:prstGeom prst="rect">
            <a:avLst/>
          </a:prstGeom>
          <a:solidFill>
            <a:srgbClr val="ECF1F8"/>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法人番号は、法人であって法人番号が発行されている場合のみ入力してください。</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cxnSp>
        <p:nvCxnSpPr>
          <p:cNvPr id="7" name="直線矢印コネクタ 6"/>
          <p:cNvCxnSpPr>
            <a:stCxn id="18" idx="1"/>
          </p:cNvCxnSpPr>
          <p:nvPr/>
        </p:nvCxnSpPr>
        <p:spPr>
          <a:xfrm flipH="1">
            <a:off x="2096198" y="8993790"/>
            <a:ext cx="2275938" cy="254479"/>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996700" y="1960891"/>
            <a:ext cx="5606184" cy="669414"/>
          </a:xfrm>
          <a:prstGeom prst="rect">
            <a:avLst/>
          </a:prstGeom>
          <a:noFill/>
        </p:spPr>
        <p:txBody>
          <a:bodyPr wrap="square">
            <a:spAutoFit/>
          </a:bodyPr>
          <a:lstStyle/>
          <a:p>
            <a:pPr>
              <a:lnSpc>
                <a:spcPct val="150000"/>
              </a:lnSpc>
            </a:pPr>
            <a:r>
              <a:rPr lang="ja-JP" altLang="en-US" sz="2500" b="1" dirty="0" smtClean="0">
                <a:latin typeface="メイリオ" pitchFamily="50" charset="-128"/>
                <a:ea typeface="メイリオ" pitchFamily="50" charset="-128"/>
                <a:cs typeface="メイリオ" panose="020B0604030504040204" pitchFamily="50" charset="-128"/>
              </a:rPr>
              <a:t>事業所基本情報入力シート</a:t>
            </a:r>
            <a:endParaRPr lang="en-US" altLang="ja-JP" sz="2500" dirty="0">
              <a:latin typeface="メイリオ" pitchFamily="50" charset="-128"/>
              <a:ea typeface="メイリオ" pitchFamily="50" charset="-128"/>
              <a:cs typeface="メイリオ" panose="020B0604030504040204" pitchFamily="50" charset="-128"/>
            </a:endParaRPr>
          </a:p>
        </p:txBody>
      </p:sp>
      <p:cxnSp>
        <p:nvCxnSpPr>
          <p:cNvPr id="35" name="直線矢印コネクタ 34"/>
          <p:cNvCxnSpPr>
            <a:stCxn id="31" idx="1"/>
          </p:cNvCxnSpPr>
          <p:nvPr/>
        </p:nvCxnSpPr>
        <p:spPr>
          <a:xfrm flipH="1">
            <a:off x="3014657" y="5334253"/>
            <a:ext cx="1060635" cy="838482"/>
          </a:xfrm>
          <a:prstGeom prst="straightConnector1">
            <a:avLst/>
          </a:prstGeom>
          <a:ln w="38100">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2384660" y="6978018"/>
            <a:ext cx="1450888" cy="449246"/>
          </a:xfrm>
          <a:prstGeom prst="straightConnector1">
            <a:avLst/>
          </a:prstGeom>
          <a:ln w="38100">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a:off x="2384659" y="6627180"/>
            <a:ext cx="1441118" cy="427332"/>
          </a:xfrm>
          <a:prstGeom prst="straightConnector1">
            <a:avLst/>
          </a:prstGeom>
          <a:ln w="38100">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3509656" y="6098268"/>
            <a:ext cx="3302644" cy="1913083"/>
          </a:xfrm>
          <a:prstGeom prst="rect">
            <a:avLst/>
          </a:prstGeom>
          <a:solidFill>
            <a:srgbClr val="ECF1F8"/>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rIns="72000"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rPr>
              <a:t>金融機関コードは金融機関を特定する</a:t>
            </a:r>
            <a:r>
              <a:rPr lang="en-US" altLang="ja-JP" sz="1400" dirty="0" smtClean="0">
                <a:solidFill>
                  <a:schemeClr val="tx1"/>
                </a:solidFill>
                <a:latin typeface="メイリオ" panose="020B0604030504040204" pitchFamily="50" charset="-128"/>
                <a:ea typeface="メイリオ" panose="020B0604030504040204" pitchFamily="50" charset="-128"/>
              </a:rPr>
              <a:t>4</a:t>
            </a:r>
            <a:r>
              <a:rPr lang="ja-JP" altLang="en-US" sz="1400" dirty="0" smtClean="0">
                <a:solidFill>
                  <a:schemeClr val="tx1"/>
                </a:solidFill>
                <a:latin typeface="メイリオ" panose="020B0604030504040204" pitchFamily="50" charset="-128"/>
                <a:ea typeface="メイリオ" panose="020B0604030504040204" pitchFamily="50" charset="-128"/>
              </a:rPr>
              <a:t>桁の番号、支店コードは金融</a:t>
            </a:r>
            <a:r>
              <a:rPr lang="ja-JP" altLang="en-US" sz="1400" dirty="0">
                <a:solidFill>
                  <a:schemeClr val="tx1"/>
                </a:solidFill>
                <a:latin typeface="メイリオ" panose="020B0604030504040204" pitchFamily="50" charset="-128"/>
                <a:ea typeface="メイリオ" panose="020B0604030504040204" pitchFamily="50" charset="-128"/>
              </a:rPr>
              <a:t>機関</a:t>
            </a:r>
            <a:r>
              <a:rPr lang="ja-JP" altLang="en-US" sz="1400" dirty="0" smtClean="0">
                <a:solidFill>
                  <a:schemeClr val="tx1"/>
                </a:solidFill>
                <a:latin typeface="メイリオ" panose="020B0604030504040204" pitchFamily="50" charset="-128"/>
                <a:ea typeface="メイリオ" panose="020B0604030504040204" pitchFamily="50" charset="-128"/>
              </a:rPr>
              <a:t>の店舗ごとに</a:t>
            </a:r>
            <a:r>
              <a:rPr lang="ja-JP" altLang="en-US" sz="1400" dirty="0">
                <a:solidFill>
                  <a:schemeClr val="tx1"/>
                </a:solidFill>
                <a:latin typeface="メイリオ" panose="020B0604030504040204" pitchFamily="50" charset="-128"/>
                <a:ea typeface="メイリオ" panose="020B0604030504040204" pitchFamily="50" charset="-128"/>
              </a:rPr>
              <a:t>割り当てられて</a:t>
            </a:r>
            <a:r>
              <a:rPr lang="ja-JP" altLang="en-US" sz="1400" dirty="0" smtClean="0">
                <a:solidFill>
                  <a:schemeClr val="tx1"/>
                </a:solidFill>
                <a:latin typeface="メイリオ" panose="020B0604030504040204" pitchFamily="50" charset="-128"/>
                <a:ea typeface="メイリオ" panose="020B0604030504040204" pitchFamily="50" charset="-128"/>
              </a:rPr>
              <a:t>いる３桁</a:t>
            </a:r>
            <a:r>
              <a:rPr lang="ja-JP" altLang="en-US" sz="1400" dirty="0">
                <a:solidFill>
                  <a:schemeClr val="tx1"/>
                </a:solidFill>
                <a:latin typeface="メイリオ" panose="020B0604030504040204" pitchFamily="50" charset="-128"/>
                <a:ea typeface="メイリオ" panose="020B0604030504040204" pitchFamily="50" charset="-128"/>
              </a:rPr>
              <a:t>の番号です。 </a:t>
            </a:r>
            <a:endParaRPr lang="en-US" altLang="ja-JP" sz="1400" dirty="0" smtClean="0">
              <a:solidFill>
                <a:schemeClr val="tx1"/>
              </a:solidFill>
              <a:latin typeface="メイリオ" panose="020B0604030504040204" pitchFamily="50" charset="-128"/>
              <a:ea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rPr>
              <a:t>通帳またはキャッシュカードに印字されている場合もありますが、不明な場合は全国銀行協会のホームページなどで検索してください。</a:t>
            </a:r>
            <a:endParaRPr lang="en-US" altLang="ja-JP" sz="1400" dirty="0" smtClean="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90062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グループ化 40"/>
          <p:cNvGrpSpPr/>
          <p:nvPr/>
        </p:nvGrpSpPr>
        <p:grpSpPr>
          <a:xfrm>
            <a:off x="70109" y="77464"/>
            <a:ext cx="1169370" cy="1100912"/>
            <a:chOff x="66308" y="1913269"/>
            <a:chExt cx="1169370" cy="1100912"/>
          </a:xfrm>
        </p:grpSpPr>
        <p:sp>
          <p:nvSpPr>
            <p:cNvPr id="42" name="Rectangle 12"/>
            <p:cNvSpPr>
              <a:spLocks noChangeArrowheads="1"/>
            </p:cNvSpPr>
            <p:nvPr/>
          </p:nvSpPr>
          <p:spPr bwMode="auto">
            <a:xfrm flipH="1">
              <a:off x="863351" y="1913270"/>
              <a:ext cx="372327" cy="33913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48" name="Rectangle 7"/>
            <p:cNvSpPr>
              <a:spLocks noChangeArrowheads="1"/>
            </p:cNvSpPr>
            <p:nvPr/>
          </p:nvSpPr>
          <p:spPr bwMode="auto">
            <a:xfrm flipH="1">
              <a:off x="71264" y="1913269"/>
              <a:ext cx="792088" cy="720079"/>
            </a:xfrm>
            <a:prstGeom prst="rect">
              <a:avLst/>
            </a:prstGeom>
            <a:solidFill>
              <a:schemeClr val="accent4">
                <a:lumMod val="60000"/>
                <a:lumOff val="40000"/>
                <a:alpha val="8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50" name="Rectangle 12"/>
            <p:cNvSpPr>
              <a:spLocks noChangeArrowheads="1"/>
            </p:cNvSpPr>
            <p:nvPr/>
          </p:nvSpPr>
          <p:spPr bwMode="auto">
            <a:xfrm flipH="1">
              <a:off x="66308" y="2643979"/>
              <a:ext cx="341003" cy="37020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grpSp>
      <p:pic>
        <p:nvPicPr>
          <p:cNvPr id="7" name="図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4794" y="5064748"/>
            <a:ext cx="6240910" cy="1206421"/>
          </a:xfrm>
          <a:prstGeom prst="rect">
            <a:avLst/>
          </a:prstGeom>
        </p:spPr>
      </p:pic>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b="2724"/>
          <a:stretch/>
        </p:blipFill>
        <p:spPr>
          <a:xfrm>
            <a:off x="676242" y="1763334"/>
            <a:ext cx="6330548" cy="3299935"/>
          </a:xfrm>
          <a:prstGeom prst="rect">
            <a:avLst/>
          </a:prstGeom>
        </p:spPr>
      </p:pic>
      <p:pic>
        <p:nvPicPr>
          <p:cNvPr id="49" name="図 4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2235" y="6223474"/>
            <a:ext cx="6387421" cy="1984306"/>
          </a:xfrm>
          <a:prstGeom prst="rect">
            <a:avLst/>
          </a:prstGeom>
        </p:spPr>
      </p:pic>
      <p:sp>
        <p:nvSpPr>
          <p:cNvPr id="15" name="正方形/長方形 14"/>
          <p:cNvSpPr/>
          <p:nvPr/>
        </p:nvSpPr>
        <p:spPr>
          <a:xfrm>
            <a:off x="676242" y="5431567"/>
            <a:ext cx="3894674" cy="792121"/>
          </a:xfrm>
          <a:prstGeom prst="rect">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798389" y="8138675"/>
            <a:ext cx="5319935" cy="1728259"/>
          </a:xfrm>
          <a:prstGeom prst="rect">
            <a:avLst/>
          </a:prstGeom>
          <a:solidFill>
            <a:srgbClr val="ECF1F8"/>
          </a:solidFill>
          <a:ln w="63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r>
              <a:rPr kumimoji="1" lang="en-US" altLang="ja-JP" sz="1500" dirty="0" smtClean="0">
                <a:solidFill>
                  <a:schemeClr val="tx1"/>
                </a:solidFill>
                <a:latin typeface="メイリオ" panose="020B0604030504040204" pitchFamily="50" charset="-128"/>
                <a:ea typeface="メイリオ" panose="020B0604030504040204" pitchFamily="50" charset="-128"/>
              </a:rPr>
              <a:t>A</a:t>
            </a:r>
            <a:r>
              <a:rPr kumimoji="1" lang="ja-JP" altLang="en-US" sz="1500" dirty="0" smtClean="0">
                <a:solidFill>
                  <a:schemeClr val="tx1"/>
                </a:solidFill>
                <a:latin typeface="メイリオ" panose="020B0604030504040204" pitchFamily="50" charset="-128"/>
                <a:ea typeface="メイリオ" panose="020B0604030504040204" pitchFamily="50" charset="-128"/>
              </a:rPr>
              <a:t>欄には、</a:t>
            </a:r>
            <a:r>
              <a:rPr lang="ja-JP" altLang="en-US" sz="1500" u="sng" dirty="0" smtClean="0">
                <a:solidFill>
                  <a:schemeClr val="tx1"/>
                </a:solidFill>
                <a:latin typeface="メイリオ" panose="020B0604030504040204" pitchFamily="50" charset="-128"/>
                <a:ea typeface="メイリオ" panose="020B0604030504040204" pitchFamily="50" charset="-128"/>
              </a:rPr>
              <a:t>休業した月 </a:t>
            </a:r>
            <a:r>
              <a:rPr lang="en-US" altLang="ja-JP" sz="1500" u="sng" dirty="0" smtClean="0">
                <a:solidFill>
                  <a:schemeClr val="tx1"/>
                </a:solidFill>
                <a:latin typeface="メイリオ" panose="020B0604030504040204" pitchFamily="50" charset="-128"/>
                <a:ea typeface="メイリオ" panose="020B0604030504040204" pitchFamily="50" charset="-128"/>
              </a:rPr>
              <a:t>(</a:t>
            </a:r>
            <a:r>
              <a:rPr lang="ja-JP" altLang="en-US" sz="1500" u="sng" dirty="0" smtClean="0">
                <a:solidFill>
                  <a:schemeClr val="tx1"/>
                </a:solidFill>
                <a:latin typeface="メイリオ" panose="020B0604030504040204" pitchFamily="50" charset="-128"/>
                <a:ea typeface="メイリオ" panose="020B0604030504040204" pitchFamily="50" charset="-128"/>
              </a:rPr>
              <a:t>休業した月の１か月前または２か月前でも可）</a:t>
            </a:r>
            <a:r>
              <a:rPr lang="ja-JP" altLang="en-US" sz="1500" dirty="0" smtClean="0">
                <a:solidFill>
                  <a:schemeClr val="tx1"/>
                </a:solidFill>
                <a:latin typeface="メイリオ" panose="020B0604030504040204" pitchFamily="50" charset="-128"/>
                <a:ea typeface="メイリオ" panose="020B0604030504040204" pitchFamily="50" charset="-128"/>
              </a:rPr>
              <a:t>の日付を入力してください（その月の</a:t>
            </a:r>
            <a:r>
              <a:rPr lang="en-US" altLang="ja-JP" sz="1500" dirty="0" smtClean="0">
                <a:solidFill>
                  <a:schemeClr val="tx1"/>
                </a:solidFill>
                <a:latin typeface="メイリオ" panose="020B0604030504040204" pitchFamily="50" charset="-128"/>
                <a:ea typeface="メイリオ" panose="020B0604030504040204" pitchFamily="50" charset="-128"/>
              </a:rPr>
              <a:t>1</a:t>
            </a:r>
            <a:r>
              <a:rPr lang="ja-JP" altLang="en-US" sz="1500" dirty="0">
                <a:solidFill>
                  <a:schemeClr val="tx1"/>
                </a:solidFill>
                <a:latin typeface="メイリオ" panose="020B0604030504040204" pitchFamily="50" charset="-128"/>
                <a:ea typeface="メイリオ" panose="020B0604030504040204" pitchFamily="50" charset="-128"/>
              </a:rPr>
              <a:t>日～</a:t>
            </a:r>
            <a:r>
              <a:rPr lang="ja-JP" altLang="en-US" sz="1500" dirty="0" smtClean="0">
                <a:solidFill>
                  <a:schemeClr val="tx1"/>
                </a:solidFill>
                <a:latin typeface="メイリオ" panose="020B0604030504040204" pitchFamily="50" charset="-128"/>
                <a:ea typeface="メイリオ" panose="020B0604030504040204" pitchFamily="50" charset="-128"/>
              </a:rPr>
              <a:t>末日また</a:t>
            </a:r>
            <a:r>
              <a:rPr lang="ja-JP" altLang="en-US" sz="1500" dirty="0">
                <a:solidFill>
                  <a:schemeClr val="tx1"/>
                </a:solidFill>
                <a:latin typeface="メイリオ" panose="020B0604030504040204" pitchFamily="50" charset="-128"/>
                <a:ea typeface="メイリオ" panose="020B0604030504040204" pitchFamily="50" charset="-128"/>
              </a:rPr>
              <a:t>は賃金締切期間</a:t>
            </a:r>
            <a:r>
              <a:rPr lang="ja-JP" altLang="en-US" sz="1500" dirty="0" smtClean="0">
                <a:solidFill>
                  <a:schemeClr val="tx1"/>
                </a:solidFill>
                <a:latin typeface="メイリオ" panose="020B0604030504040204" pitchFamily="50" charset="-128"/>
                <a:ea typeface="メイリオ" panose="020B0604030504040204" pitchFamily="50" charset="-128"/>
              </a:rPr>
              <a:t>のいずれか）。</a:t>
            </a:r>
            <a:endParaRPr lang="en-US" altLang="ja-JP" sz="1500" dirty="0" smtClean="0">
              <a:solidFill>
                <a:schemeClr val="tx1"/>
              </a:solidFill>
              <a:latin typeface="メイリオ" panose="020B0604030504040204" pitchFamily="50" charset="-128"/>
              <a:ea typeface="メイリオ" panose="020B0604030504040204" pitchFamily="50" charset="-128"/>
            </a:endParaRPr>
          </a:p>
          <a:p>
            <a:r>
              <a:rPr kumimoji="1" lang="ja-JP" altLang="en-US" sz="1500" dirty="0" smtClean="0">
                <a:solidFill>
                  <a:schemeClr val="tx1"/>
                </a:solidFill>
                <a:latin typeface="メイリオ" panose="020B0604030504040204" pitchFamily="50" charset="-128"/>
                <a:ea typeface="メイリオ" panose="020B0604030504040204" pitchFamily="50" charset="-128"/>
              </a:rPr>
              <a:t>下段には</a:t>
            </a:r>
            <a:r>
              <a:rPr lang="ja-JP" altLang="en-US" sz="1500" dirty="0" smtClean="0">
                <a:solidFill>
                  <a:schemeClr val="tx1"/>
                </a:solidFill>
                <a:latin typeface="メイリオ" panose="020B0604030504040204" pitchFamily="50" charset="-128"/>
                <a:ea typeface="メイリオ" panose="020B0604030504040204" pitchFamily="50" charset="-128"/>
              </a:rPr>
              <a:t>選んだ月の売上などを入力してください。</a:t>
            </a:r>
            <a:endParaRPr kumimoji="1" lang="en-US" altLang="ja-JP" sz="1500" dirty="0" smtClean="0">
              <a:solidFill>
                <a:schemeClr val="tx1"/>
              </a:solidFill>
              <a:latin typeface="メイリオ" panose="020B0604030504040204" pitchFamily="50" charset="-128"/>
              <a:ea typeface="メイリオ" panose="020B0604030504040204" pitchFamily="50" charset="-128"/>
            </a:endParaRPr>
          </a:p>
          <a:p>
            <a:r>
              <a:rPr lang="en-US" altLang="ja-JP" sz="1500" dirty="0" smtClean="0">
                <a:solidFill>
                  <a:schemeClr val="tx1"/>
                </a:solidFill>
                <a:latin typeface="メイリオ" panose="020B0604030504040204" pitchFamily="50" charset="-128"/>
                <a:ea typeface="メイリオ" panose="020B0604030504040204" pitchFamily="50" charset="-128"/>
              </a:rPr>
              <a:t>B</a:t>
            </a:r>
            <a:r>
              <a:rPr lang="ja-JP" altLang="en-US" sz="1500" dirty="0" smtClean="0">
                <a:solidFill>
                  <a:schemeClr val="tx1"/>
                </a:solidFill>
                <a:latin typeface="メイリオ" panose="020B0604030504040204" pitchFamily="50" charset="-128"/>
                <a:ea typeface="メイリオ" panose="020B0604030504040204" pitchFamily="50" charset="-128"/>
              </a:rPr>
              <a:t>欄は、原則、 </a:t>
            </a:r>
            <a:r>
              <a:rPr lang="en-US" altLang="ja-JP" sz="1500" u="sng" dirty="0" smtClean="0">
                <a:solidFill>
                  <a:srgbClr val="FF0000"/>
                </a:solidFill>
                <a:latin typeface="メイリオ" panose="020B0604030504040204" pitchFamily="50" charset="-128"/>
                <a:ea typeface="メイリオ" panose="020B0604030504040204" pitchFamily="50" charset="-128"/>
              </a:rPr>
              <a:t>A</a:t>
            </a:r>
            <a:r>
              <a:rPr lang="ja-JP" altLang="en-US" sz="1500" u="sng" dirty="0" smtClean="0">
                <a:solidFill>
                  <a:srgbClr val="FF0000"/>
                </a:solidFill>
                <a:latin typeface="メイリオ" panose="020B0604030504040204" pitchFamily="50" charset="-128"/>
                <a:ea typeface="メイリオ" panose="020B0604030504040204" pitchFamily="50" charset="-128"/>
              </a:rPr>
              <a:t>欄で入力した月の１年前の同じ月</a:t>
            </a:r>
            <a:r>
              <a:rPr lang="ja-JP" altLang="en-US" sz="1500" dirty="0" smtClean="0">
                <a:solidFill>
                  <a:schemeClr val="tx1"/>
                </a:solidFill>
                <a:latin typeface="メイリオ" panose="020B0604030504040204" pitchFamily="50" charset="-128"/>
                <a:ea typeface="メイリオ" panose="020B0604030504040204" pitchFamily="50" charset="-128"/>
              </a:rPr>
              <a:t>の日付を、下段にはその月の売上などを入力してください。</a:t>
            </a:r>
            <a:endParaRPr lang="en-US" altLang="ja-JP" sz="1500" dirty="0" smtClean="0">
              <a:solidFill>
                <a:schemeClr val="tx1"/>
              </a:solidFill>
              <a:latin typeface="メイリオ" panose="020B0604030504040204" pitchFamily="50" charset="-128"/>
              <a:ea typeface="メイリオ" panose="020B0604030504040204" pitchFamily="50" charset="-128"/>
            </a:endParaRPr>
          </a:p>
        </p:txBody>
      </p:sp>
      <p:sp>
        <p:nvSpPr>
          <p:cNvPr id="30" name="角丸四角形吹き出し 29"/>
          <p:cNvSpPr/>
          <p:nvPr/>
        </p:nvSpPr>
        <p:spPr>
          <a:xfrm>
            <a:off x="3149656" y="3410520"/>
            <a:ext cx="3988079" cy="848658"/>
          </a:xfrm>
          <a:prstGeom prst="wedgeRoundRectCallout">
            <a:avLst>
              <a:gd name="adj1" fmla="val -49400"/>
              <a:gd name="adj2" fmla="val -2083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1800" b="1" dirty="0" smtClean="0">
                <a:solidFill>
                  <a:srgbClr val="FF0000"/>
                </a:solidFill>
                <a:latin typeface="メイリオ" panose="020B0604030504040204" pitchFamily="50" charset="-128"/>
                <a:ea typeface="メイリオ" panose="020B0604030504040204" pitchFamily="50" charset="-128"/>
              </a:rPr>
              <a:t>赤枠はすべて入力が必要です。</a:t>
            </a:r>
            <a:endParaRPr lang="en-US" altLang="ja-JP" sz="1800" b="1" dirty="0" smtClean="0">
              <a:solidFill>
                <a:srgbClr val="FF0000"/>
              </a:solidFill>
              <a:latin typeface="メイリオ" panose="020B0604030504040204" pitchFamily="50" charset="-128"/>
              <a:ea typeface="メイリオ" panose="020B0604030504040204" pitchFamily="50" charset="-128"/>
            </a:endParaRPr>
          </a:p>
          <a:p>
            <a:r>
              <a:rPr kumimoji="1" lang="ja-JP" altLang="en-US" sz="1800" b="1" dirty="0">
                <a:solidFill>
                  <a:srgbClr val="FF0000"/>
                </a:solidFill>
                <a:latin typeface="メイリオ" panose="020B0604030504040204" pitchFamily="50" charset="-128"/>
                <a:ea typeface="メイリオ" panose="020B0604030504040204" pitchFamily="50" charset="-128"/>
              </a:rPr>
              <a:t>漏</a:t>
            </a:r>
            <a:r>
              <a:rPr kumimoji="1" lang="ja-JP" altLang="en-US" sz="1800" b="1" dirty="0" smtClean="0">
                <a:solidFill>
                  <a:srgbClr val="FF0000"/>
                </a:solidFill>
                <a:latin typeface="メイリオ" panose="020B0604030504040204" pitchFamily="50" charset="-128"/>
                <a:ea typeface="メイリオ" panose="020B0604030504040204" pitchFamily="50" charset="-128"/>
              </a:rPr>
              <a:t>れのないように入力してください。</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494656" y="3410175"/>
            <a:ext cx="2580583" cy="862666"/>
          </a:xfrm>
          <a:prstGeom prst="rect">
            <a:avLst/>
          </a:prstGeom>
          <a:solidFill>
            <a:srgbClr val="FFFF00"/>
          </a:solidFill>
          <a:ln w="50800" cmpd="sng">
            <a:solidFill>
              <a:schemeClr val="tx1"/>
            </a:solidFill>
          </a:ln>
        </p:spPr>
        <p:txBody>
          <a:bodyPr wrap="square" tIns="72000" rtlCol="0" anchor="ctr" anchorCtr="0">
            <a:noAutofit/>
          </a:bodyPr>
          <a:lstStyle/>
          <a:p>
            <a:pPr marL="269875" indent="-269875"/>
            <a:r>
              <a:rPr lang="ja-JP" altLang="en-US" sz="1600" b="1" dirty="0" smtClean="0">
                <a:latin typeface="メイリオ" panose="020B0604030504040204" pitchFamily="50" charset="-128"/>
                <a:ea typeface="メイリオ" panose="020B0604030504040204" pitchFamily="50" charset="-128"/>
              </a:rPr>
              <a:t>↓ ここでは、月ごとの</a:t>
            </a:r>
            <a:r>
              <a:rPr kumimoji="1" lang="ja-JP" altLang="en-US" sz="1600" b="1" dirty="0" smtClean="0">
                <a:latin typeface="メイリオ" panose="020B0604030504040204" pitchFamily="50" charset="-128"/>
                <a:ea typeface="メイリオ" panose="020B0604030504040204" pitchFamily="50" charset="-128"/>
              </a:rPr>
              <a:t>売上などがわかる書類を使います</a:t>
            </a:r>
            <a:endParaRPr kumimoji="1" lang="ja-JP" altLang="en-US" sz="1600" b="1"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1097700" y="473269"/>
            <a:ext cx="6686956" cy="507831"/>
          </a:xfrm>
          <a:prstGeom prst="rect">
            <a:avLst/>
          </a:prstGeom>
        </p:spPr>
        <p:txBody>
          <a:bodyPr wrap="square">
            <a:spAutoFit/>
          </a:bodyPr>
          <a:lstStyle/>
          <a:p>
            <a:pPr lvl="0">
              <a:lnSpc>
                <a:spcPct val="150000"/>
              </a:lnSpc>
            </a:pPr>
            <a:r>
              <a:rPr lang="en-US" altLang="ja-JP" sz="1800" dirty="0" smtClean="0">
                <a:solidFill>
                  <a:srgbClr val="FF0000"/>
                </a:solidFill>
                <a:latin typeface="メイリオ" pitchFamily="50" charset="-128"/>
                <a:ea typeface="メイリオ" pitchFamily="50" charset="-128"/>
                <a:cs typeface="メイリオ" panose="020B0604030504040204" pitchFamily="50" charset="-128"/>
              </a:rPr>
              <a:t>※</a:t>
            </a:r>
            <a:r>
              <a:rPr lang="ja-JP" altLang="en-US" sz="1800" dirty="0">
                <a:solidFill>
                  <a:srgbClr val="FF0000"/>
                </a:solidFill>
                <a:latin typeface="メイリオ" pitchFamily="50" charset="-128"/>
                <a:ea typeface="メイリオ" pitchFamily="50" charset="-128"/>
                <a:cs typeface="メイリオ" panose="020B0604030504040204" pitchFamily="50" charset="-128"/>
              </a:rPr>
              <a:t> </a:t>
            </a:r>
            <a:r>
              <a:rPr lang="ja-JP" altLang="en-US" sz="1800" dirty="0" smtClean="0">
                <a:solidFill>
                  <a:srgbClr val="FF0000"/>
                </a:solidFill>
                <a:latin typeface="メイリオ" pitchFamily="50" charset="-128"/>
                <a:ea typeface="メイリオ" pitchFamily="50" charset="-128"/>
                <a:cs typeface="メイリオ" panose="020B0604030504040204" pitchFamily="50" charset="-128"/>
              </a:rPr>
              <a:t>２回目の申請以降は、提出不要なので入力不要です。</a:t>
            </a:r>
            <a:endParaRPr lang="en-US" altLang="ja-JP" sz="1800" dirty="0">
              <a:solidFill>
                <a:srgbClr val="FF0000"/>
              </a:solidFill>
              <a:latin typeface="メイリオ" pitchFamily="50" charset="-128"/>
              <a:ea typeface="メイリオ"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a:xfrm>
            <a:off x="5564816" y="9999749"/>
            <a:ext cx="1679840" cy="553520"/>
          </a:xfrm>
        </p:spPr>
        <p:txBody>
          <a:bodyPr/>
          <a:lstStyle/>
          <a:p>
            <a:r>
              <a:rPr kumimoji="1" lang="ja-JP" altLang="en-US" dirty="0" smtClean="0">
                <a:latin typeface="メイリオ" panose="020B0604030504040204" pitchFamily="50" charset="-128"/>
                <a:ea typeface="メイリオ" panose="020B0604030504040204" pitchFamily="50" charset="-128"/>
              </a:rPr>
              <a:t>４</a:t>
            </a:r>
            <a:endParaRPr kumimoji="1" lang="ja-JP" altLang="en-US" dirty="0">
              <a:latin typeface="メイリオ" panose="020B0604030504040204" pitchFamily="50" charset="-128"/>
              <a:ea typeface="メイリオ" panose="020B0604030504040204" pitchFamily="50" charset="-128"/>
            </a:endParaRPr>
          </a:p>
        </p:txBody>
      </p:sp>
      <p:sp>
        <p:nvSpPr>
          <p:cNvPr id="38" name="正方形/長方形 37"/>
          <p:cNvSpPr/>
          <p:nvPr/>
        </p:nvSpPr>
        <p:spPr>
          <a:xfrm>
            <a:off x="4266421" y="9976248"/>
            <a:ext cx="3076950" cy="400110"/>
          </a:xfrm>
          <a:prstGeom prst="rect">
            <a:avLst/>
          </a:prstGeom>
        </p:spPr>
        <p:txBody>
          <a:bodyPr wrap="square">
            <a:spAutoFit/>
          </a:bodyPr>
          <a:lstStyle/>
          <a:p>
            <a:pPr marL="361950" lvl="0"/>
            <a:r>
              <a:rPr lang="ja-JP" altLang="en-US" sz="2000" b="1" dirty="0">
                <a:solidFill>
                  <a:prstClr val="black"/>
                </a:solidFill>
                <a:latin typeface="メイリオ" pitchFamily="50" charset="-128"/>
                <a:ea typeface="メイリオ" pitchFamily="50" charset="-128"/>
                <a:cs typeface="メイリオ" panose="020B0604030504040204" pitchFamily="50" charset="-128"/>
              </a:rPr>
              <a:t>次</a:t>
            </a:r>
            <a:r>
              <a:rPr lang="ja-JP" altLang="en-US" sz="2000" b="1" dirty="0" smtClean="0">
                <a:solidFill>
                  <a:prstClr val="black"/>
                </a:solidFill>
                <a:latin typeface="メイリオ" pitchFamily="50" charset="-128"/>
                <a:ea typeface="メイリオ" pitchFamily="50" charset="-128"/>
                <a:cs typeface="メイリオ" panose="020B0604030504040204" pitchFamily="50" charset="-128"/>
              </a:rPr>
              <a:t>のシートへ</a:t>
            </a:r>
            <a:endParaRPr lang="en-US" altLang="ja-JP" sz="2000" b="1" dirty="0">
              <a:solidFill>
                <a:prstClr val="black"/>
              </a:solidFill>
              <a:latin typeface="メイリオ" pitchFamily="50" charset="-128"/>
              <a:ea typeface="メイリオ" pitchFamily="50" charset="-128"/>
              <a:cs typeface="メイリオ" panose="020B0604030504040204" pitchFamily="50" charset="-128"/>
            </a:endParaRPr>
          </a:p>
        </p:txBody>
      </p:sp>
      <p:sp>
        <p:nvSpPr>
          <p:cNvPr id="14" name="正方形/長方形 13"/>
          <p:cNvSpPr/>
          <p:nvPr/>
        </p:nvSpPr>
        <p:spPr>
          <a:xfrm>
            <a:off x="366145" y="8134802"/>
            <a:ext cx="1326971" cy="1732131"/>
          </a:xfrm>
          <a:prstGeom prst="rect">
            <a:avLst/>
          </a:prstGeom>
          <a:solidFill>
            <a:srgbClr val="ECF1F8"/>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1400" spc="-100" dirty="0" smtClean="0">
                <a:solidFill>
                  <a:schemeClr val="tx1"/>
                </a:solidFill>
                <a:latin typeface="メイリオ" panose="020B0604030504040204" pitchFamily="50" charset="-128"/>
                <a:ea typeface="メイリオ" panose="020B0604030504040204" pitchFamily="50" charset="-128"/>
              </a:rPr>
              <a:t>経営悪化で減少した数字の種類を入力してください。</a:t>
            </a:r>
            <a:endParaRPr kumimoji="1" lang="en-US" altLang="ja-JP" sz="1400" spc="-100" dirty="0" smtClean="0">
              <a:solidFill>
                <a:schemeClr val="tx1"/>
              </a:solidFill>
              <a:latin typeface="メイリオ" panose="020B0604030504040204" pitchFamily="50" charset="-128"/>
              <a:ea typeface="メイリオ" panose="020B0604030504040204" pitchFamily="50" charset="-128"/>
            </a:endParaRPr>
          </a:p>
          <a:p>
            <a:r>
              <a:rPr lang="ja-JP" altLang="en-US" sz="1400" spc="-100" dirty="0" smtClean="0">
                <a:solidFill>
                  <a:schemeClr val="tx1"/>
                </a:solidFill>
                <a:latin typeface="メイリオ" panose="020B0604030504040204" pitchFamily="50" charset="-128"/>
                <a:ea typeface="メイリオ" panose="020B0604030504040204" pitchFamily="50" charset="-128"/>
              </a:rPr>
              <a:t>例）</a:t>
            </a:r>
            <a:endParaRPr lang="en-US" altLang="ja-JP" sz="1400" spc="-100" dirty="0" smtClean="0">
              <a:solidFill>
                <a:schemeClr val="tx1"/>
              </a:solidFill>
              <a:latin typeface="メイリオ" panose="020B0604030504040204" pitchFamily="50" charset="-128"/>
              <a:ea typeface="メイリオ" panose="020B0604030504040204" pitchFamily="50" charset="-128"/>
            </a:endParaRPr>
          </a:p>
          <a:p>
            <a:r>
              <a:rPr lang="ja-JP" altLang="en-US" sz="1400" spc="-100" dirty="0" smtClean="0">
                <a:solidFill>
                  <a:schemeClr val="tx1"/>
                </a:solidFill>
                <a:latin typeface="メイリオ" panose="020B0604030504040204" pitchFamily="50" charset="-128"/>
                <a:ea typeface="メイリオ" panose="020B0604030504040204" pitchFamily="50" charset="-128"/>
              </a:rPr>
              <a:t>売上、生産量、</a:t>
            </a:r>
            <a:endParaRPr lang="en-US" altLang="ja-JP" sz="1400" spc="-100" dirty="0" smtClean="0">
              <a:solidFill>
                <a:schemeClr val="tx1"/>
              </a:solidFill>
              <a:latin typeface="メイリオ" panose="020B0604030504040204" pitchFamily="50" charset="-128"/>
              <a:ea typeface="メイリオ" panose="020B0604030504040204" pitchFamily="50" charset="-128"/>
            </a:endParaRPr>
          </a:p>
          <a:p>
            <a:r>
              <a:rPr lang="ja-JP" altLang="en-US" sz="1400" spc="-100" dirty="0" smtClean="0">
                <a:solidFill>
                  <a:schemeClr val="tx1"/>
                </a:solidFill>
                <a:latin typeface="メイリオ" panose="020B0604030504040204" pitchFamily="50" charset="-128"/>
                <a:ea typeface="メイリオ" panose="020B0604030504040204" pitchFamily="50" charset="-128"/>
              </a:rPr>
              <a:t>販売額　など</a:t>
            </a:r>
            <a:endParaRPr kumimoji="1" lang="ja-JP" altLang="en-US" sz="1400" spc="-10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840931" y="16995"/>
            <a:ext cx="6502440" cy="646331"/>
          </a:xfrm>
          <a:prstGeom prst="rect">
            <a:avLst/>
          </a:prstGeom>
          <a:noFill/>
        </p:spPr>
        <p:txBody>
          <a:bodyPr wrap="square">
            <a:spAutoFit/>
          </a:bodyPr>
          <a:lstStyle/>
          <a:p>
            <a:pPr>
              <a:lnSpc>
                <a:spcPct val="150000"/>
              </a:lnSpc>
            </a:pPr>
            <a:r>
              <a:rPr lang="ja-JP" altLang="en-US" sz="2400" b="1" dirty="0" smtClean="0">
                <a:latin typeface="メイリオ" pitchFamily="50" charset="-128"/>
                <a:ea typeface="メイリオ" pitchFamily="50" charset="-128"/>
                <a:cs typeface="メイリオ" panose="020B0604030504040204" pitchFamily="50" charset="-128"/>
              </a:rPr>
              <a:t>様式特小</a:t>
            </a:r>
            <a:r>
              <a:rPr lang="ja-JP" altLang="en-US" sz="2400" b="1" dirty="0">
                <a:latin typeface="メイリオ" pitchFamily="50" charset="-128"/>
                <a:ea typeface="メイリオ" pitchFamily="50" charset="-128"/>
                <a:cs typeface="メイリオ" panose="020B0604030504040204" pitchFamily="50" charset="-128"/>
              </a:rPr>
              <a:t>訓</a:t>
            </a:r>
            <a:r>
              <a:rPr lang="ja-JP" altLang="en-US" sz="2400" b="1" dirty="0" smtClean="0">
                <a:latin typeface="メイリオ" pitchFamily="50" charset="-128"/>
                <a:ea typeface="メイリオ" pitchFamily="50" charset="-128"/>
                <a:cs typeface="メイリオ" panose="020B0604030504040204" pitchFamily="50" charset="-128"/>
              </a:rPr>
              <a:t>第４号</a:t>
            </a:r>
            <a:r>
              <a:rPr lang="ja-JP" altLang="en-US" sz="1100" dirty="0" smtClean="0">
                <a:latin typeface="メイリオ" pitchFamily="50" charset="-128"/>
                <a:ea typeface="メイリオ" pitchFamily="50" charset="-128"/>
                <a:cs typeface="メイリオ" panose="020B0604030504040204" pitchFamily="50" charset="-128"/>
              </a:rPr>
              <a:t>（</a:t>
            </a:r>
            <a:r>
              <a:rPr lang="ja-JP" altLang="en-US" sz="1100" dirty="0">
                <a:latin typeface="メイリオ" pitchFamily="50" charset="-128"/>
                <a:ea typeface="メイリオ" pitchFamily="50" charset="-128"/>
                <a:cs typeface="メイリオ" panose="020B0604030504040204" pitchFamily="50" charset="-128"/>
              </a:rPr>
              <a:t>雇用調整実施事業所の事業活動の状況に関する申出書）</a:t>
            </a:r>
            <a:r>
              <a:rPr lang="ja-JP" altLang="en-US" sz="1000" dirty="0">
                <a:latin typeface="メイリオ" pitchFamily="50" charset="-128"/>
                <a:ea typeface="メイリオ" pitchFamily="50" charset="-128"/>
                <a:cs typeface="メイリオ" panose="020B0604030504040204" pitchFamily="50" charset="-128"/>
              </a:rPr>
              <a:t>　</a:t>
            </a:r>
            <a:endParaRPr lang="en-US" altLang="ja-JP" sz="1000" dirty="0">
              <a:latin typeface="メイリオ" pitchFamily="50" charset="-128"/>
              <a:ea typeface="メイリオ" pitchFamily="50" charset="-128"/>
              <a:cs typeface="メイリオ" panose="020B0604030504040204" pitchFamily="50" charset="-128"/>
            </a:endParaRPr>
          </a:p>
        </p:txBody>
      </p:sp>
      <p:cxnSp>
        <p:nvCxnSpPr>
          <p:cNvPr id="43" name="直線矢印コネクタ 42"/>
          <p:cNvCxnSpPr/>
          <p:nvPr/>
        </p:nvCxnSpPr>
        <p:spPr>
          <a:xfrm flipH="1">
            <a:off x="6280405" y="1847455"/>
            <a:ext cx="360371" cy="992540"/>
          </a:xfrm>
          <a:prstGeom prst="straightConnector1">
            <a:avLst/>
          </a:prstGeom>
          <a:ln w="28575">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1259656" y="1013269"/>
            <a:ext cx="5832845" cy="834186"/>
          </a:xfrm>
          <a:prstGeom prst="rect">
            <a:avLst/>
          </a:prstGeom>
          <a:solidFill>
            <a:srgbClr val="ECF1F8"/>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新型コロナウイルス感染症の影響で売上などが減って事業活動が悪化したことの確認です。いずれかの理由に該当することが確認できれば、「はい」を</a:t>
            </a:r>
            <a:r>
              <a:rPr lang="ja-JP" altLang="en-US" sz="1400" dirty="0" smtClean="0">
                <a:solidFill>
                  <a:schemeClr val="tx1"/>
                </a:solidFill>
                <a:latin typeface="メイリオ" panose="020B0604030504040204" pitchFamily="50" charset="-128"/>
                <a:ea typeface="メイリオ" panose="020B0604030504040204" pitchFamily="50" charset="-128"/>
              </a:rPr>
              <a:t>選択してください。</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cxnSp>
        <p:nvCxnSpPr>
          <p:cNvPr id="44" name="直線矢印コネクタ 43"/>
          <p:cNvCxnSpPr/>
          <p:nvPr/>
        </p:nvCxnSpPr>
        <p:spPr>
          <a:xfrm flipH="1" flipV="1">
            <a:off x="3211235" y="6046562"/>
            <a:ext cx="1247122" cy="2092113"/>
          </a:xfrm>
          <a:prstGeom prst="straightConnector1">
            <a:avLst/>
          </a:prstGeom>
          <a:ln w="38100">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flipV="1">
            <a:off x="926132" y="6250979"/>
            <a:ext cx="103499" cy="1883823"/>
          </a:xfrm>
          <a:prstGeom prst="straightConnector1">
            <a:avLst/>
          </a:prstGeom>
          <a:ln w="28575">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4286697" y="5012960"/>
            <a:ext cx="394450" cy="713992"/>
          </a:xfrm>
          <a:prstGeom prst="straightConnector1">
            <a:avLst/>
          </a:prstGeom>
          <a:ln w="28575">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935281" y="4341845"/>
            <a:ext cx="6073477" cy="663699"/>
          </a:xfrm>
          <a:prstGeom prst="rect">
            <a:avLst/>
          </a:prstGeom>
          <a:solidFill>
            <a:srgbClr val="ECF1F8"/>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latin typeface="メイリオ" panose="020B0604030504040204" pitchFamily="50" charset="-128"/>
                <a:ea typeface="メイリオ" panose="020B0604030504040204" pitchFamily="50" charset="-128"/>
              </a:rPr>
              <a:t>B</a:t>
            </a:r>
            <a:r>
              <a:rPr lang="ja-JP" altLang="en-US" sz="1400" dirty="0" smtClean="0">
                <a:solidFill>
                  <a:schemeClr val="tx1"/>
                </a:solidFill>
                <a:latin typeface="メイリオ" panose="020B0604030504040204" pitchFamily="50" charset="-128"/>
                <a:ea typeface="メイリオ" panose="020B0604030504040204" pitchFamily="50" charset="-128"/>
              </a:rPr>
              <a:t>欄の月に比べ、</a:t>
            </a:r>
            <a:r>
              <a:rPr lang="en-US" altLang="ja-JP" sz="1400" dirty="0" smtClean="0">
                <a:solidFill>
                  <a:schemeClr val="tx1"/>
                </a:solidFill>
                <a:latin typeface="メイリオ" panose="020B0604030504040204" pitchFamily="50" charset="-128"/>
                <a:ea typeface="メイリオ" panose="020B0604030504040204" pitchFamily="50" charset="-128"/>
              </a:rPr>
              <a:t>A</a:t>
            </a:r>
            <a:r>
              <a:rPr lang="ja-JP" altLang="en-US" sz="1400" dirty="0" smtClean="0">
                <a:solidFill>
                  <a:schemeClr val="tx1"/>
                </a:solidFill>
                <a:latin typeface="メイリオ" panose="020B0604030504040204" pitchFamily="50" charset="-128"/>
                <a:ea typeface="メイリオ" panose="020B0604030504040204" pitchFamily="50" charset="-128"/>
              </a:rPr>
              <a:t>欄の月の売上などが何％になったか自動計算します。</a:t>
            </a:r>
            <a:endParaRPr lang="en-US" altLang="ja-JP" sz="1400" dirty="0" smtClean="0">
              <a:solidFill>
                <a:schemeClr val="tx1"/>
              </a:solidFill>
              <a:latin typeface="メイリオ" panose="020B0604030504040204" pitchFamily="50" charset="-128"/>
              <a:ea typeface="メイリオ" panose="020B0604030504040204" pitchFamily="50" charset="-128"/>
            </a:endParaRPr>
          </a:p>
          <a:p>
            <a:r>
              <a:rPr lang="en-US" altLang="ja-JP" sz="1400" dirty="0" smtClean="0">
                <a:solidFill>
                  <a:schemeClr val="tx1"/>
                </a:solidFill>
                <a:latin typeface="メイリオ" panose="020B0604030504040204" pitchFamily="50" charset="-128"/>
                <a:ea typeface="メイリオ" panose="020B0604030504040204" pitchFamily="50" charset="-128"/>
              </a:rPr>
              <a:t>95</a:t>
            </a:r>
            <a:r>
              <a:rPr lang="ja-JP" altLang="en-US" sz="1400" dirty="0" smtClean="0">
                <a:solidFill>
                  <a:schemeClr val="tx1"/>
                </a:solidFill>
                <a:latin typeface="メイリオ" panose="020B0604030504040204" pitchFamily="50" charset="-128"/>
                <a:ea typeface="メイリオ" panose="020B0604030504040204" pitchFamily="50" charset="-128"/>
              </a:rPr>
              <a:t>％以下になっている（５</a:t>
            </a:r>
            <a:r>
              <a:rPr lang="en-US" altLang="ja-JP" sz="1400" dirty="0" smtClean="0">
                <a:solidFill>
                  <a:schemeClr val="tx1"/>
                </a:solidFill>
                <a:latin typeface="メイリオ" panose="020B0604030504040204" pitchFamily="50" charset="-128"/>
                <a:ea typeface="メイリオ" panose="020B0604030504040204" pitchFamily="50" charset="-128"/>
              </a:rPr>
              <a:t>%</a:t>
            </a:r>
            <a:r>
              <a:rPr lang="ja-JP" altLang="en-US" sz="1400" dirty="0" smtClean="0">
                <a:solidFill>
                  <a:schemeClr val="tx1"/>
                </a:solidFill>
                <a:latin typeface="メイリオ" panose="020B0604030504040204" pitchFamily="50" charset="-128"/>
                <a:ea typeface="メイリオ" panose="020B0604030504040204" pitchFamily="50" charset="-128"/>
              </a:rPr>
              <a:t>以上減っている）ことが必要です。</a:t>
            </a:r>
            <a:endParaRPr lang="en-US" altLang="ja-JP" sz="1400" dirty="0" smtClean="0">
              <a:solidFill>
                <a:schemeClr val="tx1"/>
              </a:solidFill>
              <a:latin typeface="メイリオ" panose="020B0604030504040204" pitchFamily="50" charset="-128"/>
              <a:ea typeface="メイリオ" panose="020B0604030504040204" pitchFamily="50" charset="-128"/>
            </a:endParaRPr>
          </a:p>
        </p:txBody>
      </p:sp>
      <p:cxnSp>
        <p:nvCxnSpPr>
          <p:cNvPr id="47" name="直線矢印コネクタ 46"/>
          <p:cNvCxnSpPr/>
          <p:nvPr/>
        </p:nvCxnSpPr>
        <p:spPr>
          <a:xfrm flipH="1" flipV="1">
            <a:off x="6156074" y="6462034"/>
            <a:ext cx="248662" cy="465557"/>
          </a:xfrm>
          <a:prstGeom prst="straightConnector1">
            <a:avLst/>
          </a:prstGeom>
          <a:ln w="28575">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楕円 27"/>
          <p:cNvSpPr/>
          <p:nvPr/>
        </p:nvSpPr>
        <p:spPr>
          <a:xfrm>
            <a:off x="1757945" y="7780119"/>
            <a:ext cx="1026436" cy="525873"/>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kumimoji="1" lang="ja-JP" altLang="en-US" sz="1800" b="1" dirty="0" smtClean="0">
                <a:latin typeface="メイリオ" panose="020B0604030504040204" pitchFamily="50" charset="-128"/>
                <a:ea typeface="メイリオ" panose="020B0604030504040204" pitchFamily="50" charset="-128"/>
              </a:rPr>
              <a:t>重要！</a:t>
            </a:r>
            <a:endParaRPr kumimoji="1" lang="ja-JP" altLang="en-US" sz="1800" b="1" dirty="0">
              <a:latin typeface="メイリオ" panose="020B0604030504040204" pitchFamily="50" charset="-128"/>
              <a:ea typeface="メイリオ" panose="020B0604030504040204" pitchFamily="50" charset="-128"/>
            </a:endParaRPr>
          </a:p>
        </p:txBody>
      </p:sp>
      <p:sp>
        <p:nvSpPr>
          <p:cNvPr id="20" name="正方形/長方形 19"/>
          <p:cNvSpPr/>
          <p:nvPr/>
        </p:nvSpPr>
        <p:spPr>
          <a:xfrm>
            <a:off x="4698194" y="6753567"/>
            <a:ext cx="2320970" cy="1026551"/>
          </a:xfrm>
          <a:prstGeom prst="rect">
            <a:avLst/>
          </a:prstGeom>
          <a:solidFill>
            <a:srgbClr val="ECF1F8"/>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左の対象にならない理由に該当しないことが確認できれば</a:t>
            </a:r>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「はい」を選択してください。</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51" name="右矢印 50"/>
          <p:cNvSpPr/>
          <p:nvPr/>
        </p:nvSpPr>
        <p:spPr>
          <a:xfrm>
            <a:off x="4199743" y="9902201"/>
            <a:ext cx="482870" cy="438593"/>
          </a:xfrm>
          <a:prstGeom prst="rightArrow">
            <a:avLst/>
          </a:prstGeom>
          <a:solidFill>
            <a:srgbClr val="FF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nvGrpSpPr>
          <p:cNvPr id="52" name="グループ化 51"/>
          <p:cNvGrpSpPr/>
          <p:nvPr/>
        </p:nvGrpSpPr>
        <p:grpSpPr>
          <a:xfrm>
            <a:off x="6647688" y="9902201"/>
            <a:ext cx="496032" cy="482215"/>
            <a:chOff x="6467696" y="9297092"/>
            <a:chExt cx="496032" cy="482215"/>
          </a:xfrm>
        </p:grpSpPr>
        <p:sp>
          <p:nvSpPr>
            <p:cNvPr id="53" name="Rectangle 17"/>
            <p:cNvSpPr>
              <a:spLocks noChangeArrowheads="1"/>
            </p:cNvSpPr>
            <p:nvPr/>
          </p:nvSpPr>
          <p:spPr bwMode="auto">
            <a:xfrm flipV="1">
              <a:off x="6467696" y="9297092"/>
              <a:ext cx="248016" cy="242878"/>
            </a:xfrm>
            <a:prstGeom prst="rect">
              <a:avLst/>
            </a:prstGeom>
            <a:solidFill>
              <a:schemeClr val="accent4">
                <a:lumMod val="40000"/>
                <a:lumOff val="6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54" name="Rectangle 18"/>
            <p:cNvSpPr>
              <a:spLocks noChangeArrowheads="1"/>
            </p:cNvSpPr>
            <p:nvPr/>
          </p:nvSpPr>
          <p:spPr bwMode="auto">
            <a:xfrm flipV="1">
              <a:off x="6715712" y="9297092"/>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55" name="Rectangle 16"/>
            <p:cNvSpPr>
              <a:spLocks noChangeArrowheads="1"/>
            </p:cNvSpPr>
            <p:nvPr/>
          </p:nvSpPr>
          <p:spPr bwMode="auto">
            <a:xfrm flipV="1">
              <a:off x="6467696" y="9536429"/>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spTree>
    <p:extLst>
      <p:ext uri="{BB962C8B-B14F-4D97-AF65-F5344CB8AC3E}">
        <p14:creationId xmlns:p14="http://schemas.microsoft.com/office/powerpoint/2010/main" val="4103712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938" y="1525146"/>
            <a:ext cx="6948120" cy="2341491"/>
          </a:xfrm>
          <a:prstGeom prst="rect">
            <a:avLst/>
          </a:prstGeom>
        </p:spPr>
      </p:pic>
      <p:grpSp>
        <p:nvGrpSpPr>
          <p:cNvPr id="37" name="グループ化 36"/>
          <p:cNvGrpSpPr/>
          <p:nvPr/>
        </p:nvGrpSpPr>
        <p:grpSpPr>
          <a:xfrm>
            <a:off x="89656" y="9891054"/>
            <a:ext cx="496032" cy="482215"/>
            <a:chOff x="-1823360" y="6370470"/>
            <a:chExt cx="496032" cy="482215"/>
          </a:xfrm>
        </p:grpSpPr>
        <p:sp>
          <p:nvSpPr>
            <p:cNvPr id="38" name="Rectangle 17"/>
            <p:cNvSpPr>
              <a:spLocks noChangeArrowheads="1"/>
            </p:cNvSpPr>
            <p:nvPr/>
          </p:nvSpPr>
          <p:spPr bwMode="auto">
            <a:xfrm flipV="1">
              <a:off x="-1575344" y="6370470"/>
              <a:ext cx="248016" cy="242878"/>
            </a:xfrm>
            <a:prstGeom prst="rect">
              <a:avLst/>
            </a:prstGeom>
            <a:solidFill>
              <a:schemeClr val="accent4">
                <a:lumMod val="40000"/>
                <a:lumOff val="6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39" name="Rectangle 18"/>
            <p:cNvSpPr>
              <a:spLocks noChangeArrowheads="1"/>
            </p:cNvSpPr>
            <p:nvPr/>
          </p:nvSpPr>
          <p:spPr bwMode="auto">
            <a:xfrm flipV="1">
              <a:off x="-1823360" y="6370470"/>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45" name="Rectangle 16"/>
            <p:cNvSpPr>
              <a:spLocks noChangeArrowheads="1"/>
            </p:cNvSpPr>
            <p:nvPr/>
          </p:nvSpPr>
          <p:spPr bwMode="auto">
            <a:xfrm flipV="1">
              <a:off x="-1575344" y="6609807"/>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sp>
        <p:nvSpPr>
          <p:cNvPr id="102" name="正方形/長方形 101"/>
          <p:cNvSpPr/>
          <p:nvPr/>
        </p:nvSpPr>
        <p:spPr>
          <a:xfrm>
            <a:off x="4364656" y="9927964"/>
            <a:ext cx="3571757" cy="400110"/>
          </a:xfrm>
          <a:prstGeom prst="rect">
            <a:avLst/>
          </a:prstGeom>
        </p:spPr>
        <p:txBody>
          <a:bodyPr wrap="square">
            <a:spAutoFit/>
          </a:bodyPr>
          <a:lstStyle/>
          <a:p>
            <a:pPr marL="361950" lvl="0"/>
            <a:r>
              <a:rPr lang="ja-JP" altLang="en-US" sz="2000" b="1" dirty="0">
                <a:solidFill>
                  <a:prstClr val="black"/>
                </a:solidFill>
                <a:latin typeface="メイリオ" pitchFamily="50" charset="-128"/>
                <a:ea typeface="メイリオ" pitchFamily="50" charset="-128"/>
                <a:cs typeface="メイリオ" panose="020B0604030504040204" pitchFamily="50" charset="-128"/>
              </a:rPr>
              <a:t>次</a:t>
            </a:r>
            <a:r>
              <a:rPr lang="ja-JP" altLang="en-US" sz="2000" b="1" dirty="0" smtClean="0">
                <a:solidFill>
                  <a:prstClr val="black"/>
                </a:solidFill>
                <a:latin typeface="メイリオ" pitchFamily="50" charset="-128"/>
                <a:ea typeface="メイリオ" pitchFamily="50" charset="-128"/>
                <a:cs typeface="メイリオ" panose="020B0604030504040204" pitchFamily="50" charset="-128"/>
              </a:rPr>
              <a:t>のシートへ</a:t>
            </a:r>
            <a:endParaRPr lang="en-US" altLang="ja-JP" sz="2000" b="1" dirty="0">
              <a:solidFill>
                <a:prstClr val="black"/>
              </a:solidFill>
              <a:latin typeface="メイリオ" pitchFamily="50" charset="-128"/>
              <a:ea typeface="メイリオ" pitchFamily="50" charset="-128"/>
              <a:cs typeface="メイリオ" panose="020B0604030504040204" pitchFamily="50" charset="-128"/>
            </a:endParaRPr>
          </a:p>
        </p:txBody>
      </p:sp>
      <p:grpSp>
        <p:nvGrpSpPr>
          <p:cNvPr id="29" name="グループ化 28"/>
          <p:cNvGrpSpPr/>
          <p:nvPr/>
        </p:nvGrpSpPr>
        <p:grpSpPr>
          <a:xfrm>
            <a:off x="70109" y="77464"/>
            <a:ext cx="1169370" cy="1100912"/>
            <a:chOff x="66308" y="1913269"/>
            <a:chExt cx="1169370" cy="1100912"/>
          </a:xfrm>
        </p:grpSpPr>
        <p:sp>
          <p:nvSpPr>
            <p:cNvPr id="31" name="Rectangle 12"/>
            <p:cNvSpPr>
              <a:spLocks noChangeArrowheads="1"/>
            </p:cNvSpPr>
            <p:nvPr/>
          </p:nvSpPr>
          <p:spPr bwMode="auto">
            <a:xfrm flipH="1">
              <a:off x="863351" y="1913270"/>
              <a:ext cx="372327" cy="33913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33" name="Rectangle 7"/>
            <p:cNvSpPr>
              <a:spLocks noChangeArrowheads="1"/>
            </p:cNvSpPr>
            <p:nvPr/>
          </p:nvSpPr>
          <p:spPr bwMode="auto">
            <a:xfrm flipH="1">
              <a:off x="71264" y="1913269"/>
              <a:ext cx="792088" cy="720079"/>
            </a:xfrm>
            <a:prstGeom prst="rect">
              <a:avLst/>
            </a:prstGeom>
            <a:solidFill>
              <a:schemeClr val="accent4">
                <a:lumMod val="60000"/>
                <a:lumOff val="40000"/>
                <a:alpha val="8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34" name="Rectangle 12"/>
            <p:cNvSpPr>
              <a:spLocks noChangeArrowheads="1"/>
            </p:cNvSpPr>
            <p:nvPr/>
          </p:nvSpPr>
          <p:spPr bwMode="auto">
            <a:xfrm flipH="1">
              <a:off x="66308" y="2643979"/>
              <a:ext cx="341003" cy="37020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gr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b="72254"/>
          <a:stretch/>
        </p:blipFill>
        <p:spPr>
          <a:xfrm>
            <a:off x="71263" y="971079"/>
            <a:ext cx="7028037" cy="574311"/>
          </a:xfrm>
          <a:prstGeom prst="rect">
            <a:avLst/>
          </a:prstGeom>
        </p:spPr>
      </p:pic>
      <p:sp>
        <p:nvSpPr>
          <p:cNvPr id="8" name="正方形/長方形 7"/>
          <p:cNvSpPr/>
          <p:nvPr/>
        </p:nvSpPr>
        <p:spPr>
          <a:xfrm>
            <a:off x="119369" y="2558717"/>
            <a:ext cx="6718684" cy="1285292"/>
          </a:xfrm>
          <a:prstGeom prst="rect">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96988" y="4061465"/>
            <a:ext cx="4623901" cy="1766804"/>
          </a:xfrm>
          <a:prstGeom prst="rect">
            <a:avLst/>
          </a:prstGeom>
          <a:solidFill>
            <a:srgbClr val="ECF1F8"/>
          </a:solidFill>
          <a:ln w="63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lvl="0">
              <a:spcAft>
                <a:spcPts val="600"/>
              </a:spcAft>
            </a:pPr>
            <a:r>
              <a:rPr lang="ja-JP" altLang="en-US" sz="1200" dirty="0" smtClean="0">
                <a:solidFill>
                  <a:prstClr val="black"/>
                </a:solidFill>
                <a:latin typeface="メイリオ" panose="020B0604030504040204" pitchFamily="50" charset="-128"/>
                <a:ea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rPr>
              <a:t>17</a:t>
            </a:r>
            <a:r>
              <a:rPr lang="ja-JP" altLang="en-US" sz="1200" dirty="0" smtClean="0">
                <a:solidFill>
                  <a:prstClr val="black"/>
                </a:solidFill>
                <a:latin typeface="メイリオ" panose="020B0604030504040204" pitchFamily="50" charset="-128"/>
                <a:ea typeface="メイリオ" panose="020B0604030504040204" pitchFamily="50" charset="-128"/>
              </a:rPr>
              <a:t>または</a:t>
            </a:r>
            <a:r>
              <a:rPr lang="en-US" altLang="ja-JP" sz="1200" dirty="0" smtClean="0">
                <a:solidFill>
                  <a:prstClr val="black"/>
                </a:solidFill>
                <a:latin typeface="メイリオ" panose="020B0604030504040204" pitchFamily="50" charset="-128"/>
                <a:ea typeface="メイリオ" panose="020B0604030504040204" pitchFamily="50" charset="-128"/>
              </a:rPr>
              <a:t>18</a:t>
            </a:r>
            <a:r>
              <a:rPr lang="ja-JP" altLang="en-US" sz="1200" dirty="0" smtClean="0">
                <a:solidFill>
                  <a:prstClr val="black"/>
                </a:solidFill>
                <a:latin typeface="メイリオ" panose="020B0604030504040204" pitchFamily="50" charset="-128"/>
                <a:ea typeface="メイリオ" panose="020B0604030504040204" pitchFamily="50" charset="-128"/>
              </a:rPr>
              <a:t>が「はい」、かつ</a:t>
            </a:r>
            <a:r>
              <a:rPr lang="en-US" altLang="ja-JP" sz="1200" dirty="0" smtClean="0">
                <a:solidFill>
                  <a:prstClr val="black"/>
                </a:solidFill>
                <a:latin typeface="メイリオ" panose="020B0604030504040204" pitchFamily="50" charset="-128"/>
                <a:ea typeface="メイリオ" panose="020B0604030504040204" pitchFamily="50" charset="-128"/>
              </a:rPr>
              <a:t>19</a:t>
            </a:r>
            <a:r>
              <a:rPr lang="ja-JP" altLang="en-US" sz="1200" dirty="0" smtClean="0">
                <a:solidFill>
                  <a:prstClr val="black"/>
                </a:solidFill>
                <a:latin typeface="メイリオ" panose="020B0604030504040204" pitchFamily="50" charset="-128"/>
                <a:ea typeface="メイリオ" panose="020B0604030504040204" pitchFamily="50" charset="-128"/>
              </a:rPr>
              <a:t>が「はい」の方のみ入力）</a:t>
            </a:r>
            <a:endParaRPr kumimoji="1" lang="en-US" altLang="ja-JP" sz="1600" b="1" u="sng" dirty="0" smtClean="0">
              <a:solidFill>
                <a:schemeClr val="tx1"/>
              </a:solidFill>
              <a:latin typeface="メイリオ" panose="020B0604030504040204" pitchFamily="50" charset="-128"/>
              <a:ea typeface="メイリオ" panose="020B0604030504040204" pitchFamily="50" charset="-128"/>
            </a:endParaRPr>
          </a:p>
          <a:p>
            <a:r>
              <a:rPr kumimoji="1" lang="ja-JP" altLang="en-US" sz="1400" b="1" u="sng" dirty="0" smtClean="0">
                <a:solidFill>
                  <a:schemeClr val="tx1"/>
                </a:solidFill>
                <a:latin typeface="メイリオ" panose="020B0604030504040204" pitchFamily="50" charset="-128"/>
                <a:ea typeface="メイリオ" panose="020B0604030504040204" pitchFamily="50" charset="-128"/>
              </a:rPr>
              <a:t>都道府県知事</a:t>
            </a:r>
            <a:r>
              <a:rPr lang="ja-JP" altLang="en-US" sz="1400" b="1" u="sng" dirty="0">
                <a:solidFill>
                  <a:schemeClr val="tx1"/>
                </a:solidFill>
                <a:latin typeface="メイリオ" panose="020B0604030504040204" pitchFamily="50" charset="-128"/>
                <a:ea typeface="メイリオ" panose="020B0604030504040204" pitchFamily="50" charset="-128"/>
              </a:rPr>
              <a:t>が</a:t>
            </a:r>
            <a:r>
              <a:rPr kumimoji="1" lang="ja-JP" altLang="en-US" sz="1400" b="1" u="sng" dirty="0" smtClean="0">
                <a:solidFill>
                  <a:schemeClr val="tx1"/>
                </a:solidFill>
                <a:latin typeface="メイリオ" panose="020B0604030504040204" pitchFamily="50" charset="-128"/>
                <a:ea typeface="メイリオ" panose="020B0604030504040204" pitchFamily="50" charset="-128"/>
              </a:rPr>
              <a:t>休業要請または営業時間の短縮要請を行った期間に</a:t>
            </a:r>
            <a:r>
              <a:rPr kumimoji="1" lang="ja-JP" altLang="en-US" sz="1400" dirty="0" smtClean="0">
                <a:solidFill>
                  <a:schemeClr val="tx1"/>
                </a:solidFill>
                <a:latin typeface="メイリオ" panose="020B0604030504040204" pitchFamily="50" charset="-128"/>
                <a:ea typeface="メイリオ" panose="020B0604030504040204" pitchFamily="50" charset="-128"/>
              </a:rPr>
              <a:t>、対象の施設を有し１日でも休業等を行った場合は、「はい」を選択し、施設種別</a:t>
            </a:r>
            <a:r>
              <a:rPr lang="ja-JP" altLang="en-US" sz="1400" dirty="0" smtClean="0">
                <a:solidFill>
                  <a:schemeClr val="tx1"/>
                </a:solidFill>
                <a:latin typeface="メイリオ" panose="020B0604030504040204" pitchFamily="50" charset="-128"/>
                <a:ea typeface="メイリオ" panose="020B0604030504040204" pitchFamily="50" charset="-128"/>
              </a:rPr>
              <a:t>を入力してください。</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ja-JP" altLang="en-US" sz="1200" dirty="0" smtClean="0">
                <a:solidFill>
                  <a:schemeClr val="tx1"/>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rPr>
              <a:t>例：居酒屋、スポーツジム、クラブ、パチンコ店など）</a:t>
            </a:r>
            <a:endParaRPr kumimoji="1" lang="en-US" altLang="ja-JP" sz="1000" dirty="0" smtClean="0">
              <a:solidFill>
                <a:schemeClr val="tx1"/>
              </a:solidFill>
              <a:latin typeface="メイリオ" panose="020B0604030504040204" pitchFamily="50" charset="-128"/>
              <a:ea typeface="メイリオ" panose="020B0604030504040204" pitchFamily="50" charset="-128"/>
            </a:endParaRPr>
          </a:p>
        </p:txBody>
      </p:sp>
      <p:sp>
        <p:nvSpPr>
          <p:cNvPr id="83" name="フリーフォーム 82"/>
          <p:cNvSpPr/>
          <p:nvPr/>
        </p:nvSpPr>
        <p:spPr>
          <a:xfrm>
            <a:off x="-13373" y="1510652"/>
            <a:ext cx="7199314" cy="129446"/>
          </a:xfrm>
          <a:custGeom>
            <a:avLst/>
            <a:gdLst>
              <a:gd name="connsiteX0" fmla="*/ 6868756 w 8149876"/>
              <a:gd name="connsiteY0" fmla="*/ 19343 h 1043342"/>
              <a:gd name="connsiteX1" fmla="*/ 7112270 w 8149876"/>
              <a:gd name="connsiteY1" fmla="*/ 198630 h 1043342"/>
              <a:gd name="connsiteX2" fmla="*/ 7126867 w 8149876"/>
              <a:gd name="connsiteY2" fmla="*/ 151399 h 1043342"/>
              <a:gd name="connsiteX3" fmla="*/ 7126867 w 8149876"/>
              <a:gd name="connsiteY3" fmla="*/ 142601 h 1043342"/>
              <a:gd name="connsiteX4" fmla="*/ 7467870 w 8149876"/>
              <a:gd name="connsiteY4" fmla="*/ 142601 h 1043342"/>
              <a:gd name="connsiteX5" fmla="*/ 7808873 w 8149876"/>
              <a:gd name="connsiteY5" fmla="*/ 142601 h 1043342"/>
              <a:gd name="connsiteX6" fmla="*/ 8149876 w 8149876"/>
              <a:gd name="connsiteY6" fmla="*/ 142601 h 1043342"/>
              <a:gd name="connsiteX7" fmla="*/ 8149876 w 8149876"/>
              <a:gd name="connsiteY7" fmla="*/ 918851 h 1043342"/>
              <a:gd name="connsiteX8" fmla="*/ 7808873 w 8149876"/>
              <a:gd name="connsiteY8" fmla="*/ 918851 h 1043342"/>
              <a:gd name="connsiteX9" fmla="*/ 7467870 w 8149876"/>
              <a:gd name="connsiteY9" fmla="*/ 918851 h 1043342"/>
              <a:gd name="connsiteX10" fmla="*/ 7137524 w 8149876"/>
              <a:gd name="connsiteY10" fmla="*/ 882133 h 1043342"/>
              <a:gd name="connsiteX11" fmla="*/ 7129586 w 8149876"/>
              <a:gd name="connsiteY11" fmla="*/ 909482 h 1043342"/>
              <a:gd name="connsiteX12" fmla="*/ 7129586 w 8149876"/>
              <a:gd name="connsiteY12" fmla="*/ 918851 h 1043342"/>
              <a:gd name="connsiteX13" fmla="*/ 6788583 w 8149876"/>
              <a:gd name="connsiteY13" fmla="*/ 918851 h 1043342"/>
              <a:gd name="connsiteX14" fmla="*/ 6788583 w 8149876"/>
              <a:gd name="connsiteY14" fmla="*/ 142601 h 1043342"/>
              <a:gd name="connsiteX15" fmla="*/ 6852521 w 8149876"/>
              <a:gd name="connsiteY15" fmla="*/ 19417 h 1043342"/>
              <a:gd name="connsiteX16" fmla="*/ 6868756 w 8149876"/>
              <a:gd name="connsiteY16" fmla="*/ 19343 h 1043342"/>
              <a:gd name="connsiteX17" fmla="*/ 4147410 w 8149876"/>
              <a:gd name="connsiteY17" fmla="*/ 1232 h 1043342"/>
              <a:gd name="connsiteX18" fmla="*/ 4390924 w 8149876"/>
              <a:gd name="connsiteY18" fmla="*/ 180519 h 1043342"/>
              <a:gd name="connsiteX19" fmla="*/ 4405522 w 8149876"/>
              <a:gd name="connsiteY19" fmla="*/ 133289 h 1043342"/>
              <a:gd name="connsiteX20" fmla="*/ 4405522 w 8149876"/>
              <a:gd name="connsiteY20" fmla="*/ 124491 h 1043342"/>
              <a:gd name="connsiteX21" fmla="*/ 4746525 w 8149876"/>
              <a:gd name="connsiteY21" fmla="*/ 124491 h 1043342"/>
              <a:gd name="connsiteX22" fmla="*/ 5087528 w 8149876"/>
              <a:gd name="connsiteY22" fmla="*/ 124491 h 1043342"/>
              <a:gd name="connsiteX23" fmla="*/ 5428531 w 8149876"/>
              <a:gd name="connsiteY23" fmla="*/ 124491 h 1043342"/>
              <a:gd name="connsiteX24" fmla="*/ 5428531 w 8149876"/>
              <a:gd name="connsiteY24" fmla="*/ 132698 h 1043342"/>
              <a:gd name="connsiteX25" fmla="*/ 5441494 w 8149876"/>
              <a:gd name="connsiteY25" fmla="*/ 90218 h 1043342"/>
              <a:gd name="connsiteX26" fmla="*/ 5489447 w 8149876"/>
              <a:gd name="connsiteY26" fmla="*/ 19417 h 1043342"/>
              <a:gd name="connsiteX27" fmla="*/ 5505432 w 8149876"/>
              <a:gd name="connsiteY27" fmla="*/ 19269 h 1043342"/>
              <a:gd name="connsiteX28" fmla="*/ 5745200 w 8149876"/>
              <a:gd name="connsiteY28" fmla="*/ 208931 h 1043342"/>
              <a:gd name="connsiteX29" fmla="*/ 5763793 w 8149876"/>
              <a:gd name="connsiteY29" fmla="*/ 151063 h 1043342"/>
              <a:gd name="connsiteX30" fmla="*/ 5763793 w 8149876"/>
              <a:gd name="connsiteY30" fmla="*/ 142601 h 1043342"/>
              <a:gd name="connsiteX31" fmla="*/ 6104796 w 8149876"/>
              <a:gd name="connsiteY31" fmla="*/ 142601 h 1043342"/>
              <a:gd name="connsiteX32" fmla="*/ 6445799 w 8149876"/>
              <a:gd name="connsiteY32" fmla="*/ 142601 h 1043342"/>
              <a:gd name="connsiteX33" fmla="*/ 6786802 w 8149876"/>
              <a:gd name="connsiteY33" fmla="*/ 142601 h 1043342"/>
              <a:gd name="connsiteX34" fmla="*/ 6786802 w 8149876"/>
              <a:gd name="connsiteY34" fmla="*/ 918851 h 1043342"/>
              <a:gd name="connsiteX35" fmla="*/ 6445799 w 8149876"/>
              <a:gd name="connsiteY35" fmla="*/ 918851 h 1043342"/>
              <a:gd name="connsiteX36" fmla="*/ 6104796 w 8149876"/>
              <a:gd name="connsiteY36" fmla="*/ 918851 h 1043342"/>
              <a:gd name="connsiteX37" fmla="*/ 5785106 w 8149876"/>
              <a:gd name="connsiteY37" fmla="*/ 852521 h 1043342"/>
              <a:gd name="connsiteX38" fmla="*/ 5766512 w 8149876"/>
              <a:gd name="connsiteY38" fmla="*/ 910389 h 1043342"/>
              <a:gd name="connsiteX39" fmla="*/ 5766512 w 8149876"/>
              <a:gd name="connsiteY39" fmla="*/ 918851 h 1043342"/>
              <a:gd name="connsiteX40" fmla="*/ 5425509 w 8149876"/>
              <a:gd name="connsiteY40" fmla="*/ 918851 h 1043342"/>
              <a:gd name="connsiteX41" fmla="*/ 5425509 w 8149876"/>
              <a:gd name="connsiteY41" fmla="*/ 911154 h 1043342"/>
              <a:gd name="connsiteX42" fmla="*/ 5417874 w 8149876"/>
              <a:gd name="connsiteY42" fmla="*/ 937460 h 1043342"/>
              <a:gd name="connsiteX43" fmla="*/ 5087528 w 8149876"/>
              <a:gd name="connsiteY43" fmla="*/ 900741 h 1043342"/>
              <a:gd name="connsiteX44" fmla="*/ 4746525 w 8149876"/>
              <a:gd name="connsiteY44" fmla="*/ 900741 h 1043342"/>
              <a:gd name="connsiteX45" fmla="*/ 4416178 w 8149876"/>
              <a:gd name="connsiteY45" fmla="*/ 864023 h 1043342"/>
              <a:gd name="connsiteX46" fmla="*/ 4408241 w 8149876"/>
              <a:gd name="connsiteY46" fmla="*/ 891372 h 1043342"/>
              <a:gd name="connsiteX47" fmla="*/ 4408241 w 8149876"/>
              <a:gd name="connsiteY47" fmla="*/ 900741 h 1043342"/>
              <a:gd name="connsiteX48" fmla="*/ 4067238 w 8149876"/>
              <a:gd name="connsiteY48" fmla="*/ 900741 h 1043342"/>
              <a:gd name="connsiteX49" fmla="*/ 4067238 w 8149876"/>
              <a:gd name="connsiteY49" fmla="*/ 124491 h 1043342"/>
              <a:gd name="connsiteX50" fmla="*/ 4131176 w 8149876"/>
              <a:gd name="connsiteY50" fmla="*/ 1307 h 1043342"/>
              <a:gd name="connsiteX51" fmla="*/ 4147410 w 8149876"/>
              <a:gd name="connsiteY51" fmla="*/ 1232 h 1043342"/>
              <a:gd name="connsiteX52" fmla="*/ 80172 w 8149876"/>
              <a:gd name="connsiteY52" fmla="*/ 1232 h 1043342"/>
              <a:gd name="connsiteX53" fmla="*/ 323686 w 8149876"/>
              <a:gd name="connsiteY53" fmla="*/ 180520 h 1043342"/>
              <a:gd name="connsiteX54" fmla="*/ 338284 w 8149876"/>
              <a:gd name="connsiteY54" fmla="*/ 133289 h 1043342"/>
              <a:gd name="connsiteX55" fmla="*/ 338284 w 8149876"/>
              <a:gd name="connsiteY55" fmla="*/ 124491 h 1043342"/>
              <a:gd name="connsiteX56" fmla="*/ 668630 w 8149876"/>
              <a:gd name="connsiteY56" fmla="*/ 161210 h 1043342"/>
              <a:gd name="connsiteX57" fmla="*/ 679287 w 8149876"/>
              <a:gd name="connsiteY57" fmla="*/ 124492 h 1043342"/>
              <a:gd name="connsiteX58" fmla="*/ 679287 w 8149876"/>
              <a:gd name="connsiteY58" fmla="*/ 124491 h 1043342"/>
              <a:gd name="connsiteX59" fmla="*/ 1020289 w 8149876"/>
              <a:gd name="connsiteY59" fmla="*/ 124491 h 1043342"/>
              <a:gd name="connsiteX60" fmla="*/ 1361293 w 8149876"/>
              <a:gd name="connsiteY60" fmla="*/ 124491 h 1043342"/>
              <a:gd name="connsiteX61" fmla="*/ 1361293 w 8149876"/>
              <a:gd name="connsiteY61" fmla="*/ 900741 h 1043342"/>
              <a:gd name="connsiteX62" fmla="*/ 1020289 w 8149876"/>
              <a:gd name="connsiteY62" fmla="*/ 900741 h 1043342"/>
              <a:gd name="connsiteX63" fmla="*/ 689943 w 8149876"/>
              <a:gd name="connsiteY63" fmla="*/ 864023 h 1043342"/>
              <a:gd name="connsiteX64" fmla="*/ 679287 w 8149876"/>
              <a:gd name="connsiteY64" fmla="*/ 900741 h 1043342"/>
              <a:gd name="connsiteX65" fmla="*/ 679287 w 8149876"/>
              <a:gd name="connsiteY65" fmla="*/ 900741 h 1043342"/>
              <a:gd name="connsiteX66" fmla="*/ 348940 w 8149876"/>
              <a:gd name="connsiteY66" fmla="*/ 864023 h 1043342"/>
              <a:gd name="connsiteX67" fmla="*/ 341003 w 8149876"/>
              <a:gd name="connsiteY67" fmla="*/ 891372 h 1043342"/>
              <a:gd name="connsiteX68" fmla="*/ 341003 w 8149876"/>
              <a:gd name="connsiteY68" fmla="*/ 900741 h 1043342"/>
              <a:gd name="connsiteX69" fmla="*/ 0 w 8149876"/>
              <a:gd name="connsiteY69" fmla="*/ 900741 h 1043342"/>
              <a:gd name="connsiteX70" fmla="*/ 0 w 8149876"/>
              <a:gd name="connsiteY70" fmla="*/ 124491 h 1043342"/>
              <a:gd name="connsiteX71" fmla="*/ 63938 w 8149876"/>
              <a:gd name="connsiteY71" fmla="*/ 1307 h 1043342"/>
              <a:gd name="connsiteX72" fmla="*/ 80172 w 8149876"/>
              <a:gd name="connsiteY72" fmla="*/ 1232 h 1043342"/>
              <a:gd name="connsiteX73" fmla="*/ 2462453 w 8149876"/>
              <a:gd name="connsiteY73" fmla="*/ 929 h 1043342"/>
              <a:gd name="connsiteX74" fmla="*/ 2689733 w 8149876"/>
              <a:gd name="connsiteY74" fmla="*/ 218563 h 1043342"/>
              <a:gd name="connsiteX75" fmla="*/ 2704165 w 8149876"/>
              <a:gd name="connsiteY75" fmla="*/ 186856 h 1043342"/>
              <a:gd name="connsiteX76" fmla="*/ 2704165 w 8149876"/>
              <a:gd name="connsiteY76" fmla="*/ 124491 h 1043342"/>
              <a:gd name="connsiteX77" fmla="*/ 3034512 w 8149876"/>
              <a:gd name="connsiteY77" fmla="*/ 161209 h 1043342"/>
              <a:gd name="connsiteX78" fmla="*/ 3042449 w 8149876"/>
              <a:gd name="connsiteY78" fmla="*/ 133861 h 1043342"/>
              <a:gd name="connsiteX79" fmla="*/ 3042449 w 8149876"/>
              <a:gd name="connsiteY79" fmla="*/ 124491 h 1043342"/>
              <a:gd name="connsiteX80" fmla="*/ 3372795 w 8149876"/>
              <a:gd name="connsiteY80" fmla="*/ 161210 h 1043342"/>
              <a:gd name="connsiteX81" fmla="*/ 3383451 w 8149876"/>
              <a:gd name="connsiteY81" fmla="*/ 124492 h 1043342"/>
              <a:gd name="connsiteX82" fmla="*/ 3383451 w 8149876"/>
              <a:gd name="connsiteY82" fmla="*/ 124491 h 1043342"/>
              <a:gd name="connsiteX83" fmla="*/ 3724455 w 8149876"/>
              <a:gd name="connsiteY83" fmla="*/ 124491 h 1043342"/>
              <a:gd name="connsiteX84" fmla="*/ 3788393 w 8149876"/>
              <a:gd name="connsiteY84" fmla="*/ 1307 h 1043342"/>
              <a:gd name="connsiteX85" fmla="*/ 4065458 w 8149876"/>
              <a:gd name="connsiteY85" fmla="*/ 124491 h 1043342"/>
              <a:gd name="connsiteX86" fmla="*/ 4065458 w 8149876"/>
              <a:gd name="connsiteY86" fmla="*/ 900741 h 1043342"/>
              <a:gd name="connsiteX87" fmla="*/ 3724455 w 8149876"/>
              <a:gd name="connsiteY87" fmla="*/ 900741 h 1043342"/>
              <a:gd name="connsiteX88" fmla="*/ 3394108 w 8149876"/>
              <a:gd name="connsiteY88" fmla="*/ 864023 h 1043342"/>
              <a:gd name="connsiteX89" fmla="*/ 3383452 w 8149876"/>
              <a:gd name="connsiteY89" fmla="*/ 900740 h 1043342"/>
              <a:gd name="connsiteX90" fmla="*/ 3383452 w 8149876"/>
              <a:gd name="connsiteY90" fmla="*/ 900741 h 1043342"/>
              <a:gd name="connsiteX91" fmla="*/ 3053105 w 8149876"/>
              <a:gd name="connsiteY91" fmla="*/ 864023 h 1043342"/>
              <a:gd name="connsiteX92" fmla="*/ 3045168 w 8149876"/>
              <a:gd name="connsiteY92" fmla="*/ 891372 h 1043342"/>
              <a:gd name="connsiteX93" fmla="*/ 3045168 w 8149876"/>
              <a:gd name="connsiteY93" fmla="*/ 900741 h 1043342"/>
              <a:gd name="connsiteX94" fmla="*/ 2725477 w 8149876"/>
              <a:gd name="connsiteY94" fmla="*/ 834411 h 1043342"/>
              <a:gd name="connsiteX95" fmla="*/ 2724366 w 8149876"/>
              <a:gd name="connsiteY95" fmla="*/ 837500 h 1043342"/>
              <a:gd name="connsiteX96" fmla="*/ 2724366 w 8149876"/>
              <a:gd name="connsiteY96" fmla="*/ 900741 h 1043342"/>
              <a:gd name="connsiteX97" fmla="*/ 2383363 w 8149876"/>
              <a:gd name="connsiteY97" fmla="*/ 900741 h 1043342"/>
              <a:gd name="connsiteX98" fmla="*/ 2053016 w 8149876"/>
              <a:gd name="connsiteY98" fmla="*/ 864023 h 1043342"/>
              <a:gd name="connsiteX99" fmla="*/ 2042360 w 8149876"/>
              <a:gd name="connsiteY99" fmla="*/ 900740 h 1043342"/>
              <a:gd name="connsiteX100" fmla="*/ 2042360 w 8149876"/>
              <a:gd name="connsiteY100" fmla="*/ 900741 h 1043342"/>
              <a:gd name="connsiteX101" fmla="*/ 1712014 w 8149876"/>
              <a:gd name="connsiteY101" fmla="*/ 864023 h 1043342"/>
              <a:gd name="connsiteX102" fmla="*/ 1704076 w 8149876"/>
              <a:gd name="connsiteY102" fmla="*/ 891372 h 1043342"/>
              <a:gd name="connsiteX103" fmla="*/ 1704076 w 8149876"/>
              <a:gd name="connsiteY103" fmla="*/ 900741 h 1043342"/>
              <a:gd name="connsiteX104" fmla="*/ 1363073 w 8149876"/>
              <a:gd name="connsiteY104" fmla="*/ 900741 h 1043342"/>
              <a:gd name="connsiteX105" fmla="*/ 1363073 w 8149876"/>
              <a:gd name="connsiteY105" fmla="*/ 124491 h 1043342"/>
              <a:gd name="connsiteX106" fmla="*/ 1427012 w 8149876"/>
              <a:gd name="connsiteY106" fmla="*/ 1307 h 1043342"/>
              <a:gd name="connsiteX107" fmla="*/ 1443246 w 8149876"/>
              <a:gd name="connsiteY107" fmla="*/ 1232 h 1043342"/>
              <a:gd name="connsiteX108" fmla="*/ 1686760 w 8149876"/>
              <a:gd name="connsiteY108" fmla="*/ 180520 h 1043342"/>
              <a:gd name="connsiteX109" fmla="*/ 1701357 w 8149876"/>
              <a:gd name="connsiteY109" fmla="*/ 133289 h 1043342"/>
              <a:gd name="connsiteX110" fmla="*/ 1701357 w 8149876"/>
              <a:gd name="connsiteY110" fmla="*/ 124491 h 1043342"/>
              <a:gd name="connsiteX111" fmla="*/ 2031704 w 8149876"/>
              <a:gd name="connsiteY111" fmla="*/ 161210 h 1043342"/>
              <a:gd name="connsiteX112" fmla="*/ 2042360 w 8149876"/>
              <a:gd name="connsiteY112" fmla="*/ 124492 h 1043342"/>
              <a:gd name="connsiteX113" fmla="*/ 2042360 w 8149876"/>
              <a:gd name="connsiteY113" fmla="*/ 124491 h 1043342"/>
              <a:gd name="connsiteX114" fmla="*/ 2383363 w 8149876"/>
              <a:gd name="connsiteY114" fmla="*/ 124491 h 1043342"/>
              <a:gd name="connsiteX115" fmla="*/ 2447302 w 8149876"/>
              <a:gd name="connsiteY115" fmla="*/ 1307 h 1043342"/>
              <a:gd name="connsiteX116" fmla="*/ 2462453 w 8149876"/>
              <a:gd name="connsiteY116" fmla="*/ 929 h 104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8149876" h="1043342">
                <a:moveTo>
                  <a:pt x="6868756" y="19343"/>
                </a:moveTo>
                <a:cubicBezTo>
                  <a:pt x="6949927" y="43669"/>
                  <a:pt x="7031098" y="417523"/>
                  <a:pt x="7112270" y="198630"/>
                </a:cubicBezTo>
                <a:lnTo>
                  <a:pt x="7126867" y="151399"/>
                </a:lnTo>
                <a:lnTo>
                  <a:pt x="7126867" y="142601"/>
                </a:lnTo>
                <a:cubicBezTo>
                  <a:pt x="7240535" y="-288649"/>
                  <a:pt x="7354202" y="573851"/>
                  <a:pt x="7467870" y="142601"/>
                </a:cubicBezTo>
                <a:cubicBezTo>
                  <a:pt x="7581538" y="-288649"/>
                  <a:pt x="7695205" y="573851"/>
                  <a:pt x="7808873" y="142601"/>
                </a:cubicBezTo>
                <a:cubicBezTo>
                  <a:pt x="7922541" y="-288649"/>
                  <a:pt x="8036208" y="573851"/>
                  <a:pt x="8149876" y="142601"/>
                </a:cubicBezTo>
                <a:lnTo>
                  <a:pt x="8149876" y="918851"/>
                </a:lnTo>
                <a:cubicBezTo>
                  <a:pt x="8036208" y="1350101"/>
                  <a:pt x="7922541" y="487601"/>
                  <a:pt x="7808873" y="918851"/>
                </a:cubicBezTo>
                <a:cubicBezTo>
                  <a:pt x="7695205" y="1350101"/>
                  <a:pt x="7581538" y="487601"/>
                  <a:pt x="7467870" y="918851"/>
                </a:cubicBezTo>
                <a:cubicBezTo>
                  <a:pt x="7357754" y="1336625"/>
                  <a:pt x="7247639" y="540244"/>
                  <a:pt x="7137524" y="882133"/>
                </a:cubicBezTo>
                <a:lnTo>
                  <a:pt x="7129586" y="909482"/>
                </a:lnTo>
                <a:lnTo>
                  <a:pt x="7129586" y="918851"/>
                </a:lnTo>
                <a:cubicBezTo>
                  <a:pt x="7015918" y="1350101"/>
                  <a:pt x="6902251" y="487601"/>
                  <a:pt x="6788583" y="918851"/>
                </a:cubicBezTo>
                <a:lnTo>
                  <a:pt x="6788583" y="142601"/>
                </a:lnTo>
                <a:cubicBezTo>
                  <a:pt x="6809896" y="61742"/>
                  <a:pt x="6831209" y="26366"/>
                  <a:pt x="6852521" y="19417"/>
                </a:cubicBezTo>
                <a:cubicBezTo>
                  <a:pt x="6857933" y="17653"/>
                  <a:pt x="6863344" y="17721"/>
                  <a:pt x="6868756" y="19343"/>
                </a:cubicBezTo>
                <a:close/>
                <a:moveTo>
                  <a:pt x="4147410" y="1232"/>
                </a:moveTo>
                <a:cubicBezTo>
                  <a:pt x="4228582" y="25559"/>
                  <a:pt x="4309753" y="399413"/>
                  <a:pt x="4390924" y="180519"/>
                </a:cubicBezTo>
                <a:lnTo>
                  <a:pt x="4405522" y="133289"/>
                </a:lnTo>
                <a:lnTo>
                  <a:pt x="4405522" y="124491"/>
                </a:lnTo>
                <a:cubicBezTo>
                  <a:pt x="4519190" y="-306759"/>
                  <a:pt x="4632857" y="555741"/>
                  <a:pt x="4746525" y="124491"/>
                </a:cubicBezTo>
                <a:cubicBezTo>
                  <a:pt x="4860193" y="-306759"/>
                  <a:pt x="4973860" y="555741"/>
                  <a:pt x="5087528" y="124491"/>
                </a:cubicBezTo>
                <a:cubicBezTo>
                  <a:pt x="5201196" y="-306759"/>
                  <a:pt x="5314863" y="555741"/>
                  <a:pt x="5428531" y="124491"/>
                </a:cubicBezTo>
                <a:lnTo>
                  <a:pt x="5428531" y="132698"/>
                </a:lnTo>
                <a:lnTo>
                  <a:pt x="5441494" y="90218"/>
                </a:lnTo>
                <a:cubicBezTo>
                  <a:pt x="5457478" y="45831"/>
                  <a:pt x="5473463" y="24629"/>
                  <a:pt x="5489447" y="19417"/>
                </a:cubicBezTo>
                <a:cubicBezTo>
                  <a:pt x="5494775" y="17680"/>
                  <a:pt x="5500104" y="17719"/>
                  <a:pt x="5505432" y="19269"/>
                </a:cubicBezTo>
                <a:cubicBezTo>
                  <a:pt x="5585355" y="42514"/>
                  <a:pt x="5665277" y="405552"/>
                  <a:pt x="5745200" y="208931"/>
                </a:cubicBezTo>
                <a:lnTo>
                  <a:pt x="5763793" y="151063"/>
                </a:lnTo>
                <a:lnTo>
                  <a:pt x="5763793" y="142601"/>
                </a:lnTo>
                <a:cubicBezTo>
                  <a:pt x="5877461" y="-288649"/>
                  <a:pt x="5991128" y="573851"/>
                  <a:pt x="6104796" y="142601"/>
                </a:cubicBezTo>
                <a:cubicBezTo>
                  <a:pt x="6218464" y="-288649"/>
                  <a:pt x="6332131" y="573851"/>
                  <a:pt x="6445799" y="142601"/>
                </a:cubicBezTo>
                <a:cubicBezTo>
                  <a:pt x="6559467" y="-288649"/>
                  <a:pt x="6673134" y="573851"/>
                  <a:pt x="6786802" y="142601"/>
                </a:cubicBezTo>
                <a:lnTo>
                  <a:pt x="6786802" y="918851"/>
                </a:lnTo>
                <a:cubicBezTo>
                  <a:pt x="6673134" y="1350101"/>
                  <a:pt x="6559467" y="487601"/>
                  <a:pt x="6445799" y="918851"/>
                </a:cubicBezTo>
                <a:cubicBezTo>
                  <a:pt x="6332131" y="1350101"/>
                  <a:pt x="6218464" y="487601"/>
                  <a:pt x="6104796" y="918851"/>
                </a:cubicBezTo>
                <a:cubicBezTo>
                  <a:pt x="5998233" y="1323148"/>
                  <a:pt x="5891670" y="590360"/>
                  <a:pt x="5785106" y="852521"/>
                </a:cubicBezTo>
                <a:lnTo>
                  <a:pt x="5766512" y="910389"/>
                </a:lnTo>
                <a:lnTo>
                  <a:pt x="5766512" y="918851"/>
                </a:lnTo>
                <a:cubicBezTo>
                  <a:pt x="5652844" y="1350101"/>
                  <a:pt x="5539177" y="487601"/>
                  <a:pt x="5425509" y="918851"/>
                </a:cubicBezTo>
                <a:lnTo>
                  <a:pt x="5425509" y="911154"/>
                </a:lnTo>
                <a:lnTo>
                  <a:pt x="5417874" y="937460"/>
                </a:lnTo>
                <a:cubicBezTo>
                  <a:pt x="5307759" y="1279348"/>
                  <a:pt x="5197644" y="482968"/>
                  <a:pt x="5087528" y="900741"/>
                </a:cubicBezTo>
                <a:cubicBezTo>
                  <a:pt x="4973860" y="1331991"/>
                  <a:pt x="4860193" y="469491"/>
                  <a:pt x="4746525" y="900741"/>
                </a:cubicBezTo>
                <a:cubicBezTo>
                  <a:pt x="4636409" y="1318515"/>
                  <a:pt x="4526294" y="522134"/>
                  <a:pt x="4416178" y="864023"/>
                </a:cubicBezTo>
                <a:lnTo>
                  <a:pt x="4408241" y="891372"/>
                </a:lnTo>
                <a:lnTo>
                  <a:pt x="4408241" y="900741"/>
                </a:lnTo>
                <a:cubicBezTo>
                  <a:pt x="4294573" y="1331991"/>
                  <a:pt x="4180906" y="469491"/>
                  <a:pt x="4067238" y="900741"/>
                </a:cubicBezTo>
                <a:lnTo>
                  <a:pt x="4067238" y="124491"/>
                </a:lnTo>
                <a:cubicBezTo>
                  <a:pt x="4088551" y="43632"/>
                  <a:pt x="4109863" y="8256"/>
                  <a:pt x="4131176" y="1307"/>
                </a:cubicBezTo>
                <a:cubicBezTo>
                  <a:pt x="4136588" y="-458"/>
                  <a:pt x="4141999" y="-389"/>
                  <a:pt x="4147410" y="1232"/>
                </a:cubicBezTo>
                <a:close/>
                <a:moveTo>
                  <a:pt x="80172" y="1232"/>
                </a:moveTo>
                <a:cubicBezTo>
                  <a:pt x="161344" y="25559"/>
                  <a:pt x="242515" y="399413"/>
                  <a:pt x="323686" y="180520"/>
                </a:cubicBezTo>
                <a:lnTo>
                  <a:pt x="338284" y="133289"/>
                </a:lnTo>
                <a:lnTo>
                  <a:pt x="338284" y="124491"/>
                </a:lnTo>
                <a:cubicBezTo>
                  <a:pt x="448400" y="-293283"/>
                  <a:pt x="558515" y="503098"/>
                  <a:pt x="668630" y="161210"/>
                </a:cubicBezTo>
                <a:lnTo>
                  <a:pt x="679287" y="124492"/>
                </a:lnTo>
                <a:lnTo>
                  <a:pt x="679287" y="124491"/>
                </a:lnTo>
                <a:cubicBezTo>
                  <a:pt x="792955" y="-306759"/>
                  <a:pt x="906621" y="555741"/>
                  <a:pt x="1020289" y="124491"/>
                </a:cubicBezTo>
                <a:cubicBezTo>
                  <a:pt x="1133958" y="-306759"/>
                  <a:pt x="1247625" y="555741"/>
                  <a:pt x="1361293" y="124491"/>
                </a:cubicBezTo>
                <a:lnTo>
                  <a:pt x="1361293" y="900741"/>
                </a:lnTo>
                <a:cubicBezTo>
                  <a:pt x="1247625" y="1331991"/>
                  <a:pt x="1133958" y="469491"/>
                  <a:pt x="1020289" y="900741"/>
                </a:cubicBezTo>
                <a:cubicBezTo>
                  <a:pt x="910174" y="1318515"/>
                  <a:pt x="800059" y="522134"/>
                  <a:pt x="689943" y="864023"/>
                </a:cubicBezTo>
                <a:lnTo>
                  <a:pt x="679287" y="900741"/>
                </a:lnTo>
                <a:lnTo>
                  <a:pt x="679287" y="900741"/>
                </a:lnTo>
                <a:cubicBezTo>
                  <a:pt x="569171" y="1318515"/>
                  <a:pt x="459056" y="522134"/>
                  <a:pt x="348940" y="864023"/>
                </a:cubicBezTo>
                <a:lnTo>
                  <a:pt x="341003" y="891372"/>
                </a:lnTo>
                <a:lnTo>
                  <a:pt x="341003" y="900741"/>
                </a:lnTo>
                <a:cubicBezTo>
                  <a:pt x="227335" y="1331991"/>
                  <a:pt x="113668" y="469491"/>
                  <a:pt x="0" y="900741"/>
                </a:cubicBezTo>
                <a:lnTo>
                  <a:pt x="0" y="124491"/>
                </a:lnTo>
                <a:cubicBezTo>
                  <a:pt x="21313" y="43632"/>
                  <a:pt x="42625" y="8256"/>
                  <a:pt x="63938" y="1307"/>
                </a:cubicBezTo>
                <a:cubicBezTo>
                  <a:pt x="69350" y="-458"/>
                  <a:pt x="74761" y="-389"/>
                  <a:pt x="80172" y="1232"/>
                </a:cubicBezTo>
                <a:close/>
                <a:moveTo>
                  <a:pt x="2462453" y="929"/>
                </a:moveTo>
                <a:cubicBezTo>
                  <a:pt x="2538213" y="20716"/>
                  <a:pt x="2613973" y="348630"/>
                  <a:pt x="2689733" y="218563"/>
                </a:cubicBezTo>
                <a:lnTo>
                  <a:pt x="2704165" y="186856"/>
                </a:lnTo>
                <a:lnTo>
                  <a:pt x="2704165" y="124491"/>
                </a:lnTo>
                <a:cubicBezTo>
                  <a:pt x="2814281" y="-293283"/>
                  <a:pt x="2924396" y="503098"/>
                  <a:pt x="3034512" y="161209"/>
                </a:cubicBezTo>
                <a:lnTo>
                  <a:pt x="3042449" y="133861"/>
                </a:lnTo>
                <a:lnTo>
                  <a:pt x="3042449" y="124491"/>
                </a:lnTo>
                <a:cubicBezTo>
                  <a:pt x="3152564" y="-293283"/>
                  <a:pt x="3262680" y="503098"/>
                  <a:pt x="3372795" y="161210"/>
                </a:cubicBezTo>
                <a:lnTo>
                  <a:pt x="3383451" y="124492"/>
                </a:lnTo>
                <a:lnTo>
                  <a:pt x="3383451" y="124491"/>
                </a:lnTo>
                <a:cubicBezTo>
                  <a:pt x="3497120" y="-306759"/>
                  <a:pt x="3610787" y="555741"/>
                  <a:pt x="3724455" y="124491"/>
                </a:cubicBezTo>
                <a:cubicBezTo>
                  <a:pt x="3745767" y="43632"/>
                  <a:pt x="3767080" y="8256"/>
                  <a:pt x="3788393" y="1307"/>
                </a:cubicBezTo>
                <a:cubicBezTo>
                  <a:pt x="3880748" y="-28805"/>
                  <a:pt x="3973102" y="474882"/>
                  <a:pt x="4065458" y="124491"/>
                </a:cubicBezTo>
                <a:lnTo>
                  <a:pt x="4065458" y="900741"/>
                </a:lnTo>
                <a:cubicBezTo>
                  <a:pt x="3951790" y="1331991"/>
                  <a:pt x="3838123" y="469491"/>
                  <a:pt x="3724455" y="900741"/>
                </a:cubicBezTo>
                <a:cubicBezTo>
                  <a:pt x="3614339" y="1318515"/>
                  <a:pt x="3504223" y="522134"/>
                  <a:pt x="3394108" y="864023"/>
                </a:cubicBezTo>
                <a:lnTo>
                  <a:pt x="3383452" y="900740"/>
                </a:lnTo>
                <a:lnTo>
                  <a:pt x="3383452" y="900741"/>
                </a:lnTo>
                <a:cubicBezTo>
                  <a:pt x="3273336" y="1318515"/>
                  <a:pt x="3163221" y="522134"/>
                  <a:pt x="3053105" y="864023"/>
                </a:cubicBezTo>
                <a:lnTo>
                  <a:pt x="3045168" y="891372"/>
                </a:lnTo>
                <a:lnTo>
                  <a:pt x="3045168" y="900741"/>
                </a:lnTo>
                <a:cubicBezTo>
                  <a:pt x="2938604" y="1305038"/>
                  <a:pt x="2832041" y="572250"/>
                  <a:pt x="2725477" y="834411"/>
                </a:cubicBezTo>
                <a:lnTo>
                  <a:pt x="2724366" y="837500"/>
                </a:lnTo>
                <a:lnTo>
                  <a:pt x="2724366" y="900741"/>
                </a:lnTo>
                <a:cubicBezTo>
                  <a:pt x="2610698" y="1331991"/>
                  <a:pt x="2497031" y="469491"/>
                  <a:pt x="2383363" y="900741"/>
                </a:cubicBezTo>
                <a:cubicBezTo>
                  <a:pt x="2273247" y="1318515"/>
                  <a:pt x="2163132" y="522134"/>
                  <a:pt x="2053016" y="864023"/>
                </a:cubicBezTo>
                <a:lnTo>
                  <a:pt x="2042360" y="900740"/>
                </a:lnTo>
                <a:lnTo>
                  <a:pt x="2042360" y="900741"/>
                </a:lnTo>
                <a:cubicBezTo>
                  <a:pt x="1932244" y="1318515"/>
                  <a:pt x="1822129" y="522134"/>
                  <a:pt x="1712014" y="864023"/>
                </a:cubicBezTo>
                <a:lnTo>
                  <a:pt x="1704076" y="891372"/>
                </a:lnTo>
                <a:lnTo>
                  <a:pt x="1704076" y="900741"/>
                </a:lnTo>
                <a:cubicBezTo>
                  <a:pt x="1590408" y="1331991"/>
                  <a:pt x="1476741" y="469491"/>
                  <a:pt x="1363073" y="900741"/>
                </a:cubicBezTo>
                <a:lnTo>
                  <a:pt x="1363073" y="124491"/>
                </a:lnTo>
                <a:cubicBezTo>
                  <a:pt x="1384386" y="43632"/>
                  <a:pt x="1405699" y="8256"/>
                  <a:pt x="1427012" y="1307"/>
                </a:cubicBezTo>
                <a:cubicBezTo>
                  <a:pt x="1432423" y="-458"/>
                  <a:pt x="1437834" y="-389"/>
                  <a:pt x="1443246" y="1232"/>
                </a:cubicBezTo>
                <a:cubicBezTo>
                  <a:pt x="1524417" y="25559"/>
                  <a:pt x="1605588" y="399413"/>
                  <a:pt x="1686760" y="180520"/>
                </a:cubicBezTo>
                <a:lnTo>
                  <a:pt x="1701357" y="133289"/>
                </a:lnTo>
                <a:lnTo>
                  <a:pt x="1701357" y="124491"/>
                </a:lnTo>
                <a:cubicBezTo>
                  <a:pt x="1811473" y="-293283"/>
                  <a:pt x="1921588" y="503098"/>
                  <a:pt x="2031704" y="161210"/>
                </a:cubicBezTo>
                <a:lnTo>
                  <a:pt x="2042360" y="124492"/>
                </a:lnTo>
                <a:lnTo>
                  <a:pt x="2042360" y="124491"/>
                </a:lnTo>
                <a:cubicBezTo>
                  <a:pt x="2156028" y="-306759"/>
                  <a:pt x="2269695" y="555741"/>
                  <a:pt x="2383363" y="124491"/>
                </a:cubicBezTo>
                <a:cubicBezTo>
                  <a:pt x="2404676" y="43632"/>
                  <a:pt x="2425988" y="8256"/>
                  <a:pt x="2447302" y="1307"/>
                </a:cubicBezTo>
                <a:cubicBezTo>
                  <a:pt x="2452352" y="-340"/>
                  <a:pt x="2457402" y="-390"/>
                  <a:pt x="2462453" y="92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p:cNvSpPr/>
          <p:nvPr/>
        </p:nvSpPr>
        <p:spPr>
          <a:xfrm>
            <a:off x="213664" y="3710072"/>
            <a:ext cx="1026436" cy="525873"/>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kumimoji="1" lang="ja-JP" altLang="en-US" sz="1800" b="1" dirty="0" smtClean="0">
                <a:latin typeface="メイリオ" panose="020B0604030504040204" pitchFamily="50" charset="-128"/>
                <a:ea typeface="メイリオ" panose="020B0604030504040204" pitchFamily="50" charset="-128"/>
              </a:rPr>
              <a:t>重要！</a:t>
            </a:r>
            <a:endParaRPr kumimoji="1" lang="ja-JP" altLang="en-US" sz="1800" b="1" dirty="0">
              <a:latin typeface="メイリオ" panose="020B0604030504040204" pitchFamily="50" charset="-128"/>
              <a:ea typeface="メイリオ" panose="020B0604030504040204" pitchFamily="50" charset="-128"/>
            </a:endParaRPr>
          </a:p>
        </p:txBody>
      </p:sp>
      <p:sp>
        <p:nvSpPr>
          <p:cNvPr id="88" name="正方形/長方形 87"/>
          <p:cNvSpPr/>
          <p:nvPr/>
        </p:nvSpPr>
        <p:spPr>
          <a:xfrm>
            <a:off x="3736" y="5884912"/>
            <a:ext cx="7210316" cy="1023357"/>
          </a:xfrm>
          <a:prstGeom prst="rect">
            <a:avLst/>
          </a:prstGeom>
        </p:spPr>
        <p:txBody>
          <a:bodyPr wrap="square">
            <a:spAutoFit/>
          </a:bodyPr>
          <a:lstStyle/>
          <a:p>
            <a:pPr lvl="0" algn="ctr">
              <a:lnSpc>
                <a:spcPts val="3000"/>
              </a:lnSpc>
            </a:pPr>
            <a:r>
              <a:rPr lang="en-US" altLang="ja-JP" sz="1800" u="sng" dirty="0" smtClean="0">
                <a:solidFill>
                  <a:srgbClr val="FF0000"/>
                </a:solidFill>
                <a:latin typeface="メイリオ" pitchFamily="50" charset="-128"/>
                <a:ea typeface="メイリオ" pitchFamily="50" charset="-128"/>
                <a:cs typeface="メイリオ" panose="020B0604030504040204" pitchFamily="50" charset="-128"/>
              </a:rPr>
              <a:t>※</a:t>
            </a:r>
            <a:r>
              <a:rPr lang="ja-JP" altLang="en-US" sz="1800" u="sng" dirty="0">
                <a:solidFill>
                  <a:srgbClr val="FF0000"/>
                </a:solidFill>
                <a:latin typeface="メイリオ" pitchFamily="50" charset="-128"/>
                <a:ea typeface="メイリオ" pitchFamily="50" charset="-128"/>
                <a:cs typeface="メイリオ" panose="020B0604030504040204" pitchFamily="50" charset="-128"/>
              </a:rPr>
              <a:t> </a:t>
            </a:r>
            <a:r>
              <a:rPr lang="ja-JP" altLang="en-US" sz="1800" u="sng" dirty="0" smtClean="0">
                <a:solidFill>
                  <a:srgbClr val="FF0000"/>
                </a:solidFill>
                <a:latin typeface="メイリオ" pitchFamily="50" charset="-128"/>
                <a:ea typeface="メイリオ" pitchFamily="50" charset="-128"/>
                <a:cs typeface="メイリオ" panose="020B0604030504040204" pitchFamily="50" charset="-128"/>
              </a:rPr>
              <a:t>この様式の２・３枚目は入力不要です。</a:t>
            </a:r>
            <a:endParaRPr lang="en-US" altLang="ja-JP" sz="1800" u="sng" dirty="0" smtClean="0">
              <a:solidFill>
                <a:srgbClr val="FF0000"/>
              </a:solidFill>
              <a:latin typeface="メイリオ" pitchFamily="50" charset="-128"/>
              <a:ea typeface="メイリオ" pitchFamily="50" charset="-128"/>
              <a:cs typeface="メイリオ" panose="020B0604030504040204" pitchFamily="50" charset="-128"/>
            </a:endParaRPr>
          </a:p>
          <a:p>
            <a:pPr lvl="0" algn="ctr"/>
            <a:endParaRPr lang="en-US" altLang="ja-JP" sz="1050" u="sng" dirty="0" smtClean="0">
              <a:solidFill>
                <a:srgbClr val="FF0000"/>
              </a:solidFill>
              <a:latin typeface="メイリオ" pitchFamily="50" charset="-128"/>
              <a:ea typeface="メイリオ" pitchFamily="50" charset="-128"/>
              <a:cs typeface="メイリオ" panose="020B0604030504040204" pitchFamily="50" charset="-128"/>
            </a:endParaRPr>
          </a:p>
          <a:p>
            <a:pPr lvl="0" algn="ctr">
              <a:lnSpc>
                <a:spcPts val="3000"/>
              </a:lnSpc>
            </a:pPr>
            <a:r>
              <a:rPr lang="ja-JP" altLang="en-US" sz="1800" u="sng" dirty="0" smtClean="0">
                <a:solidFill>
                  <a:srgbClr val="FF0000"/>
                </a:solidFill>
                <a:latin typeface="メイリオ" pitchFamily="50" charset="-128"/>
                <a:ea typeface="メイリオ" pitchFamily="50" charset="-128"/>
                <a:cs typeface="メイリオ" panose="020B0604030504040204" pitchFamily="50" charset="-128"/>
              </a:rPr>
              <a:t>下の方に移動し、４枚目の役員等一覧に入力してください。　</a:t>
            </a:r>
            <a:endParaRPr lang="en-US" altLang="ja-JP" sz="1800" u="sng" dirty="0">
              <a:solidFill>
                <a:srgbClr val="FF0000"/>
              </a:solidFill>
              <a:latin typeface="メイリオ" pitchFamily="50" charset="-128"/>
              <a:ea typeface="メイリオ" pitchFamily="50" charset="-128"/>
              <a:cs typeface="メイリオ" panose="020B0604030504040204" pitchFamily="50" charset="-128"/>
            </a:endParaRPr>
          </a:p>
        </p:txBody>
      </p:sp>
      <p:pic>
        <p:nvPicPr>
          <p:cNvPr id="91" name="図 90"/>
          <p:cNvPicPr>
            <a:picLocks noChangeAspect="1"/>
          </p:cNvPicPr>
          <p:nvPr/>
        </p:nvPicPr>
        <p:blipFill rotWithShape="1">
          <a:blip r:embed="rId4" cstate="email">
            <a:extLst>
              <a:ext uri="{28A0092B-C50C-407E-A947-70E740481C1C}">
                <a14:useLocalDpi xmlns:a14="http://schemas.microsoft.com/office/drawing/2010/main"/>
              </a:ext>
            </a:extLst>
          </a:blip>
          <a:srcRect b="60440"/>
          <a:stretch/>
        </p:blipFill>
        <p:spPr>
          <a:xfrm>
            <a:off x="39368" y="7043269"/>
            <a:ext cx="7134432" cy="2320712"/>
          </a:xfrm>
          <a:prstGeom prst="rect">
            <a:avLst/>
          </a:prstGeom>
        </p:spPr>
      </p:pic>
      <p:sp>
        <p:nvSpPr>
          <p:cNvPr id="90" name="下矢印 89"/>
          <p:cNvSpPr/>
          <p:nvPr/>
        </p:nvSpPr>
        <p:spPr>
          <a:xfrm>
            <a:off x="3124044" y="6915344"/>
            <a:ext cx="951225" cy="325206"/>
          </a:xfrm>
          <a:prstGeom prst="downArrow">
            <a:avLst>
              <a:gd name="adj1" fmla="val 45369"/>
              <a:gd name="adj2" fmla="val 50000"/>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95" name="正方形/長方形 94"/>
          <p:cNvSpPr/>
          <p:nvPr/>
        </p:nvSpPr>
        <p:spPr>
          <a:xfrm>
            <a:off x="1706113" y="8744822"/>
            <a:ext cx="4990783" cy="1013797"/>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役員等とは</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　個人事業主の場合は事業主本人、</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　法人の場合は役員、団体の場合は代表者及び理事等で</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a:t>
            </a:r>
            <a:r>
              <a:rPr kumimoji="1" lang="ja-JP" altLang="en-US" sz="1400" dirty="0" smtClean="0">
                <a:solidFill>
                  <a:schemeClr val="tx1"/>
                </a:solidFill>
                <a:latin typeface="メイリオ" panose="020B0604030504040204" pitchFamily="50" charset="-128"/>
                <a:ea typeface="メイリオ" panose="020B0604030504040204" pitchFamily="50" charset="-128"/>
              </a:rPr>
              <a:t>役員名簿等に記載がある方のことです。</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197340" y="6180861"/>
            <a:ext cx="6804632" cy="367408"/>
          </a:xfrm>
          <a:prstGeom prst="rect">
            <a:avLst/>
          </a:prstGeom>
        </p:spPr>
        <p:txBody>
          <a:bodyPr wrap="square">
            <a:spAutoFit/>
          </a:bodyPr>
          <a:lstStyle/>
          <a:p>
            <a:pPr lvl="0" algn="ctr">
              <a:lnSpc>
                <a:spcPct val="150000"/>
              </a:lnSpc>
            </a:pPr>
            <a:r>
              <a:rPr lang="ja-JP" altLang="en-US" sz="1200" dirty="0" smtClean="0">
                <a:solidFill>
                  <a:prstClr val="black"/>
                </a:solidFill>
                <a:latin typeface="メイリオ" pitchFamily="50" charset="-128"/>
                <a:ea typeface="メイリオ" pitchFamily="50" charset="-128"/>
                <a:cs typeface="メイリオ" panose="020B0604030504040204" pitchFamily="50" charset="-128"/>
              </a:rPr>
              <a:t>代理人等をたてている場合は、２枚目に代理人等の署名または記名押印が必要です。</a:t>
            </a:r>
            <a:r>
              <a:rPr lang="ja-JP" altLang="en-US" sz="1200" dirty="0">
                <a:solidFill>
                  <a:prstClr val="black"/>
                </a:solidFill>
                <a:latin typeface="メイリオ" pitchFamily="50" charset="-128"/>
                <a:ea typeface="メイリオ" pitchFamily="50" charset="-128"/>
                <a:cs typeface="メイリオ" panose="020B0604030504040204" pitchFamily="50" charset="-128"/>
              </a:rPr>
              <a:t>　</a:t>
            </a:r>
            <a:endParaRPr lang="en-US" altLang="ja-JP" sz="1200" dirty="0">
              <a:solidFill>
                <a:prstClr val="black"/>
              </a:solidFill>
              <a:latin typeface="メイリオ" pitchFamily="50" charset="-128"/>
              <a:ea typeface="メイリオ" pitchFamily="50" charset="-128"/>
              <a:cs typeface="メイリオ" panose="020B0604030504040204" pitchFamily="50" charset="-128"/>
            </a:endParaRPr>
          </a:p>
        </p:txBody>
      </p:sp>
      <p:sp>
        <p:nvSpPr>
          <p:cNvPr id="16" name="正方形/長方形 15"/>
          <p:cNvSpPr/>
          <p:nvPr/>
        </p:nvSpPr>
        <p:spPr>
          <a:xfrm>
            <a:off x="871129" y="135158"/>
            <a:ext cx="5749470" cy="646331"/>
          </a:xfrm>
          <a:prstGeom prst="rect">
            <a:avLst/>
          </a:prstGeom>
          <a:noFill/>
        </p:spPr>
        <p:txBody>
          <a:bodyPr wrap="square">
            <a:spAutoFit/>
          </a:bodyPr>
          <a:lstStyle/>
          <a:p>
            <a:pPr>
              <a:lnSpc>
                <a:spcPct val="150000"/>
              </a:lnSpc>
            </a:pPr>
            <a:r>
              <a:rPr lang="zh-CN" altLang="en-US" sz="2400" b="1" dirty="0">
                <a:latin typeface="メイリオ" pitchFamily="50" charset="-128"/>
                <a:ea typeface="メイリオ" pitchFamily="50" charset="-128"/>
                <a:cs typeface="メイリオ" panose="020B0604030504040204" pitchFamily="50" charset="-128"/>
              </a:rPr>
              <a:t>様式</a:t>
            </a:r>
            <a:r>
              <a:rPr lang="zh-CN" altLang="en-US" sz="2400" b="1" dirty="0" smtClean="0">
                <a:latin typeface="メイリオ" pitchFamily="50" charset="-128"/>
                <a:ea typeface="メイリオ" pitchFamily="50" charset="-128"/>
                <a:cs typeface="メイリオ" panose="020B0604030504040204" pitchFamily="50" charset="-128"/>
              </a:rPr>
              <a:t>特</a:t>
            </a:r>
            <a:r>
              <a:rPr lang="ja-JP" altLang="en-US" sz="2400" b="1" dirty="0" smtClean="0">
                <a:latin typeface="メイリオ" pitchFamily="50" charset="-128"/>
                <a:ea typeface="メイリオ" pitchFamily="50" charset="-128"/>
                <a:cs typeface="メイリオ" panose="020B0604030504040204" pitchFamily="50" charset="-128"/>
              </a:rPr>
              <a:t>小訓</a:t>
            </a:r>
            <a:r>
              <a:rPr lang="zh-CN" altLang="en-US" sz="2400" b="1" dirty="0" smtClean="0">
                <a:latin typeface="メイリオ" pitchFamily="50" charset="-128"/>
                <a:ea typeface="メイリオ" pitchFamily="50" charset="-128"/>
                <a:cs typeface="メイリオ" panose="020B0604030504040204" pitchFamily="50" charset="-128"/>
              </a:rPr>
              <a:t>第６号</a:t>
            </a:r>
            <a:r>
              <a:rPr lang="zh-TW" altLang="en-US" sz="1400" dirty="0">
                <a:latin typeface="メイリオ" pitchFamily="50" charset="-128"/>
                <a:ea typeface="メイリオ" pitchFamily="50" charset="-128"/>
                <a:cs typeface="メイリオ" panose="020B0604030504040204" pitchFamily="50" charset="-128"/>
              </a:rPr>
              <a:t>（支給要件確認申立書）</a:t>
            </a:r>
            <a:r>
              <a:rPr lang="ja-JP" altLang="en-US" sz="1400" dirty="0">
                <a:latin typeface="メイリオ" pitchFamily="50" charset="-128"/>
                <a:ea typeface="メイリオ" pitchFamily="50" charset="-128"/>
                <a:cs typeface="メイリオ" panose="020B0604030504040204" pitchFamily="50" charset="-128"/>
              </a:rPr>
              <a:t>　</a:t>
            </a:r>
            <a:endParaRPr lang="en-US" altLang="ja-JP" sz="1400" dirty="0">
              <a:latin typeface="メイリオ" pitchFamily="50" charset="-128"/>
              <a:ea typeface="メイリオ" pitchFamily="50" charset="-128"/>
              <a:cs typeface="メイリオ" panose="020B0604030504040204" pitchFamily="50" charset="-128"/>
            </a:endParaRPr>
          </a:p>
        </p:txBody>
      </p:sp>
      <p:cxnSp>
        <p:nvCxnSpPr>
          <p:cNvPr id="30" name="直線矢印コネクタ 29"/>
          <p:cNvCxnSpPr/>
          <p:nvPr/>
        </p:nvCxnSpPr>
        <p:spPr>
          <a:xfrm flipV="1">
            <a:off x="2408939" y="3425749"/>
            <a:ext cx="1336925" cy="635716"/>
          </a:xfrm>
          <a:prstGeom prst="straightConnector1">
            <a:avLst/>
          </a:prstGeom>
          <a:ln w="38100">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1397191" y="8293100"/>
            <a:ext cx="447465" cy="653699"/>
          </a:xfrm>
          <a:prstGeom prst="straightConnector1">
            <a:avLst/>
          </a:prstGeom>
          <a:ln w="25400">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sp>
        <p:nvSpPr>
          <p:cNvPr id="92" name="正方形/長方形 91"/>
          <p:cNvSpPr/>
          <p:nvPr/>
        </p:nvSpPr>
        <p:spPr>
          <a:xfrm>
            <a:off x="1709586" y="7657332"/>
            <a:ext cx="3243543" cy="694586"/>
          </a:xfrm>
          <a:prstGeom prst="rect">
            <a:avLst/>
          </a:prstGeom>
          <a:solidFill>
            <a:srgbClr val="ECF1F8"/>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kumimoji="1" lang="ja-JP" altLang="en-US" sz="1400" b="1" u="sng" spc="-50" dirty="0" smtClean="0">
                <a:solidFill>
                  <a:schemeClr val="tx1"/>
                </a:solidFill>
                <a:latin typeface="メイリオ" panose="020B0604030504040204" pitchFamily="50" charset="-128"/>
                <a:ea typeface="メイリオ" panose="020B0604030504040204" pitchFamily="50" charset="-128"/>
              </a:rPr>
              <a:t>事業主本人を含め</a:t>
            </a:r>
            <a:r>
              <a:rPr kumimoji="1" lang="ja-JP" altLang="en-US" sz="1400" spc="-50" dirty="0" smtClean="0">
                <a:solidFill>
                  <a:schemeClr val="tx1"/>
                </a:solidFill>
                <a:latin typeface="メイリオ" panose="020B0604030504040204" pitchFamily="50" charset="-128"/>
                <a:ea typeface="メイリオ" panose="020B0604030504040204" pitchFamily="50" charset="-128"/>
              </a:rPr>
              <a:t>、役員等全員分について漏れのないよう入力してください。</a:t>
            </a:r>
            <a:endParaRPr kumimoji="1" lang="en-US" altLang="ja-JP" sz="1400" spc="-50" dirty="0" smtClean="0">
              <a:solidFill>
                <a:schemeClr val="tx1"/>
              </a:solidFill>
              <a:latin typeface="メイリオ" panose="020B0604030504040204" pitchFamily="50" charset="-128"/>
              <a:ea typeface="メイリオ" panose="020B0604030504040204" pitchFamily="50" charset="-128"/>
            </a:endParaRPr>
          </a:p>
        </p:txBody>
      </p:sp>
      <p:sp>
        <p:nvSpPr>
          <p:cNvPr id="40" name="スライド番号プレースホルダー 3"/>
          <p:cNvSpPr txBox="1">
            <a:spLocks/>
          </p:cNvSpPr>
          <p:nvPr/>
        </p:nvSpPr>
        <p:spPr>
          <a:xfrm>
            <a:off x="0" y="9999749"/>
            <a:ext cx="1679840" cy="553520"/>
          </a:xfrm>
          <a:prstGeom prst="rect">
            <a:avLst/>
          </a:prstGeom>
        </p:spPr>
        <p:txBody>
          <a:bodyPr vert="horz" lIns="91440" tIns="45720" rIns="91440" bIns="45720" rtlCol="0" anchor="ctr"/>
          <a:lstStyle>
            <a:defPPr>
              <a:defRPr lang="ja-JP"/>
            </a:defPPr>
            <a:lvl1pPr marL="0" algn="r" defTabSz="959754" rtl="0" eaLnBrk="1" latinLnBrk="0" hangingPunct="1">
              <a:defRPr kumimoji="1" sz="1733" kern="1200">
                <a:solidFill>
                  <a:schemeClr val="tx1">
                    <a:tint val="75000"/>
                  </a:schemeClr>
                </a:solidFill>
                <a:latin typeface="+mn-lt"/>
                <a:ea typeface="+mn-ea"/>
                <a:cs typeface="+mn-cs"/>
              </a:defRPr>
            </a:lvl1pPr>
            <a:lvl2pPr marL="479877" algn="l" defTabSz="959754" rtl="0" eaLnBrk="1" latinLnBrk="0" hangingPunct="1">
              <a:defRPr kumimoji="1" sz="1889" kern="1200">
                <a:solidFill>
                  <a:schemeClr val="tx1"/>
                </a:solidFill>
                <a:latin typeface="+mn-lt"/>
                <a:ea typeface="+mn-ea"/>
                <a:cs typeface="+mn-cs"/>
              </a:defRPr>
            </a:lvl2pPr>
            <a:lvl3pPr marL="959754" algn="l" defTabSz="959754" rtl="0" eaLnBrk="1" latinLnBrk="0" hangingPunct="1">
              <a:defRPr kumimoji="1" sz="1889" kern="1200">
                <a:solidFill>
                  <a:schemeClr val="tx1"/>
                </a:solidFill>
                <a:latin typeface="+mn-lt"/>
                <a:ea typeface="+mn-ea"/>
                <a:cs typeface="+mn-cs"/>
              </a:defRPr>
            </a:lvl3pPr>
            <a:lvl4pPr marL="1439631" algn="l" defTabSz="959754" rtl="0" eaLnBrk="1" latinLnBrk="0" hangingPunct="1">
              <a:defRPr kumimoji="1" sz="1889" kern="1200">
                <a:solidFill>
                  <a:schemeClr val="tx1"/>
                </a:solidFill>
                <a:latin typeface="+mn-lt"/>
                <a:ea typeface="+mn-ea"/>
                <a:cs typeface="+mn-cs"/>
              </a:defRPr>
            </a:lvl4pPr>
            <a:lvl5pPr marL="1919508" algn="l" defTabSz="959754" rtl="0" eaLnBrk="1" latinLnBrk="0" hangingPunct="1">
              <a:defRPr kumimoji="1" sz="1889" kern="1200">
                <a:solidFill>
                  <a:schemeClr val="tx1"/>
                </a:solidFill>
                <a:latin typeface="+mn-lt"/>
                <a:ea typeface="+mn-ea"/>
                <a:cs typeface="+mn-cs"/>
              </a:defRPr>
            </a:lvl5pPr>
            <a:lvl6pPr marL="2399386" algn="l" defTabSz="959754" rtl="0" eaLnBrk="1" latinLnBrk="0" hangingPunct="1">
              <a:defRPr kumimoji="1" sz="1889" kern="1200">
                <a:solidFill>
                  <a:schemeClr val="tx1"/>
                </a:solidFill>
                <a:latin typeface="+mn-lt"/>
                <a:ea typeface="+mn-ea"/>
                <a:cs typeface="+mn-cs"/>
              </a:defRPr>
            </a:lvl6pPr>
            <a:lvl7pPr marL="2879263" algn="l" defTabSz="959754" rtl="0" eaLnBrk="1" latinLnBrk="0" hangingPunct="1">
              <a:defRPr kumimoji="1" sz="1889" kern="1200">
                <a:solidFill>
                  <a:schemeClr val="tx1"/>
                </a:solidFill>
                <a:latin typeface="+mn-lt"/>
                <a:ea typeface="+mn-ea"/>
                <a:cs typeface="+mn-cs"/>
              </a:defRPr>
            </a:lvl7pPr>
            <a:lvl8pPr marL="3359140" algn="l" defTabSz="959754" rtl="0" eaLnBrk="1" latinLnBrk="0" hangingPunct="1">
              <a:defRPr kumimoji="1" sz="1889" kern="1200">
                <a:solidFill>
                  <a:schemeClr val="tx1"/>
                </a:solidFill>
                <a:latin typeface="+mn-lt"/>
                <a:ea typeface="+mn-ea"/>
                <a:cs typeface="+mn-cs"/>
              </a:defRPr>
            </a:lvl8pPr>
            <a:lvl9pPr marL="3839017" algn="l" defTabSz="959754" rtl="0" eaLnBrk="1" latinLnBrk="0" hangingPunct="1">
              <a:defRPr kumimoji="1" sz="1889" kern="1200">
                <a:solidFill>
                  <a:schemeClr val="tx1"/>
                </a:solidFill>
                <a:latin typeface="+mn-lt"/>
                <a:ea typeface="+mn-ea"/>
                <a:cs typeface="+mn-cs"/>
              </a:defRPr>
            </a:lvl9pPr>
          </a:lstStyle>
          <a:p>
            <a:pPr algn="l"/>
            <a:r>
              <a:rPr lang="en-US" altLang="ja-JP" dirty="0" smtClean="0">
                <a:latin typeface="メイリオ" panose="020B0604030504040204" pitchFamily="50" charset="-128"/>
                <a:ea typeface="メイリオ" panose="020B0604030504040204" pitchFamily="50" charset="-128"/>
              </a:rPr>
              <a:t>5</a:t>
            </a:r>
            <a:endParaRPr lang="ja-JP" altLang="en-US" dirty="0">
              <a:latin typeface="メイリオ" panose="020B0604030504040204" pitchFamily="50" charset="-128"/>
              <a:ea typeface="メイリオ" panose="020B0604030504040204" pitchFamily="50" charset="-128"/>
            </a:endParaRPr>
          </a:p>
        </p:txBody>
      </p:sp>
      <p:sp>
        <p:nvSpPr>
          <p:cNvPr id="36" name="右矢印 35"/>
          <p:cNvSpPr/>
          <p:nvPr/>
        </p:nvSpPr>
        <p:spPr>
          <a:xfrm>
            <a:off x="4286787" y="9871371"/>
            <a:ext cx="482870" cy="438593"/>
          </a:xfrm>
          <a:prstGeom prst="rightArrow">
            <a:avLst/>
          </a:prstGeom>
          <a:solidFill>
            <a:srgbClr val="FF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cxnSp>
        <p:nvCxnSpPr>
          <p:cNvPr id="32" name="直線矢印コネクタ 31"/>
          <p:cNvCxnSpPr/>
          <p:nvPr/>
        </p:nvCxnSpPr>
        <p:spPr>
          <a:xfrm flipH="1" flipV="1">
            <a:off x="6008289" y="1809443"/>
            <a:ext cx="21367" cy="2353909"/>
          </a:xfrm>
          <a:prstGeom prst="straightConnector1">
            <a:avLst/>
          </a:prstGeom>
          <a:ln w="25400">
            <a:solidFill>
              <a:srgbClr val="385D8A"/>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4861572" y="4063827"/>
            <a:ext cx="1835324" cy="1046574"/>
          </a:xfrm>
          <a:prstGeom prst="rect">
            <a:avLst/>
          </a:prstGeom>
          <a:solidFill>
            <a:srgbClr val="ECF1F8"/>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72000"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rPr>
              <a:t>すべての欄について、</a:t>
            </a:r>
            <a:r>
              <a:rPr kumimoji="1" lang="ja-JP" altLang="en-US" sz="1400" dirty="0" smtClean="0">
                <a:solidFill>
                  <a:schemeClr val="tx1"/>
                </a:solidFill>
                <a:latin typeface="メイリオ" panose="020B0604030504040204" pitchFamily="50" charset="-128"/>
                <a:ea typeface="メイリオ" panose="020B0604030504040204" pitchFamily="50" charset="-128"/>
              </a:rPr>
              <a:t>「はい」か「いいえ」のいずれか選択してください。</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11912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グループ化 40"/>
          <p:cNvGrpSpPr/>
          <p:nvPr/>
        </p:nvGrpSpPr>
        <p:grpSpPr>
          <a:xfrm>
            <a:off x="70109" y="77464"/>
            <a:ext cx="1169370" cy="1100912"/>
            <a:chOff x="66308" y="1913269"/>
            <a:chExt cx="1169370" cy="1100912"/>
          </a:xfrm>
        </p:grpSpPr>
        <p:sp>
          <p:nvSpPr>
            <p:cNvPr id="42" name="Rectangle 12"/>
            <p:cNvSpPr>
              <a:spLocks noChangeArrowheads="1"/>
            </p:cNvSpPr>
            <p:nvPr/>
          </p:nvSpPr>
          <p:spPr bwMode="auto">
            <a:xfrm flipH="1">
              <a:off x="863351" y="1913270"/>
              <a:ext cx="372327" cy="33913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43" name="Rectangle 7"/>
            <p:cNvSpPr>
              <a:spLocks noChangeArrowheads="1"/>
            </p:cNvSpPr>
            <p:nvPr/>
          </p:nvSpPr>
          <p:spPr bwMode="auto">
            <a:xfrm flipH="1">
              <a:off x="71264" y="1913269"/>
              <a:ext cx="792088" cy="720079"/>
            </a:xfrm>
            <a:prstGeom prst="rect">
              <a:avLst/>
            </a:prstGeom>
            <a:solidFill>
              <a:schemeClr val="accent4">
                <a:lumMod val="60000"/>
                <a:lumOff val="40000"/>
                <a:alpha val="8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44" name="Rectangle 12"/>
            <p:cNvSpPr>
              <a:spLocks noChangeArrowheads="1"/>
            </p:cNvSpPr>
            <p:nvPr/>
          </p:nvSpPr>
          <p:spPr bwMode="auto">
            <a:xfrm flipH="1">
              <a:off x="66308" y="2643979"/>
              <a:ext cx="341003" cy="37020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grpSp>
      <p:pic>
        <p:nvPicPr>
          <p:cNvPr id="2" name="図 1"/>
          <p:cNvPicPr>
            <a:picLocks noChangeAspect="1"/>
          </p:cNvPicPr>
          <p:nvPr/>
        </p:nvPicPr>
        <p:blipFill rotWithShape="1">
          <a:blip r:embed="rId2" cstate="email">
            <a:extLst>
              <a:ext uri="{28A0092B-C50C-407E-A947-70E740481C1C}">
                <a14:useLocalDpi xmlns:a14="http://schemas.microsoft.com/office/drawing/2010/main"/>
              </a:ext>
            </a:extLst>
          </a:blip>
          <a:srcRect b="40311"/>
          <a:stretch/>
        </p:blipFill>
        <p:spPr>
          <a:xfrm>
            <a:off x="195093" y="2612708"/>
            <a:ext cx="7091184" cy="3093860"/>
          </a:xfrm>
          <a:prstGeom prst="rect">
            <a:avLst/>
          </a:prstGeom>
        </p:spPr>
      </p:pic>
      <p:sp>
        <p:nvSpPr>
          <p:cNvPr id="17" name="正方形/長方形 16"/>
          <p:cNvSpPr/>
          <p:nvPr/>
        </p:nvSpPr>
        <p:spPr>
          <a:xfrm>
            <a:off x="314324" y="4680856"/>
            <a:ext cx="2524125" cy="1031806"/>
          </a:xfrm>
          <a:prstGeom prst="rect">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a:xfrm>
            <a:off x="5579527" y="10013269"/>
            <a:ext cx="1679840" cy="553520"/>
          </a:xfrm>
        </p:spPr>
        <p:txBody>
          <a:bodyPr/>
          <a:lstStyle/>
          <a:p>
            <a:r>
              <a:rPr kumimoji="1" lang="ja-JP" altLang="en-US" dirty="0" smtClean="0">
                <a:latin typeface="メイリオ" panose="020B0604030504040204" pitchFamily="50" charset="-128"/>
                <a:ea typeface="メイリオ" panose="020B0604030504040204" pitchFamily="50" charset="-128"/>
              </a:rPr>
              <a:t>６</a:t>
            </a:r>
            <a:endParaRPr kumimoji="1" lang="ja-JP" altLang="en-US" dirty="0">
              <a:latin typeface="メイリオ" panose="020B0604030504040204" pitchFamily="50" charset="-128"/>
              <a:ea typeface="メイリオ" panose="020B0604030504040204" pitchFamily="50" charset="-128"/>
            </a:endParaRPr>
          </a:p>
        </p:txBody>
      </p:sp>
      <p:sp>
        <p:nvSpPr>
          <p:cNvPr id="39" name="正方形/長方形 38"/>
          <p:cNvSpPr/>
          <p:nvPr/>
        </p:nvSpPr>
        <p:spPr>
          <a:xfrm>
            <a:off x="1931755" y="9962968"/>
            <a:ext cx="6394118" cy="400110"/>
          </a:xfrm>
          <a:prstGeom prst="rect">
            <a:avLst/>
          </a:prstGeom>
        </p:spPr>
        <p:txBody>
          <a:bodyPr wrap="square">
            <a:spAutoFit/>
          </a:bodyPr>
          <a:lstStyle/>
          <a:p>
            <a:pPr marL="361950" lvl="0"/>
            <a:r>
              <a:rPr lang="ja-JP" altLang="en-US" sz="2000" b="1" dirty="0" smtClean="0">
                <a:solidFill>
                  <a:prstClr val="black"/>
                </a:solidFill>
                <a:latin typeface="メイリオ" pitchFamily="50" charset="-128"/>
                <a:ea typeface="メイリオ" pitchFamily="50" charset="-128"/>
                <a:cs typeface="メイリオ" panose="020B0604030504040204" pitchFamily="50" charset="-128"/>
              </a:rPr>
              <a:t>実際の休業日数などの記載例は次へ</a:t>
            </a:r>
            <a:endParaRPr lang="en-US" altLang="ja-JP" sz="2000" b="1" dirty="0">
              <a:solidFill>
                <a:prstClr val="black"/>
              </a:solidFill>
              <a:latin typeface="メイリオ" pitchFamily="50" charset="-128"/>
              <a:ea typeface="メイリオ" pitchFamily="50" charset="-128"/>
              <a:cs typeface="メイリオ" panose="020B0604030504040204" pitchFamily="50" charset="-128"/>
            </a:endParaRPr>
          </a:p>
        </p:txBody>
      </p:sp>
      <p:grpSp>
        <p:nvGrpSpPr>
          <p:cNvPr id="7" name="グループ化 6"/>
          <p:cNvGrpSpPr/>
          <p:nvPr/>
        </p:nvGrpSpPr>
        <p:grpSpPr>
          <a:xfrm>
            <a:off x="211761" y="6384034"/>
            <a:ext cx="6770802" cy="3403909"/>
            <a:chOff x="203854" y="6125424"/>
            <a:chExt cx="6770802" cy="3758159"/>
          </a:xfrm>
        </p:grpSpPr>
        <p:sp>
          <p:nvSpPr>
            <p:cNvPr id="21" name="正方形/長方形 20"/>
            <p:cNvSpPr/>
            <p:nvPr/>
          </p:nvSpPr>
          <p:spPr>
            <a:xfrm>
              <a:off x="203854" y="6577631"/>
              <a:ext cx="6770802" cy="3305952"/>
            </a:xfrm>
            <a:prstGeom prst="rect">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373331" y="6679652"/>
              <a:ext cx="6510045" cy="3148530"/>
            </a:xfrm>
            <a:prstGeom prst="rect">
              <a:avLst/>
            </a:prstGeom>
          </p:spPr>
          <p:txBody>
            <a:bodyPr wrap="square">
              <a:noAutofit/>
            </a:bodyPr>
            <a:lstStyle/>
            <a:p>
              <a:pPr lvl="0" defTabSz="914400"/>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ja-JP" sz="1300" dirty="0" smtClean="0">
                  <a:latin typeface="メイリオ" panose="020B0604030504040204" pitchFamily="50" charset="-128"/>
                  <a:ea typeface="メイリオ" panose="020B0604030504040204" pitchFamily="50" charset="-128"/>
                  <a:cs typeface="Times New Roman" panose="02020603050405020304" pitchFamily="18" charset="0"/>
                </a:rPr>
                <a:t>労働者</a:t>
              </a: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ごと</a:t>
              </a:r>
              <a:r>
                <a:rPr kumimoji="0" lang="ja-JP" altLang="ja-JP" sz="1300" dirty="0" smtClean="0">
                  <a:latin typeface="メイリオ" panose="020B0604030504040204" pitchFamily="50" charset="-128"/>
                  <a:ea typeface="メイリオ" panose="020B0604030504040204" pitchFamily="50" charset="-128"/>
                  <a:cs typeface="Times New Roman" panose="02020603050405020304" pitchFamily="18" charset="0"/>
                </a:rPr>
                <a:t>に</a:t>
              </a:r>
              <a:r>
                <a:rPr kumimoji="0" lang="ja-JP" altLang="ja-JP" sz="1300" dirty="0">
                  <a:latin typeface="メイリオ" panose="020B0604030504040204" pitchFamily="50" charset="-128"/>
                  <a:ea typeface="メイリオ" panose="020B0604030504040204" pitchFamily="50" charset="-128"/>
                  <a:cs typeface="Times New Roman" panose="02020603050405020304" pitchFamily="18" charset="0"/>
                </a:rPr>
                <a:t>休業手当等の支払い率が異なる</a:t>
              </a:r>
              <a:r>
                <a:rPr kumimoji="0" lang="ja-JP" altLang="ja-JP" sz="1300" dirty="0" smtClean="0">
                  <a:latin typeface="メイリオ" panose="020B0604030504040204" pitchFamily="50" charset="-128"/>
                  <a:ea typeface="メイリオ" panose="020B0604030504040204" pitchFamily="50" charset="-128"/>
                  <a:cs typeface="Times New Roman" panose="02020603050405020304" pitchFamily="18" charset="0"/>
                </a:rPr>
                <a:t>場合</a:t>
              </a: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は、</a:t>
              </a:r>
              <a:r>
                <a:rPr kumimoji="0" lang="ja-JP" altLang="ja-JP" sz="1300" u="sng" dirty="0" smtClean="0">
                  <a:latin typeface="メイリオ" panose="020B0604030504040204" pitchFamily="50" charset="-128"/>
                  <a:ea typeface="メイリオ" panose="020B0604030504040204" pitchFamily="50" charset="-128"/>
                  <a:cs typeface="Times New Roman" panose="02020603050405020304" pitchFamily="18" charset="0"/>
                </a:rPr>
                <a:t>適用</a:t>
              </a:r>
              <a:r>
                <a:rPr kumimoji="0" lang="ja-JP" altLang="ja-JP" sz="1300" u="sng" dirty="0">
                  <a:latin typeface="メイリオ" panose="020B0604030504040204" pitchFamily="50" charset="-128"/>
                  <a:ea typeface="メイリオ" panose="020B0604030504040204" pitchFamily="50" charset="-128"/>
                  <a:cs typeface="Times New Roman" panose="02020603050405020304" pitchFamily="18" charset="0"/>
                </a:rPr>
                <a:t>される</a:t>
              </a:r>
              <a:r>
                <a:rPr kumimoji="0" lang="ja-JP" altLang="ja-JP" sz="1300" u="sng" dirty="0" smtClean="0">
                  <a:latin typeface="メイリオ" panose="020B0604030504040204" pitchFamily="50" charset="-128"/>
                  <a:ea typeface="メイリオ" panose="020B0604030504040204" pitchFamily="50" charset="-128"/>
                  <a:cs typeface="Times New Roman" panose="02020603050405020304" pitchFamily="18" charset="0"/>
                </a:rPr>
                <a:t>労働者</a:t>
              </a:r>
              <a:r>
                <a:rPr kumimoji="0" lang="ja-JP" altLang="ja-JP" sz="1300" u="sng" dirty="0">
                  <a:latin typeface="メイリオ" panose="020B0604030504040204" pitchFamily="50" charset="-128"/>
                  <a:ea typeface="メイリオ" panose="020B0604030504040204" pitchFamily="50" charset="-128"/>
                  <a:cs typeface="Times New Roman" panose="02020603050405020304" pitchFamily="18" charset="0"/>
                </a:rPr>
                <a:t>の数が最も多い支払い率</a:t>
              </a:r>
              <a:r>
                <a:rPr kumimoji="0" lang="ja-JP" altLang="ja-JP" sz="1300" dirty="0">
                  <a:latin typeface="メイリオ" panose="020B0604030504040204" pitchFamily="50" charset="-128"/>
                  <a:ea typeface="メイリオ" panose="020B0604030504040204" pitchFamily="50" charset="-128"/>
                  <a:cs typeface="Times New Roman" panose="02020603050405020304" pitchFamily="18" charset="0"/>
                </a:rPr>
                <a:t>としてください。</a:t>
              </a:r>
              <a:endParaRPr kumimoji="0" lang="ja-JP" altLang="ja-JP" sz="1300" dirty="0">
                <a:latin typeface="メイリオ" panose="020B0604030504040204" pitchFamily="50" charset="-128"/>
                <a:ea typeface="メイリオ" panose="020B0604030504040204" pitchFamily="50" charset="-128"/>
              </a:endParaRPr>
            </a:p>
            <a:p>
              <a:pPr lvl="0" defTabSz="914400">
                <a:spcBef>
                  <a:spcPts val="600"/>
                </a:spcBef>
              </a:pP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ja-JP" sz="1300" dirty="0" smtClean="0">
                  <a:latin typeface="メイリオ" panose="020B0604030504040204" pitchFamily="50" charset="-128"/>
                  <a:ea typeface="メイリオ" panose="020B0604030504040204" pitchFamily="50" charset="-128"/>
                  <a:cs typeface="Times New Roman" panose="02020603050405020304" pitchFamily="18" charset="0"/>
                </a:rPr>
                <a:t>もしく</a:t>
              </a:r>
              <a:r>
                <a:rPr kumimoji="0" lang="ja-JP" altLang="ja-JP" sz="1300" dirty="0">
                  <a:latin typeface="メイリオ" panose="020B0604030504040204" pitchFamily="50" charset="-128"/>
                  <a:ea typeface="メイリオ" panose="020B0604030504040204" pitchFamily="50" charset="-128"/>
                  <a:cs typeface="Times New Roman" panose="02020603050405020304" pitchFamily="18" charset="0"/>
                </a:rPr>
                <a:t>は、各支払い率の単純</a:t>
              </a:r>
              <a:r>
                <a:rPr kumimoji="0" lang="ja-JP" altLang="ja-JP" sz="1300" dirty="0" smtClean="0">
                  <a:latin typeface="メイリオ" panose="020B0604030504040204" pitchFamily="50" charset="-128"/>
                  <a:ea typeface="メイリオ" panose="020B0604030504040204" pitchFamily="50" charset="-128"/>
                  <a:cs typeface="Times New Roman" panose="02020603050405020304" pitchFamily="18" charset="0"/>
                </a:rPr>
                <a:t>平均</a:t>
              </a: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ja-JP" sz="1300" dirty="0" smtClean="0">
                  <a:latin typeface="メイリオ" panose="020B0604030504040204" pitchFamily="50" charset="-128"/>
                  <a:ea typeface="メイリオ" panose="020B0604030504040204" pitchFamily="50" charset="-128"/>
                  <a:cs typeface="Times New Roman" panose="02020603050405020304" pitchFamily="18" charset="0"/>
                </a:rPr>
                <a:t>また</a:t>
              </a:r>
              <a:r>
                <a:rPr kumimoji="0" lang="ja-JP" altLang="ja-JP" sz="1300" dirty="0">
                  <a:latin typeface="メイリオ" panose="020B0604030504040204" pitchFamily="50" charset="-128"/>
                  <a:ea typeface="メイリオ" panose="020B0604030504040204" pitchFamily="50" charset="-128"/>
                  <a:cs typeface="Times New Roman" panose="02020603050405020304" pitchFamily="18" charset="0"/>
                </a:rPr>
                <a:t>は各支払い率が適用される労働者数により加重平均をした支払い率でも可です</a:t>
              </a:r>
              <a:r>
                <a:rPr kumimoji="0" lang="ja-JP" altLang="ja-JP" sz="1300" dirty="0" smtClean="0">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1300" dirty="0" smtClean="0">
                <a:latin typeface="メイリオ" panose="020B0604030504040204" pitchFamily="50" charset="-128"/>
                <a:ea typeface="メイリオ" panose="020B0604030504040204" pitchFamily="50" charset="-128"/>
                <a:cs typeface="Times New Roman" panose="02020603050405020304" pitchFamily="18" charset="0"/>
              </a:endParaRPr>
            </a:p>
            <a:p>
              <a:pPr lvl="0" defTabSz="914400">
                <a:spcBef>
                  <a:spcPts val="600"/>
                </a:spcBef>
              </a:pPr>
              <a:r>
                <a:rPr kumimoji="0" lang="ja-JP" altLang="en-US" sz="1300" dirty="0" smtClean="0">
                  <a:latin typeface="メイリオ" panose="020B0604030504040204" pitchFamily="50" charset="-128"/>
                  <a:ea typeface="メイリオ" panose="020B0604030504040204" pitchFamily="50" charset="-128"/>
                </a:rPr>
                <a:t>　いずれかを選択して入力してください。</a:t>
              </a:r>
              <a:endParaRPr kumimoji="0" lang="ja-JP" altLang="ja-JP" sz="1300" dirty="0">
                <a:latin typeface="メイリオ" panose="020B0604030504040204" pitchFamily="50" charset="-128"/>
                <a:ea typeface="メイリオ" panose="020B0604030504040204" pitchFamily="50" charset="-128"/>
              </a:endParaRPr>
            </a:p>
            <a:p>
              <a:pPr lvl="0" defTabSz="914400">
                <a:spcBef>
                  <a:spcPts val="1200"/>
                </a:spcBef>
              </a:pPr>
              <a:r>
                <a:rPr kumimoji="0" lang="ja-JP" altLang="ja-JP" sz="1300" dirty="0">
                  <a:latin typeface="メイリオ" panose="020B0604030504040204" pitchFamily="50" charset="-128"/>
                  <a:ea typeface="メイリオ" panose="020B0604030504040204" pitchFamily="50" charset="-128"/>
                  <a:cs typeface="Times New Roman" panose="02020603050405020304" pitchFamily="18" charset="0"/>
                </a:rPr>
                <a:t>（加重平均の例）</a:t>
              </a:r>
              <a:endParaRPr kumimoji="0" lang="ja-JP" altLang="ja-JP" sz="1300" dirty="0">
                <a:latin typeface="メイリオ" panose="020B0604030504040204" pitchFamily="50" charset="-128"/>
                <a:ea typeface="メイリオ" panose="020B0604030504040204" pitchFamily="50" charset="-128"/>
              </a:endParaRPr>
            </a:p>
            <a:p>
              <a:pPr lvl="0" defTabSz="914400">
                <a:spcBef>
                  <a:spcPts val="600"/>
                </a:spcBef>
              </a:pP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ja-JP" sz="1300" dirty="0" smtClean="0">
                  <a:latin typeface="メイリオ" panose="020B0604030504040204" pitchFamily="50" charset="-128"/>
                  <a:ea typeface="メイリオ" panose="020B0604030504040204" pitchFamily="50" charset="-128"/>
                  <a:cs typeface="Times New Roman" panose="02020603050405020304" pitchFamily="18" charset="0"/>
                </a:rPr>
                <a:t>休業</a:t>
              </a:r>
              <a:r>
                <a:rPr kumimoji="0" lang="ja-JP" altLang="ja-JP" sz="1300" dirty="0">
                  <a:latin typeface="メイリオ" panose="020B0604030504040204" pitchFamily="50" charset="-128"/>
                  <a:ea typeface="メイリオ" panose="020B0604030504040204" pitchFamily="50" charset="-128"/>
                  <a:cs typeface="Times New Roman" panose="02020603050405020304" pitchFamily="18" charset="0"/>
                </a:rPr>
                <a:t>手当支払い率</a:t>
              </a:r>
              <a:r>
                <a:rPr kumimoji="0" lang="en-US" altLang="ja-JP" sz="1300" dirty="0">
                  <a:latin typeface="メイリオ" panose="020B0604030504040204" pitchFamily="50" charset="-128"/>
                  <a:ea typeface="メイリオ" panose="020B0604030504040204" pitchFamily="50" charset="-128"/>
                  <a:cs typeface="Times New Roman" panose="02020603050405020304" pitchFamily="18" charset="0"/>
                </a:rPr>
                <a:t>60</a:t>
              </a: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％の従業員 </a:t>
              </a:r>
              <a:r>
                <a:rPr kumimoji="0" lang="ja-JP" altLang="en-US" sz="1300" dirty="0">
                  <a:latin typeface="メイリオ" panose="020B0604030504040204" pitchFamily="50" charset="-128"/>
                  <a:ea typeface="メイリオ" panose="020B0604030504040204" pitchFamily="50" charset="-128"/>
                  <a:cs typeface="Century" panose="02040604050505020304" pitchFamily="18" charset="0"/>
                </a:rPr>
                <a:t>５</a:t>
              </a: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人</a:t>
              </a:r>
              <a:endParaRPr kumimoji="0" lang="ja-JP" altLang="en-US" sz="1300" dirty="0">
                <a:latin typeface="メイリオ" panose="020B0604030504040204" pitchFamily="50" charset="-128"/>
                <a:ea typeface="メイリオ" panose="020B0604030504040204" pitchFamily="50" charset="-128"/>
              </a:endParaRPr>
            </a:p>
            <a:p>
              <a:pPr lvl="0" defTabSz="914400"/>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　休業</a:t>
              </a: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手当支払い率</a:t>
              </a:r>
              <a:r>
                <a:rPr kumimoji="0" lang="en-US" altLang="ja-JP" sz="1300" dirty="0">
                  <a:latin typeface="メイリオ" panose="020B0604030504040204" pitchFamily="50" charset="-128"/>
                  <a:ea typeface="メイリオ" panose="020B0604030504040204" pitchFamily="50" charset="-128"/>
                  <a:cs typeface="Times New Roman" panose="02020603050405020304" pitchFamily="18" charset="0"/>
                </a:rPr>
                <a:t>80</a:t>
              </a: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％の従業員 </a:t>
              </a:r>
              <a:r>
                <a:rPr kumimoji="0" lang="ja-JP" altLang="en-US" sz="1300" dirty="0">
                  <a:latin typeface="メイリオ" panose="020B0604030504040204" pitchFamily="50" charset="-128"/>
                  <a:ea typeface="メイリオ" panose="020B0604030504040204" pitchFamily="50" charset="-128"/>
                  <a:cs typeface="Century" panose="02040604050505020304" pitchFamily="18" charset="0"/>
                </a:rPr>
                <a:t>２</a:t>
              </a: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人</a:t>
              </a:r>
              <a:endParaRPr kumimoji="0" lang="ja-JP" altLang="en-US" sz="1300" dirty="0">
                <a:latin typeface="メイリオ" panose="020B0604030504040204" pitchFamily="50" charset="-128"/>
                <a:ea typeface="メイリオ" panose="020B0604030504040204" pitchFamily="50" charset="-128"/>
              </a:endParaRPr>
            </a:p>
            <a:p>
              <a:pPr lvl="0" defTabSz="914400"/>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　休業</a:t>
              </a: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手当支払い率</a:t>
              </a:r>
              <a:r>
                <a:rPr kumimoji="0" lang="en-US" altLang="ja-JP" sz="1300" dirty="0">
                  <a:latin typeface="メイリオ" panose="020B0604030504040204" pitchFamily="50" charset="-128"/>
                  <a:ea typeface="メイリオ" panose="020B0604030504040204" pitchFamily="50" charset="-128"/>
                  <a:cs typeface="Times New Roman" panose="02020603050405020304" pitchFamily="18" charset="0"/>
                </a:rPr>
                <a:t>100</a:t>
              </a:r>
              <a:r>
                <a:rPr kumimoji="0" lang="ja-JP" altLang="en-US" sz="1300" dirty="0">
                  <a:latin typeface="メイリオ" panose="020B0604030504040204" pitchFamily="50" charset="-128"/>
                  <a:ea typeface="メイリオ" panose="020B0604030504040204" pitchFamily="50" charset="-128"/>
                  <a:cs typeface="Times New Roman" panose="02020603050405020304" pitchFamily="18" charset="0"/>
                </a:rPr>
                <a:t>％の従業員 </a:t>
              </a:r>
              <a:r>
                <a:rPr kumimoji="0" lang="ja-JP" altLang="en-US" sz="1300" dirty="0" smtClean="0">
                  <a:latin typeface="メイリオ" panose="020B0604030504040204" pitchFamily="50" charset="-128"/>
                  <a:ea typeface="メイリオ" panose="020B0604030504040204" pitchFamily="50" charset="-128"/>
                  <a:cs typeface="Century" panose="02040604050505020304" pitchFamily="18" charset="0"/>
                </a:rPr>
                <a:t>３</a:t>
              </a:r>
              <a:r>
                <a:rPr kumimoji="0" lang="ja-JP" altLang="en-US" sz="1300" dirty="0" smtClean="0">
                  <a:latin typeface="メイリオ" panose="020B0604030504040204" pitchFamily="50" charset="-128"/>
                  <a:ea typeface="メイリオ" panose="020B0604030504040204" pitchFamily="50" charset="-128"/>
                  <a:cs typeface="Times New Roman" panose="02020603050405020304" pitchFamily="18" charset="0"/>
                </a:rPr>
                <a:t>人　の場合</a:t>
              </a:r>
              <a:endParaRPr kumimoji="0" lang="en-US" altLang="ja-JP" sz="130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spcBef>
                  <a:spcPts val="600"/>
                </a:spcBef>
              </a:pPr>
              <a:r>
                <a:rPr lang="ja-JP" altLang="en-US" sz="1300" dirty="0" smtClean="0">
                  <a:latin typeface="メイリオ" panose="020B0604030504040204" pitchFamily="50" charset="-128"/>
                  <a:ea typeface="メイリオ" panose="020B0604030504040204" pitchFamily="50" charset="-128"/>
                </a:rPr>
                <a:t>　　　</a:t>
              </a:r>
              <a:r>
                <a:rPr lang="en-US" altLang="ja-JP" sz="1300" dirty="0" smtClean="0">
                  <a:latin typeface="メイリオ" panose="020B0604030504040204" pitchFamily="50" charset="-128"/>
                  <a:ea typeface="メイリオ" panose="020B0604030504040204" pitchFamily="50" charset="-128"/>
                </a:rPr>
                <a:t>(</a:t>
              </a:r>
              <a:r>
                <a:rPr lang="ja-JP" altLang="en-US" sz="1300" dirty="0" smtClean="0">
                  <a:latin typeface="メイリオ" panose="020B0604030504040204" pitchFamily="50" charset="-128"/>
                  <a:ea typeface="メイリオ" panose="020B0604030504040204" pitchFamily="50" charset="-128"/>
                </a:rPr>
                <a:t>５</a:t>
              </a:r>
              <a:r>
                <a:rPr lang="en-US" altLang="ja-JP" sz="1300" dirty="0" smtClean="0">
                  <a:latin typeface="メイリオ" panose="020B0604030504040204" pitchFamily="50" charset="-128"/>
                  <a:ea typeface="メイリオ" panose="020B0604030504040204" pitchFamily="50" charset="-128"/>
                </a:rPr>
                <a:t>×60</a:t>
              </a:r>
              <a:r>
                <a:rPr lang="en-US" altLang="ja-JP" sz="1300" dirty="0">
                  <a:latin typeface="メイリオ" panose="020B0604030504040204" pitchFamily="50" charset="-128"/>
                  <a:ea typeface="メイリオ" panose="020B0604030504040204" pitchFamily="50" charset="-128"/>
                </a:rPr>
                <a:t>)</a:t>
              </a:r>
              <a:r>
                <a:rPr lang="ja-JP" altLang="en-US" sz="1300" dirty="0" smtClean="0">
                  <a:latin typeface="メイリオ" panose="020B0604030504040204" pitchFamily="50" charset="-128"/>
                  <a:ea typeface="メイリオ" panose="020B0604030504040204" pitchFamily="50" charset="-128"/>
                </a:rPr>
                <a:t>＋</a:t>
              </a:r>
              <a:r>
                <a:rPr lang="en-US" altLang="ja-JP" sz="1300" dirty="0" smtClean="0">
                  <a:latin typeface="メイリオ" panose="020B0604030504040204" pitchFamily="50" charset="-128"/>
                  <a:ea typeface="メイリオ" panose="020B0604030504040204" pitchFamily="50" charset="-128"/>
                </a:rPr>
                <a:t>(</a:t>
              </a:r>
              <a:r>
                <a:rPr lang="ja-JP" altLang="en-US" sz="1300" dirty="0" smtClean="0">
                  <a:latin typeface="メイリオ" panose="020B0604030504040204" pitchFamily="50" charset="-128"/>
                  <a:ea typeface="メイリオ" panose="020B0604030504040204" pitchFamily="50" charset="-128"/>
                </a:rPr>
                <a:t>２</a:t>
              </a:r>
              <a:r>
                <a:rPr lang="en-US" altLang="ja-JP" sz="1300" dirty="0" smtClean="0">
                  <a:latin typeface="メイリオ" panose="020B0604030504040204" pitchFamily="50" charset="-128"/>
                  <a:ea typeface="メイリオ" panose="020B0604030504040204" pitchFamily="50" charset="-128"/>
                </a:rPr>
                <a:t>×80)</a:t>
              </a:r>
              <a:r>
                <a:rPr lang="ja-JP" altLang="en-US" sz="1300" dirty="0" smtClean="0">
                  <a:latin typeface="メイリオ" panose="020B0604030504040204" pitchFamily="50" charset="-128"/>
                  <a:ea typeface="メイリオ" panose="020B0604030504040204" pitchFamily="50" charset="-128"/>
                </a:rPr>
                <a:t>＋</a:t>
              </a:r>
              <a:r>
                <a:rPr lang="en-US" altLang="ja-JP" sz="1300" dirty="0" smtClean="0">
                  <a:latin typeface="メイリオ" panose="020B0604030504040204" pitchFamily="50" charset="-128"/>
                  <a:ea typeface="メイリオ" panose="020B0604030504040204" pitchFamily="50" charset="-128"/>
                </a:rPr>
                <a:t>(</a:t>
              </a:r>
              <a:r>
                <a:rPr lang="ja-JP" altLang="en-US" sz="1300" dirty="0" smtClean="0">
                  <a:latin typeface="メイリオ" panose="020B0604030504040204" pitchFamily="50" charset="-128"/>
                  <a:ea typeface="メイリオ" panose="020B0604030504040204" pitchFamily="50" charset="-128"/>
                </a:rPr>
                <a:t>３</a:t>
              </a:r>
              <a:r>
                <a:rPr lang="en-US" altLang="ja-JP" sz="1300" dirty="0" smtClean="0">
                  <a:latin typeface="メイリオ" panose="020B0604030504040204" pitchFamily="50" charset="-128"/>
                  <a:ea typeface="メイリオ" panose="020B0604030504040204" pitchFamily="50" charset="-128"/>
                </a:rPr>
                <a:t>×100)</a:t>
              </a:r>
            </a:p>
            <a:p>
              <a:pPr>
                <a:lnSpc>
                  <a:spcPct val="150000"/>
                </a:lnSpc>
              </a:pPr>
              <a:r>
                <a:rPr lang="ja-JP" altLang="en-US" sz="1300" dirty="0" smtClean="0">
                  <a:latin typeface="メイリオ" panose="020B0604030504040204" pitchFamily="50" charset="-128"/>
                  <a:ea typeface="メイリオ" panose="020B0604030504040204" pitchFamily="50" charset="-128"/>
                </a:rPr>
                <a:t>　　　　　　　　合計</a:t>
              </a:r>
              <a:r>
                <a:rPr lang="en-US" altLang="ja-JP" sz="1300" dirty="0" smtClean="0">
                  <a:latin typeface="メイリオ" panose="020B0604030504040204" pitchFamily="50" charset="-128"/>
                  <a:ea typeface="メイリオ" panose="020B0604030504040204" pitchFamily="50" charset="-128"/>
                </a:rPr>
                <a:t>10</a:t>
              </a:r>
              <a:r>
                <a:rPr lang="ja-JP" altLang="en-US" sz="1300" dirty="0" smtClean="0">
                  <a:latin typeface="メイリオ" panose="020B0604030504040204" pitchFamily="50" charset="-128"/>
                  <a:ea typeface="メイリオ" panose="020B0604030504040204" pitchFamily="50" charset="-128"/>
                </a:rPr>
                <a:t>人</a:t>
              </a:r>
              <a:endParaRPr kumimoji="0" lang="ja-JP" altLang="en-US" sz="1300" dirty="0">
                <a:latin typeface="メイリオ" panose="020B0604030504040204" pitchFamily="50" charset="-128"/>
                <a:ea typeface="メイリオ" panose="020B0604030504040204" pitchFamily="50" charset="-128"/>
              </a:endParaRPr>
            </a:p>
            <a:p>
              <a:pPr lvl="0" indent="127000" defTabSz="914400" eaLnBrk="0" fontAlgn="base" hangingPunct="0">
                <a:spcBef>
                  <a:spcPct val="0"/>
                </a:spcBef>
                <a:spcAft>
                  <a:spcPct val="0"/>
                </a:spcAft>
              </a:pPr>
              <a:endParaRPr kumimoji="0" lang="ja-JP" altLang="en-US" sz="1300" dirty="0">
                <a:latin typeface="メイリオ" panose="020B0604030504040204" pitchFamily="50" charset="-128"/>
                <a:ea typeface="メイリオ" panose="020B0604030504040204" pitchFamily="50" charset="-128"/>
              </a:endParaRPr>
            </a:p>
          </p:txBody>
        </p:sp>
        <p:sp>
          <p:nvSpPr>
            <p:cNvPr id="37" name="正方形/長方形 36"/>
            <p:cNvSpPr/>
            <p:nvPr/>
          </p:nvSpPr>
          <p:spPr>
            <a:xfrm>
              <a:off x="3591749" y="9352535"/>
              <a:ext cx="2937558" cy="322817"/>
            </a:xfrm>
            <a:prstGeom prst="rect">
              <a:avLst/>
            </a:prstGeom>
          </p:spPr>
          <p:txBody>
            <a:bodyPr wrap="square">
              <a:spAutoFit/>
            </a:bodyPr>
            <a:lstStyle/>
            <a:p>
              <a:r>
                <a:rPr lang="ja-JP" altLang="en-US" sz="1300" dirty="0" smtClean="0">
                  <a:latin typeface="メイリオ" panose="020B0604030504040204" pitchFamily="50" charset="-128"/>
                  <a:ea typeface="メイリオ" panose="020B0604030504040204" pitchFamily="50" charset="-128"/>
                </a:rPr>
                <a:t>＝</a:t>
              </a:r>
              <a:r>
                <a:rPr lang="en-US" altLang="ja-JP" sz="1300" dirty="0" smtClean="0">
                  <a:latin typeface="メイリオ" panose="020B0604030504040204" pitchFamily="50" charset="-128"/>
                  <a:ea typeface="メイリオ" panose="020B0604030504040204" pitchFamily="50" charset="-128"/>
                </a:rPr>
                <a:t>76</a:t>
              </a:r>
              <a:r>
                <a:rPr lang="ja-JP" altLang="en-US" sz="1300" dirty="0" smtClean="0">
                  <a:latin typeface="メイリオ" panose="020B0604030504040204" pitchFamily="50" charset="-128"/>
                  <a:ea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rPr>
                <a:t>小数点以下切上げ</a:t>
              </a:r>
              <a:r>
                <a:rPr lang="en-US" altLang="ja-JP" sz="1100" dirty="0" smtClean="0">
                  <a:latin typeface="メイリオ" panose="020B0604030504040204" pitchFamily="50" charset="-128"/>
                  <a:ea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endParaRPr>
            </a:p>
          </p:txBody>
        </p:sp>
        <p:sp>
          <p:nvSpPr>
            <p:cNvPr id="32" name="正方形/長方形 31"/>
            <p:cNvSpPr/>
            <p:nvPr/>
          </p:nvSpPr>
          <p:spPr>
            <a:xfrm>
              <a:off x="209483" y="6125424"/>
              <a:ext cx="852853" cy="49051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kumimoji="1" lang="ja-JP" altLang="en-US" sz="1800" b="1" dirty="0" smtClean="0">
                  <a:latin typeface="メイリオ" panose="020B0604030504040204" pitchFamily="50" charset="-128"/>
                  <a:ea typeface="メイリオ" panose="020B0604030504040204" pitchFamily="50" charset="-128"/>
                </a:rPr>
                <a:t>補足</a:t>
              </a:r>
              <a:endParaRPr kumimoji="1" lang="ja-JP" altLang="en-US" sz="1800" b="1" dirty="0">
                <a:latin typeface="メイリオ" panose="020B0604030504040204" pitchFamily="50" charset="-128"/>
                <a:ea typeface="メイリオ" panose="020B0604030504040204" pitchFamily="50" charset="-128"/>
              </a:endParaRPr>
            </a:p>
          </p:txBody>
        </p:sp>
        <p:cxnSp>
          <p:nvCxnSpPr>
            <p:cNvPr id="3" name="直線コネクタ 2"/>
            <p:cNvCxnSpPr/>
            <p:nvPr/>
          </p:nvCxnSpPr>
          <p:spPr>
            <a:xfrm>
              <a:off x="761198" y="9555095"/>
              <a:ext cx="2772000" cy="0"/>
            </a:xfrm>
            <a:prstGeom prst="line">
              <a:avLst/>
            </a:prstGeom>
          </p:spPr>
          <p:style>
            <a:lnRef idx="1">
              <a:schemeClr val="dk1"/>
            </a:lnRef>
            <a:fillRef idx="0">
              <a:schemeClr val="dk1"/>
            </a:fillRef>
            <a:effectRef idx="0">
              <a:schemeClr val="dk1"/>
            </a:effectRef>
            <a:fontRef idx="minor">
              <a:schemeClr val="tx1"/>
            </a:fontRef>
          </p:style>
        </p:cxnSp>
      </p:grpSp>
      <p:sp>
        <p:nvSpPr>
          <p:cNvPr id="35" name="テキスト ボックス 34"/>
          <p:cNvSpPr txBox="1"/>
          <p:nvPr/>
        </p:nvSpPr>
        <p:spPr>
          <a:xfrm>
            <a:off x="899656" y="924273"/>
            <a:ext cx="6082907" cy="583995"/>
          </a:xfrm>
          <a:prstGeom prst="rect">
            <a:avLst/>
          </a:prstGeom>
          <a:solidFill>
            <a:srgbClr val="FFFF00"/>
          </a:solidFill>
          <a:ln w="50800" cmpd="sng">
            <a:solidFill>
              <a:schemeClr val="tx1"/>
            </a:solidFill>
          </a:ln>
        </p:spPr>
        <p:txBody>
          <a:bodyPr wrap="square" rtlCol="0" anchor="ctr" anchorCtr="0">
            <a:noAutofit/>
          </a:bodyPr>
          <a:lstStyle/>
          <a:p>
            <a:pPr marL="266700" indent="-266700"/>
            <a:r>
              <a:rPr lang="ja-JP" altLang="en-US" sz="1600" b="1" dirty="0" smtClean="0">
                <a:latin typeface="メイリオ" panose="020B0604030504040204" pitchFamily="50" charset="-128"/>
                <a:ea typeface="メイリオ" panose="020B0604030504040204" pitchFamily="50" charset="-128"/>
              </a:rPr>
              <a:t>↓ ここでは、</a:t>
            </a:r>
            <a:r>
              <a:rPr lang="ja-JP" altLang="en-US" sz="1600" b="1" dirty="0">
                <a:latin typeface="メイリオ" pitchFamily="50" charset="-128"/>
                <a:ea typeface="メイリオ" pitchFamily="50" charset="-128"/>
                <a:cs typeface="メイリオ" panose="020B0604030504040204" pitchFamily="50" charset="-128"/>
              </a:rPr>
              <a:t>従業員の代表と休業することや休業</a:t>
            </a:r>
            <a:r>
              <a:rPr lang="ja-JP" altLang="en-US" sz="1600" b="1" dirty="0" smtClean="0">
                <a:latin typeface="メイリオ" pitchFamily="50" charset="-128"/>
                <a:ea typeface="メイリオ" pitchFamily="50" charset="-128"/>
                <a:cs typeface="メイリオ" panose="020B0604030504040204" pitchFamily="50" charset="-128"/>
              </a:rPr>
              <a:t>手当の</a:t>
            </a:r>
            <a:r>
              <a:rPr lang="ja-JP" altLang="en-US" sz="1600" b="1" dirty="0">
                <a:latin typeface="メイリオ" pitchFamily="50" charset="-128"/>
                <a:ea typeface="メイリオ" pitchFamily="50" charset="-128"/>
                <a:cs typeface="メイリオ" panose="020B0604030504040204" pitchFamily="50" charset="-128"/>
              </a:rPr>
              <a:t>支払率などについて事前に</a:t>
            </a:r>
            <a:r>
              <a:rPr lang="ja-JP" altLang="en-US" sz="1600" b="1" dirty="0" smtClean="0">
                <a:latin typeface="メイリオ" pitchFamily="50" charset="-128"/>
                <a:ea typeface="メイリオ" pitchFamily="50" charset="-128"/>
                <a:cs typeface="メイリオ" panose="020B0604030504040204" pitchFamily="50" charset="-128"/>
              </a:rPr>
              <a:t>決めた書類</a:t>
            </a:r>
            <a:r>
              <a:rPr kumimoji="1" lang="ja-JP" altLang="en-US" sz="1600" b="1" dirty="0" smtClean="0">
                <a:latin typeface="メイリオ" panose="020B0604030504040204" pitchFamily="50" charset="-128"/>
                <a:ea typeface="メイリオ" panose="020B0604030504040204" pitchFamily="50" charset="-128"/>
              </a:rPr>
              <a:t>を使います</a:t>
            </a:r>
            <a:endParaRPr kumimoji="1" lang="ja-JP" altLang="en-US" sz="1600" b="1" dirty="0">
              <a:latin typeface="メイリオ" panose="020B0604030504040204" pitchFamily="50" charset="-128"/>
              <a:ea typeface="メイリオ" panose="020B0604030504040204" pitchFamily="50" charset="-128"/>
            </a:endParaRPr>
          </a:p>
        </p:txBody>
      </p:sp>
      <p:sp>
        <p:nvSpPr>
          <p:cNvPr id="29" name="正方形/長方形 28"/>
          <p:cNvSpPr/>
          <p:nvPr/>
        </p:nvSpPr>
        <p:spPr>
          <a:xfrm>
            <a:off x="885681" y="88707"/>
            <a:ext cx="5749470" cy="646331"/>
          </a:xfrm>
          <a:prstGeom prst="rect">
            <a:avLst/>
          </a:prstGeom>
          <a:noFill/>
        </p:spPr>
        <p:txBody>
          <a:bodyPr wrap="square">
            <a:spAutoFit/>
          </a:bodyPr>
          <a:lstStyle/>
          <a:p>
            <a:pPr>
              <a:lnSpc>
                <a:spcPct val="150000"/>
              </a:lnSpc>
            </a:pPr>
            <a:r>
              <a:rPr lang="zh-CN" altLang="en-US" sz="2400" b="1" dirty="0">
                <a:latin typeface="メイリオ" pitchFamily="50" charset="-128"/>
                <a:ea typeface="メイリオ" pitchFamily="50" charset="-128"/>
                <a:cs typeface="メイリオ" panose="020B0604030504040204" pitchFamily="50" charset="-128"/>
              </a:rPr>
              <a:t>様式</a:t>
            </a:r>
            <a:r>
              <a:rPr lang="zh-CN" altLang="en-US" sz="2400" b="1" dirty="0" smtClean="0">
                <a:latin typeface="メイリオ" pitchFamily="50" charset="-128"/>
                <a:ea typeface="メイリオ" pitchFamily="50" charset="-128"/>
                <a:cs typeface="メイリオ" panose="020B0604030504040204" pitchFamily="50" charset="-128"/>
              </a:rPr>
              <a:t>特</a:t>
            </a:r>
            <a:r>
              <a:rPr lang="ja-JP" altLang="en-US" sz="2400" b="1" dirty="0" smtClean="0">
                <a:latin typeface="メイリオ" pitchFamily="50" charset="-128"/>
                <a:ea typeface="メイリオ" pitchFamily="50" charset="-128"/>
                <a:cs typeface="メイリオ" panose="020B0604030504040204" pitchFamily="50" charset="-128"/>
              </a:rPr>
              <a:t>小訓</a:t>
            </a:r>
            <a:r>
              <a:rPr lang="zh-CN" altLang="en-US" sz="2400" b="1" dirty="0" smtClean="0">
                <a:latin typeface="メイリオ" pitchFamily="50" charset="-128"/>
                <a:ea typeface="メイリオ" pitchFamily="50" charset="-128"/>
                <a:cs typeface="メイリオ" panose="020B0604030504040204" pitchFamily="50" charset="-128"/>
              </a:rPr>
              <a:t>第</a:t>
            </a:r>
            <a:r>
              <a:rPr lang="ja-JP" altLang="en-US" sz="2400" b="1" dirty="0" smtClean="0">
                <a:latin typeface="メイリオ" pitchFamily="50" charset="-128"/>
                <a:ea typeface="メイリオ" pitchFamily="50" charset="-128"/>
                <a:cs typeface="メイリオ" panose="020B0604030504040204" pitchFamily="50" charset="-128"/>
              </a:rPr>
              <a:t>９</a:t>
            </a:r>
            <a:r>
              <a:rPr lang="zh-CN" altLang="en-US" sz="2400" b="1" dirty="0" smtClean="0">
                <a:latin typeface="メイリオ" pitchFamily="50" charset="-128"/>
                <a:ea typeface="メイリオ" pitchFamily="50" charset="-128"/>
                <a:cs typeface="メイリオ" panose="020B0604030504040204" pitchFamily="50" charset="-128"/>
              </a:rPr>
              <a:t>号</a:t>
            </a:r>
            <a:r>
              <a:rPr lang="ja-JP" altLang="en-US" sz="1400" dirty="0">
                <a:latin typeface="メイリオ" pitchFamily="50" charset="-128"/>
                <a:ea typeface="メイリオ" pitchFamily="50" charset="-128"/>
                <a:cs typeface="メイリオ" panose="020B0604030504040204" pitchFamily="50" charset="-128"/>
              </a:rPr>
              <a:t>（休業・教育訓練　実績一覧表）　</a:t>
            </a:r>
          </a:p>
        </p:txBody>
      </p:sp>
      <p:cxnSp>
        <p:nvCxnSpPr>
          <p:cNvPr id="27" name="直線矢印コネクタ 26"/>
          <p:cNvCxnSpPr/>
          <p:nvPr/>
        </p:nvCxnSpPr>
        <p:spPr>
          <a:xfrm flipH="1">
            <a:off x="2222590" y="2601863"/>
            <a:ext cx="792066" cy="1526167"/>
          </a:xfrm>
          <a:prstGeom prst="straightConnector1">
            <a:avLst/>
          </a:prstGeom>
          <a:ln w="38100">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22" idx="2"/>
          </p:cNvCxnSpPr>
          <p:nvPr/>
        </p:nvCxnSpPr>
        <p:spPr>
          <a:xfrm flipH="1">
            <a:off x="4737771" y="3856442"/>
            <a:ext cx="420190" cy="342284"/>
          </a:xfrm>
          <a:prstGeom prst="straightConnector1">
            <a:avLst/>
          </a:prstGeom>
          <a:ln w="28575">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flipV="1">
            <a:off x="1709656" y="5625183"/>
            <a:ext cx="1215000" cy="398622"/>
          </a:xfrm>
          <a:prstGeom prst="straightConnector1">
            <a:avLst/>
          </a:prstGeom>
          <a:ln w="28575">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5021581" y="4101789"/>
            <a:ext cx="2358076" cy="1110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4696350" y="4509754"/>
            <a:ext cx="825177" cy="56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924656" y="4722554"/>
            <a:ext cx="4211184" cy="1825715"/>
          </a:xfrm>
          <a:prstGeom prst="roundRect">
            <a:avLst>
              <a:gd name="adj" fmla="val 11917"/>
            </a:avLst>
          </a:prstGeom>
          <a:solidFill>
            <a:srgbClr val="DCE6F2"/>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rPr>
              <a:t>今回の休業等が、事前に決めた内容（日数や休業手当額など）どおりに行われたか、</a:t>
            </a:r>
            <a:r>
              <a:rPr lang="ja-JP" altLang="en-US" sz="1400" dirty="0">
                <a:solidFill>
                  <a:schemeClr val="tx1"/>
                </a:solidFill>
                <a:latin typeface="メイリオ" panose="020B0604030504040204" pitchFamily="50" charset="-128"/>
                <a:ea typeface="メイリオ" panose="020B0604030504040204" pitchFamily="50" charset="-128"/>
              </a:rPr>
              <a:t>従業員の代表の</a:t>
            </a:r>
            <a:r>
              <a:rPr lang="ja-JP" altLang="en-US" sz="1400" dirty="0" smtClean="0">
                <a:solidFill>
                  <a:schemeClr val="tx1"/>
                </a:solidFill>
                <a:latin typeface="メイリオ" panose="020B0604030504040204" pitchFamily="50" charset="-128"/>
                <a:ea typeface="メイリオ" panose="020B0604030504040204" pitchFamily="50" charset="-128"/>
              </a:rPr>
              <a:t>方に記載内容を確認してもらってください。間違いがなければ、</a:t>
            </a:r>
            <a:r>
              <a:rPr lang="ja-JP" altLang="en-US" sz="1400" b="1" u="sng" dirty="0" smtClean="0">
                <a:solidFill>
                  <a:schemeClr val="tx1"/>
                </a:solidFill>
                <a:latin typeface="メイリオ" panose="020B0604030504040204" pitchFamily="50" charset="-128"/>
                <a:ea typeface="メイリオ" panose="020B0604030504040204" pitchFamily="50" charset="-128"/>
              </a:rPr>
              <a:t>従業員</a:t>
            </a:r>
            <a:r>
              <a:rPr lang="ja-JP" altLang="en-US" sz="1400" b="1" u="sng" dirty="0">
                <a:solidFill>
                  <a:schemeClr val="tx1"/>
                </a:solidFill>
                <a:latin typeface="メイリオ" panose="020B0604030504040204" pitchFamily="50" charset="-128"/>
                <a:ea typeface="メイリオ" panose="020B0604030504040204" pitchFamily="50" charset="-128"/>
              </a:rPr>
              <a:t>の代表の方ご本人に、署名（記名と押印でも可）</a:t>
            </a:r>
            <a:r>
              <a:rPr lang="ja-JP" altLang="en-US" sz="1400" dirty="0">
                <a:solidFill>
                  <a:schemeClr val="tx1"/>
                </a:solidFill>
                <a:latin typeface="メイリオ" panose="020B0604030504040204" pitchFamily="50" charset="-128"/>
                <a:ea typeface="メイリオ" panose="020B0604030504040204" pitchFamily="50" charset="-128"/>
              </a:rPr>
              <a:t>をしてもらってください</a:t>
            </a:r>
            <a:r>
              <a:rPr lang="ja-JP" altLang="en-US" sz="1400" dirty="0" smtClean="0">
                <a:solidFill>
                  <a:schemeClr val="tx1"/>
                </a:solidFill>
                <a:latin typeface="メイリオ" panose="020B0604030504040204" pitchFamily="50" charset="-128"/>
                <a:ea typeface="メイリオ" panose="020B0604030504040204" pitchFamily="50" charset="-128"/>
              </a:rPr>
              <a:t>。</a:t>
            </a:r>
            <a:endParaRPr lang="en-US" altLang="ja-JP" sz="1400" dirty="0" smtClean="0">
              <a:solidFill>
                <a:schemeClr val="tx1"/>
              </a:solidFill>
              <a:latin typeface="メイリオ" panose="020B0604030504040204" pitchFamily="50" charset="-128"/>
              <a:ea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rPr>
              <a:t>この署名により、事業主と労働者代表が事前に確約していたことを確認した書面とみなします。</a:t>
            </a:r>
            <a:endParaRPr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22" name="角丸四角形 21"/>
          <p:cNvSpPr/>
          <p:nvPr/>
        </p:nvSpPr>
        <p:spPr>
          <a:xfrm>
            <a:off x="3239656" y="2765526"/>
            <a:ext cx="3836610" cy="1090916"/>
          </a:xfrm>
          <a:prstGeom prst="roundRect">
            <a:avLst/>
          </a:prstGeom>
          <a:solidFill>
            <a:srgbClr val="DCE6F2"/>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全日休業と短時間休業の「休業手当支払率」が異なる場合は、休業対象者の名簿を入力したあとに、平均の率が自動で入力されます。</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教育訓練の支払率はそのまま使います。</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45" name="右矢印 44"/>
          <p:cNvSpPr/>
          <p:nvPr/>
        </p:nvSpPr>
        <p:spPr>
          <a:xfrm>
            <a:off x="1850292" y="9912790"/>
            <a:ext cx="482870" cy="438593"/>
          </a:xfrm>
          <a:prstGeom prst="rightArrow">
            <a:avLst/>
          </a:prstGeom>
          <a:solidFill>
            <a:srgbClr val="FF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nvGrpSpPr>
          <p:cNvPr id="46" name="グループ化 45"/>
          <p:cNvGrpSpPr/>
          <p:nvPr/>
        </p:nvGrpSpPr>
        <p:grpSpPr>
          <a:xfrm>
            <a:off x="6647688" y="9902201"/>
            <a:ext cx="496032" cy="482215"/>
            <a:chOff x="6467696" y="9297092"/>
            <a:chExt cx="496032" cy="482215"/>
          </a:xfrm>
        </p:grpSpPr>
        <p:sp>
          <p:nvSpPr>
            <p:cNvPr id="47" name="Rectangle 17"/>
            <p:cNvSpPr>
              <a:spLocks noChangeArrowheads="1"/>
            </p:cNvSpPr>
            <p:nvPr/>
          </p:nvSpPr>
          <p:spPr bwMode="auto">
            <a:xfrm flipV="1">
              <a:off x="6467696" y="9297092"/>
              <a:ext cx="248016" cy="242878"/>
            </a:xfrm>
            <a:prstGeom prst="rect">
              <a:avLst/>
            </a:prstGeom>
            <a:solidFill>
              <a:schemeClr val="accent4">
                <a:lumMod val="40000"/>
                <a:lumOff val="6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48" name="Rectangle 18"/>
            <p:cNvSpPr>
              <a:spLocks noChangeArrowheads="1"/>
            </p:cNvSpPr>
            <p:nvPr/>
          </p:nvSpPr>
          <p:spPr bwMode="auto">
            <a:xfrm flipV="1">
              <a:off x="6715712" y="9297092"/>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49" name="Rectangle 16"/>
            <p:cNvSpPr>
              <a:spLocks noChangeArrowheads="1"/>
            </p:cNvSpPr>
            <p:nvPr/>
          </p:nvSpPr>
          <p:spPr bwMode="auto">
            <a:xfrm flipV="1">
              <a:off x="6467696" y="9536429"/>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cxnSp>
        <p:nvCxnSpPr>
          <p:cNvPr id="38" name="直線矢印コネクタ 37"/>
          <p:cNvCxnSpPr/>
          <p:nvPr/>
        </p:nvCxnSpPr>
        <p:spPr>
          <a:xfrm>
            <a:off x="706064" y="2644040"/>
            <a:ext cx="280287" cy="376956"/>
          </a:xfrm>
          <a:prstGeom prst="straightConnector1">
            <a:avLst/>
          </a:prstGeom>
          <a:ln w="28575">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2939092" y="4712325"/>
            <a:ext cx="4211184" cy="1825715"/>
          </a:xfrm>
          <a:prstGeom prst="rect">
            <a:avLst/>
          </a:prstGeom>
          <a:solidFill>
            <a:srgbClr val="ECF1F8"/>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rPr>
              <a:t>今回の休業等が、事前に決めた内容（日数や休業手当額など）どおりに行われたか、</a:t>
            </a:r>
            <a:r>
              <a:rPr lang="ja-JP" altLang="en-US" sz="1400" dirty="0">
                <a:solidFill>
                  <a:schemeClr val="tx1"/>
                </a:solidFill>
                <a:latin typeface="メイリオ" panose="020B0604030504040204" pitchFamily="50" charset="-128"/>
                <a:ea typeface="メイリオ" panose="020B0604030504040204" pitchFamily="50" charset="-128"/>
              </a:rPr>
              <a:t>従業員の代表の</a:t>
            </a:r>
            <a:r>
              <a:rPr lang="ja-JP" altLang="en-US" sz="1400" dirty="0" smtClean="0">
                <a:solidFill>
                  <a:schemeClr val="tx1"/>
                </a:solidFill>
                <a:latin typeface="メイリオ" panose="020B0604030504040204" pitchFamily="50" charset="-128"/>
                <a:ea typeface="メイリオ" panose="020B0604030504040204" pitchFamily="50" charset="-128"/>
              </a:rPr>
              <a:t>方に記載内容を確認してもらってください。間違いがなければ、</a:t>
            </a:r>
            <a:r>
              <a:rPr lang="ja-JP" altLang="en-US" sz="1400" b="1" u="sng" dirty="0" smtClean="0">
                <a:solidFill>
                  <a:schemeClr val="tx1"/>
                </a:solidFill>
                <a:latin typeface="メイリオ" panose="020B0604030504040204" pitchFamily="50" charset="-128"/>
                <a:ea typeface="メイリオ" panose="020B0604030504040204" pitchFamily="50" charset="-128"/>
              </a:rPr>
              <a:t>従業員</a:t>
            </a:r>
            <a:r>
              <a:rPr lang="ja-JP" altLang="en-US" sz="1400" b="1" u="sng" dirty="0">
                <a:solidFill>
                  <a:schemeClr val="tx1"/>
                </a:solidFill>
                <a:latin typeface="メイリオ" panose="020B0604030504040204" pitchFamily="50" charset="-128"/>
                <a:ea typeface="メイリオ" panose="020B0604030504040204" pitchFamily="50" charset="-128"/>
              </a:rPr>
              <a:t>の代表の方ご本人に、署名（記名と押印でも可）</a:t>
            </a:r>
            <a:r>
              <a:rPr lang="ja-JP" altLang="en-US" sz="1400" dirty="0">
                <a:solidFill>
                  <a:schemeClr val="tx1"/>
                </a:solidFill>
                <a:latin typeface="メイリオ" panose="020B0604030504040204" pitchFamily="50" charset="-128"/>
                <a:ea typeface="メイリオ" panose="020B0604030504040204" pitchFamily="50" charset="-128"/>
              </a:rPr>
              <a:t>をしてもらってください</a:t>
            </a:r>
            <a:r>
              <a:rPr lang="ja-JP" altLang="en-US" sz="1400" dirty="0" smtClean="0">
                <a:solidFill>
                  <a:schemeClr val="tx1"/>
                </a:solidFill>
                <a:latin typeface="メイリオ" panose="020B0604030504040204" pitchFamily="50" charset="-128"/>
                <a:ea typeface="メイリオ" panose="020B0604030504040204" pitchFamily="50" charset="-128"/>
              </a:rPr>
              <a:t>。</a:t>
            </a:r>
            <a:endParaRPr lang="en-US" altLang="ja-JP" sz="1400" dirty="0" smtClean="0">
              <a:solidFill>
                <a:schemeClr val="tx1"/>
              </a:solidFill>
              <a:latin typeface="メイリオ" panose="020B0604030504040204" pitchFamily="50" charset="-128"/>
              <a:ea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rPr>
              <a:t>この署名により、事業主と労働者代表が事前に確約していたことを確認した書面とみなします。</a:t>
            </a:r>
            <a:endParaRPr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52" name="正方形/長方形 51"/>
          <p:cNvSpPr/>
          <p:nvPr/>
        </p:nvSpPr>
        <p:spPr>
          <a:xfrm>
            <a:off x="3254092" y="2755297"/>
            <a:ext cx="3836610" cy="1090916"/>
          </a:xfrm>
          <a:prstGeom prst="rect">
            <a:avLst/>
          </a:prstGeom>
          <a:solidFill>
            <a:srgbClr val="ECF1F8"/>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全日休業と短時間休業の「休業手当支払率」が異なる場合は、休業対象者の名簿を入力したあとに、平均の率が自動で入力されます。</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教育訓練の支払率はそのまま使います。</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55" name="正方形/長方形 54"/>
          <p:cNvSpPr/>
          <p:nvPr/>
        </p:nvSpPr>
        <p:spPr>
          <a:xfrm>
            <a:off x="85614" y="1753630"/>
            <a:ext cx="1640762" cy="924567"/>
          </a:xfrm>
          <a:prstGeom prst="rect">
            <a:avLst/>
          </a:prstGeom>
          <a:solidFill>
            <a:srgbClr val="ECF1F8"/>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36000" rIns="72000"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申請する１か月</a:t>
            </a:r>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判定基礎期間</a:t>
            </a:r>
            <a:r>
              <a:rPr kumimoji="1" lang="en-US" altLang="ja-JP" sz="1400" dirty="0" smtClean="0">
                <a:solidFill>
                  <a:schemeClr val="tx1"/>
                </a:solidFill>
                <a:latin typeface="メイリオ" panose="020B0604030504040204" pitchFamily="50" charset="-128"/>
                <a:ea typeface="メイリオ" panose="020B0604030504040204" pitchFamily="50" charset="-128"/>
              </a:rPr>
              <a:t>)</a:t>
            </a:r>
            <a:r>
              <a:rPr kumimoji="1" lang="ja-JP" altLang="en-US" sz="1400" dirty="0" smtClean="0">
                <a:solidFill>
                  <a:schemeClr val="tx1"/>
                </a:solidFill>
                <a:latin typeface="メイリオ" panose="020B0604030504040204" pitchFamily="50" charset="-128"/>
                <a:ea typeface="メイリオ" panose="020B0604030504040204" pitchFamily="50" charset="-128"/>
              </a:rPr>
              <a:t>単位で作成します。</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50" name="正方形/長方形 49"/>
          <p:cNvSpPr/>
          <p:nvPr/>
        </p:nvSpPr>
        <p:spPr>
          <a:xfrm>
            <a:off x="1850292" y="1735297"/>
            <a:ext cx="5242314" cy="917379"/>
          </a:xfrm>
          <a:prstGeom prst="rect">
            <a:avLst/>
          </a:prstGeom>
          <a:solidFill>
            <a:srgbClr val="ECF1F8"/>
          </a:solidFill>
          <a:ln w="63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事前に定めた</a:t>
            </a:r>
            <a:r>
              <a:rPr kumimoji="1" lang="ja-JP" altLang="en-US" sz="1400" b="1" u="sng" dirty="0" smtClean="0">
                <a:solidFill>
                  <a:schemeClr val="tx1"/>
                </a:solidFill>
                <a:latin typeface="メイリオ" panose="020B0604030504040204" pitchFamily="50" charset="-128"/>
                <a:ea typeface="メイリオ" panose="020B0604030504040204" pitchFamily="50" charset="-128"/>
              </a:rPr>
              <a:t>「休業手当支払率」</a:t>
            </a:r>
            <a:r>
              <a:rPr kumimoji="1" lang="ja-JP" altLang="en-US" sz="1400" dirty="0" smtClean="0">
                <a:solidFill>
                  <a:schemeClr val="tx1"/>
                </a:solidFill>
                <a:latin typeface="メイリオ" panose="020B0604030504040204" pitchFamily="50" charset="-128"/>
                <a:ea typeface="メイリオ" panose="020B0604030504040204" pitchFamily="50" charset="-128"/>
              </a:rPr>
              <a:t>をそれぞれ</a:t>
            </a:r>
            <a:r>
              <a:rPr lang="ja-JP" altLang="en-US" sz="1400" dirty="0" smtClean="0">
                <a:solidFill>
                  <a:schemeClr val="tx1"/>
                </a:solidFill>
                <a:latin typeface="メイリオ" panose="020B0604030504040204" pitchFamily="50" charset="-128"/>
                <a:ea typeface="メイリオ" panose="020B0604030504040204" pitchFamily="50" charset="-128"/>
              </a:rPr>
              <a:t>入力して</a:t>
            </a:r>
            <a:r>
              <a:rPr kumimoji="1" lang="ja-JP" altLang="en-US" sz="1400" dirty="0" smtClean="0">
                <a:solidFill>
                  <a:schemeClr val="tx1"/>
                </a:solidFill>
                <a:latin typeface="メイリオ" panose="020B0604030504040204" pitchFamily="50" charset="-128"/>
                <a:ea typeface="メイリオ" panose="020B0604030504040204" pitchFamily="50" charset="-128"/>
              </a:rPr>
              <a:t>ください。</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rPr>
              <a:t>率</a:t>
            </a:r>
            <a:r>
              <a:rPr lang="ja-JP" altLang="en-US" sz="1400" dirty="0">
                <a:solidFill>
                  <a:schemeClr val="tx1"/>
                </a:solidFill>
                <a:latin typeface="メイリオ" panose="020B0604030504040204" pitchFamily="50" charset="-128"/>
                <a:ea typeface="メイリオ" panose="020B0604030504040204" pitchFamily="50" charset="-128"/>
              </a:rPr>
              <a:t>が同じ場合でも、</a:t>
            </a:r>
            <a:r>
              <a:rPr lang="ja-JP" altLang="en-US" sz="1400" dirty="0" smtClean="0">
                <a:solidFill>
                  <a:schemeClr val="tx1"/>
                </a:solidFill>
                <a:latin typeface="メイリオ" panose="020B0604030504040204" pitchFamily="50" charset="-128"/>
                <a:ea typeface="メイリオ" panose="020B0604030504040204" pitchFamily="50" charset="-128"/>
              </a:rPr>
              <a:t>必ずそれぞれ入力</a:t>
            </a:r>
            <a:r>
              <a:rPr lang="ja-JP" altLang="en-US" sz="1400" dirty="0">
                <a:solidFill>
                  <a:schemeClr val="tx1"/>
                </a:solidFill>
                <a:latin typeface="メイリオ" panose="020B0604030504040204" pitchFamily="50" charset="-128"/>
                <a:ea typeface="メイリオ" panose="020B0604030504040204" pitchFamily="50" charset="-128"/>
              </a:rPr>
              <a:t>してください</a:t>
            </a:r>
            <a:r>
              <a:rPr lang="ja-JP" altLang="en-US" sz="1400" dirty="0" smtClean="0">
                <a:solidFill>
                  <a:schemeClr val="tx1"/>
                </a:solidFill>
                <a:latin typeface="メイリオ" panose="020B0604030504040204" pitchFamily="50" charset="-128"/>
                <a:ea typeface="メイリオ" panose="020B0604030504040204" pitchFamily="50" charset="-128"/>
              </a:rPr>
              <a:t>。</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a:p>
            <a:r>
              <a:rPr kumimoji="1" lang="ja-JP" altLang="en-US" sz="1400" dirty="0" smtClean="0">
                <a:solidFill>
                  <a:schemeClr val="tx1"/>
                </a:solidFill>
                <a:latin typeface="メイリオ" panose="020B0604030504040204" pitchFamily="50" charset="-128"/>
                <a:ea typeface="メイリオ" panose="020B0604030504040204" pitchFamily="50" charset="-128"/>
              </a:rPr>
              <a:t>ただし、実施していない項目は、入力不要です。</a:t>
            </a:r>
            <a:endParaRPr kumimoji="1" lang="en-US" altLang="ja-JP" sz="1400" dirty="0" smtClean="0">
              <a:solidFill>
                <a:schemeClr val="tx1"/>
              </a:solidFill>
              <a:latin typeface="メイリオ" panose="020B0604030504040204" pitchFamily="50" charset="-128"/>
              <a:ea typeface="メイリオ" panose="020B0604030504040204" pitchFamily="50" charset="-128"/>
            </a:endParaRPr>
          </a:p>
        </p:txBody>
      </p:sp>
      <p:sp>
        <p:nvSpPr>
          <p:cNvPr id="28" name="楕円 27"/>
          <p:cNvSpPr/>
          <p:nvPr/>
        </p:nvSpPr>
        <p:spPr>
          <a:xfrm>
            <a:off x="6064266" y="2109258"/>
            <a:ext cx="1026436" cy="525873"/>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kumimoji="1" lang="ja-JP" altLang="en-US" sz="1800" b="1" dirty="0" smtClean="0">
                <a:latin typeface="メイリオ" panose="020B0604030504040204" pitchFamily="50" charset="-128"/>
                <a:ea typeface="メイリオ" panose="020B0604030504040204" pitchFamily="50" charset="-128"/>
              </a:rPr>
              <a:t>重要！</a:t>
            </a:r>
            <a:endParaRPr kumimoji="1" lang="ja-JP" altLang="en-US" sz="1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2280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p:cNvGrpSpPr/>
          <p:nvPr/>
        </p:nvGrpSpPr>
        <p:grpSpPr>
          <a:xfrm>
            <a:off x="89656" y="9891054"/>
            <a:ext cx="496032" cy="482215"/>
            <a:chOff x="-1823360" y="6370470"/>
            <a:chExt cx="496032" cy="482215"/>
          </a:xfrm>
        </p:grpSpPr>
        <p:sp>
          <p:nvSpPr>
            <p:cNvPr id="57" name="Rectangle 17"/>
            <p:cNvSpPr>
              <a:spLocks noChangeArrowheads="1"/>
            </p:cNvSpPr>
            <p:nvPr/>
          </p:nvSpPr>
          <p:spPr bwMode="auto">
            <a:xfrm flipV="1">
              <a:off x="-1575344" y="6370470"/>
              <a:ext cx="248016" cy="242878"/>
            </a:xfrm>
            <a:prstGeom prst="rect">
              <a:avLst/>
            </a:prstGeom>
            <a:solidFill>
              <a:schemeClr val="accent4">
                <a:lumMod val="40000"/>
                <a:lumOff val="6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58" name="Rectangle 18"/>
            <p:cNvSpPr>
              <a:spLocks noChangeArrowheads="1"/>
            </p:cNvSpPr>
            <p:nvPr/>
          </p:nvSpPr>
          <p:spPr bwMode="auto">
            <a:xfrm flipV="1">
              <a:off x="-1823360" y="6370470"/>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59" name="Rectangle 16"/>
            <p:cNvSpPr>
              <a:spLocks noChangeArrowheads="1"/>
            </p:cNvSpPr>
            <p:nvPr/>
          </p:nvSpPr>
          <p:spPr bwMode="auto">
            <a:xfrm flipV="1">
              <a:off x="-1575344" y="6609807"/>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grpSp>
        <p:nvGrpSpPr>
          <p:cNvPr id="51" name="グループ化 50"/>
          <p:cNvGrpSpPr/>
          <p:nvPr/>
        </p:nvGrpSpPr>
        <p:grpSpPr>
          <a:xfrm>
            <a:off x="70109" y="77464"/>
            <a:ext cx="1169370" cy="1100912"/>
            <a:chOff x="66308" y="1913269"/>
            <a:chExt cx="1169370" cy="1100912"/>
          </a:xfrm>
        </p:grpSpPr>
        <p:sp>
          <p:nvSpPr>
            <p:cNvPr id="52" name="Rectangle 12"/>
            <p:cNvSpPr>
              <a:spLocks noChangeArrowheads="1"/>
            </p:cNvSpPr>
            <p:nvPr/>
          </p:nvSpPr>
          <p:spPr bwMode="auto">
            <a:xfrm flipH="1">
              <a:off x="863351" y="1913270"/>
              <a:ext cx="372327" cy="33913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53" name="Rectangle 7"/>
            <p:cNvSpPr>
              <a:spLocks noChangeArrowheads="1"/>
            </p:cNvSpPr>
            <p:nvPr/>
          </p:nvSpPr>
          <p:spPr bwMode="auto">
            <a:xfrm flipH="1">
              <a:off x="71264" y="1913269"/>
              <a:ext cx="792088" cy="720079"/>
            </a:xfrm>
            <a:prstGeom prst="rect">
              <a:avLst/>
            </a:prstGeom>
            <a:solidFill>
              <a:schemeClr val="accent4">
                <a:lumMod val="60000"/>
                <a:lumOff val="40000"/>
                <a:alpha val="8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54" name="Rectangle 12"/>
            <p:cNvSpPr>
              <a:spLocks noChangeArrowheads="1"/>
            </p:cNvSpPr>
            <p:nvPr/>
          </p:nvSpPr>
          <p:spPr bwMode="auto">
            <a:xfrm flipH="1">
              <a:off x="66308" y="2643979"/>
              <a:ext cx="341003" cy="37020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grpSp>
      <p:grpSp>
        <p:nvGrpSpPr>
          <p:cNvPr id="7" name="グループ化 6"/>
          <p:cNvGrpSpPr/>
          <p:nvPr/>
        </p:nvGrpSpPr>
        <p:grpSpPr>
          <a:xfrm>
            <a:off x="-88930" y="3758269"/>
            <a:ext cx="7086287" cy="3598981"/>
            <a:chOff x="-10809330" y="836023"/>
            <a:chExt cx="12555000" cy="6417400"/>
          </a:xfrm>
        </p:grpSpPr>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09330" y="863423"/>
              <a:ext cx="12555000" cy="6390000"/>
            </a:xfrm>
            <a:prstGeom prst="rect">
              <a:avLst/>
            </a:prstGeom>
          </p:spPr>
        </p:pic>
        <p:sp>
          <p:nvSpPr>
            <p:cNvPr id="48" name="正方形/長方形 47"/>
            <p:cNvSpPr/>
            <p:nvPr/>
          </p:nvSpPr>
          <p:spPr>
            <a:xfrm>
              <a:off x="-10809330" y="867699"/>
              <a:ext cx="6075000" cy="274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5375211" y="836023"/>
              <a:ext cx="3102274" cy="183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flipV="1">
              <a:off x="-4151591" y="849086"/>
              <a:ext cx="3102274" cy="1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テキスト ボックス 34"/>
          <p:cNvSpPr txBox="1"/>
          <p:nvPr/>
        </p:nvSpPr>
        <p:spPr>
          <a:xfrm>
            <a:off x="663141" y="919441"/>
            <a:ext cx="6334215" cy="830997"/>
          </a:xfrm>
          <a:prstGeom prst="rect">
            <a:avLst/>
          </a:prstGeom>
          <a:solidFill>
            <a:srgbClr val="FFFF00"/>
          </a:solidFill>
          <a:ln w="50800" cmpd="sng">
            <a:solidFill>
              <a:schemeClr val="tx1"/>
            </a:solidFill>
          </a:ln>
        </p:spPr>
        <p:txBody>
          <a:bodyPr wrap="square" rIns="36000" rtlCol="0" anchor="ctr" anchorCtr="0">
            <a:spAutoFit/>
          </a:bodyPr>
          <a:lstStyle/>
          <a:p>
            <a:pPr marL="261938" indent="-261938"/>
            <a:r>
              <a:rPr lang="ja-JP" altLang="en-US" sz="1600" b="1" dirty="0" smtClean="0">
                <a:latin typeface="メイリオ" panose="020B0604030504040204" pitchFamily="50" charset="-128"/>
                <a:ea typeface="メイリオ" panose="020B0604030504040204" pitchFamily="50" charset="-128"/>
              </a:rPr>
              <a:t>↓ ここでは</a:t>
            </a:r>
            <a:r>
              <a:rPr kumimoji="1" lang="ja-JP" altLang="en-US" sz="1600" b="1" dirty="0" smtClean="0">
                <a:latin typeface="メイリオ" panose="020B0604030504040204" pitchFamily="50" charset="-128"/>
                <a:ea typeface="メイリオ" panose="020B0604030504040204" pitchFamily="50" charset="-128"/>
              </a:rPr>
              <a:t>、休業や訓練等させた日や時間がわかる書類</a:t>
            </a:r>
            <a:r>
              <a:rPr lang="ja-JP" altLang="en-US" sz="1600" b="1" dirty="0" smtClean="0">
                <a:latin typeface="メイリオ" panose="020B0604030504040204" pitchFamily="50" charset="-128"/>
                <a:ea typeface="メイリオ" panose="020B0604030504040204" pitchFamily="50" charset="-128"/>
              </a:rPr>
              <a:t>や、休業手当や訓練中の賃金相当額が</a:t>
            </a:r>
            <a:r>
              <a:rPr kumimoji="1" lang="ja-JP" altLang="en-US" sz="1600" b="1" dirty="0" smtClean="0">
                <a:latin typeface="メイリオ" panose="020B0604030504040204" pitchFamily="50" charset="-128"/>
                <a:ea typeface="メイリオ" panose="020B0604030504040204" pitchFamily="50" charset="-128"/>
              </a:rPr>
              <a:t>わかる書類、雇用保険被保険者番号のわかる書類を使います</a:t>
            </a:r>
            <a:endParaRPr kumimoji="1" lang="ja-JP" altLang="en-US" sz="1600" b="1" dirty="0">
              <a:latin typeface="メイリオ" panose="020B0604030504040204" pitchFamily="50" charset="-128"/>
              <a:ea typeface="メイリオ" panose="020B0604030504040204" pitchFamily="50" charset="-128"/>
            </a:endParaRPr>
          </a:p>
        </p:txBody>
      </p:sp>
      <p:sp>
        <p:nvSpPr>
          <p:cNvPr id="39" name="正方形/長方形 38"/>
          <p:cNvSpPr/>
          <p:nvPr/>
        </p:nvSpPr>
        <p:spPr>
          <a:xfrm>
            <a:off x="149125" y="7024663"/>
            <a:ext cx="6838111" cy="1992441"/>
          </a:xfrm>
          <a:prstGeom prst="rect">
            <a:avLst/>
          </a:prstGeom>
          <a:solidFill>
            <a:srgbClr val="ECF1F8"/>
          </a:solidFill>
          <a:ln w="6350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r>
              <a:rPr lang="ja-JP" altLang="en-US" sz="1600" b="1" dirty="0" smtClean="0">
                <a:solidFill>
                  <a:schemeClr val="tx1"/>
                </a:solidFill>
                <a:latin typeface="メイリオ" panose="020B0604030504040204" pitchFamily="50" charset="-128"/>
                <a:ea typeface="メイリオ" panose="020B0604030504040204" pitchFamily="50" charset="-128"/>
              </a:rPr>
              <a:t>　</a:t>
            </a:r>
            <a:r>
              <a:rPr lang="ja-JP" altLang="en-US" sz="1600" b="1" u="sng" dirty="0" smtClean="0">
                <a:solidFill>
                  <a:schemeClr val="tx1"/>
                </a:solidFill>
                <a:latin typeface="メイリオ" panose="020B0604030504040204" pitchFamily="50" charset="-128"/>
                <a:ea typeface="メイリオ" panose="020B0604030504040204" pitchFamily="50" charset="-128"/>
              </a:rPr>
              <a:t>雇用保険に加入して</a:t>
            </a:r>
            <a:r>
              <a:rPr lang="ja-JP" altLang="en-US" sz="1600" b="1" u="sng" dirty="0">
                <a:solidFill>
                  <a:schemeClr val="tx1"/>
                </a:solidFill>
                <a:latin typeface="メイリオ" panose="020B0604030504040204" pitchFamily="50" charset="-128"/>
                <a:ea typeface="メイリオ" panose="020B0604030504040204" pitchFamily="50" charset="-128"/>
              </a:rPr>
              <a:t>いる従業員</a:t>
            </a:r>
            <a:r>
              <a:rPr lang="ja-JP" altLang="en-US" sz="1600" u="sng" dirty="0">
                <a:solidFill>
                  <a:schemeClr val="tx1"/>
                </a:solidFill>
                <a:latin typeface="メイリオ" panose="020B0604030504040204" pitchFamily="50" charset="-128"/>
                <a:ea typeface="メイリオ" panose="020B0604030504040204" pitchFamily="50" charset="-128"/>
              </a:rPr>
              <a:t>を休業させて休業手当を</a:t>
            </a:r>
            <a:r>
              <a:rPr lang="ja-JP" altLang="en-US" sz="1600" u="sng" dirty="0" smtClean="0">
                <a:solidFill>
                  <a:schemeClr val="tx1"/>
                </a:solidFill>
                <a:latin typeface="メイリオ" panose="020B0604030504040204" pitchFamily="50" charset="-128"/>
                <a:ea typeface="メイリオ" panose="020B0604030504040204" pitchFamily="50" charset="-128"/>
              </a:rPr>
              <a:t>支払った場合、または教育訓練を受けさせてその間の賃金相当額を支払った場合、</a:t>
            </a:r>
            <a:r>
              <a:rPr lang="ja-JP" altLang="en-US" sz="1600" b="1" u="sng" dirty="0" smtClean="0">
                <a:solidFill>
                  <a:schemeClr val="tx1"/>
                </a:solidFill>
                <a:latin typeface="メイリオ" panose="020B0604030504040204" pitchFamily="50" charset="-128"/>
                <a:ea typeface="メイリオ" panose="020B0604030504040204" pitchFamily="50" charset="-128"/>
              </a:rPr>
              <a:t>一人ひとり</a:t>
            </a:r>
            <a:r>
              <a:rPr lang="ja-JP" altLang="en-US" sz="1600" dirty="0" smtClean="0">
                <a:solidFill>
                  <a:schemeClr val="tx1"/>
                </a:solidFill>
                <a:latin typeface="メイリオ" panose="020B0604030504040204" pitchFamily="50" charset="-128"/>
                <a:ea typeface="メイリオ" panose="020B0604030504040204" pitchFamily="50" charset="-128"/>
              </a:rPr>
              <a:t>氏名</a:t>
            </a:r>
            <a:r>
              <a:rPr lang="ja-JP" altLang="en-US" sz="1600" dirty="0">
                <a:solidFill>
                  <a:schemeClr val="tx1"/>
                </a:solidFill>
                <a:latin typeface="メイリオ" panose="020B0604030504040204" pitchFamily="50" charset="-128"/>
                <a:ea typeface="メイリオ" panose="020B0604030504040204" pitchFamily="50" charset="-128"/>
              </a:rPr>
              <a:t>と雇用保険被保険者番号</a:t>
            </a:r>
            <a:r>
              <a:rPr lang="ja-JP" altLang="en-US" sz="1600" dirty="0" smtClean="0">
                <a:solidFill>
                  <a:schemeClr val="tx1"/>
                </a:solidFill>
                <a:latin typeface="メイリオ" panose="020B0604030504040204" pitchFamily="50" charset="-128"/>
                <a:ea typeface="メイリオ" panose="020B0604030504040204" pitchFamily="50" charset="-128"/>
              </a:rPr>
              <a:t>を入力</a:t>
            </a:r>
            <a:r>
              <a:rPr lang="ja-JP" altLang="en-US" sz="1600" dirty="0">
                <a:solidFill>
                  <a:schemeClr val="tx1"/>
                </a:solidFill>
                <a:latin typeface="メイリオ" panose="020B0604030504040204" pitchFamily="50" charset="-128"/>
                <a:ea typeface="メイリオ" panose="020B0604030504040204" pitchFamily="50" charset="-128"/>
              </a:rPr>
              <a:t>してください。</a:t>
            </a:r>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　</a:t>
            </a:r>
            <a:r>
              <a:rPr lang="ja-JP" altLang="en-US" sz="1600" u="sng" dirty="0" smtClean="0">
                <a:solidFill>
                  <a:schemeClr val="tx1"/>
                </a:solidFill>
                <a:latin typeface="メイリオ" panose="020B0604030504040204" pitchFamily="50" charset="-128"/>
                <a:ea typeface="メイリオ" panose="020B0604030504040204" pitchFamily="50" charset="-128"/>
              </a:rPr>
              <a:t>休業させた</a:t>
            </a:r>
            <a:r>
              <a:rPr lang="en-US" altLang="ja-JP" sz="1600" u="sng" dirty="0" smtClean="0">
                <a:solidFill>
                  <a:schemeClr val="tx1"/>
                </a:solidFill>
                <a:latin typeface="メイリオ" panose="020B0604030504040204" pitchFamily="50" charset="-128"/>
                <a:ea typeface="メイリオ" panose="020B0604030504040204" pitchFamily="50" charset="-128"/>
              </a:rPr>
              <a:t>､</a:t>
            </a:r>
            <a:r>
              <a:rPr lang="ja-JP" altLang="en-US" sz="1600" u="sng" dirty="0" smtClean="0">
                <a:solidFill>
                  <a:schemeClr val="tx1"/>
                </a:solidFill>
                <a:latin typeface="メイリオ" panose="020B0604030504040204" pitchFamily="50" charset="-128"/>
                <a:ea typeface="メイリオ" panose="020B0604030504040204" pitchFamily="50" charset="-128"/>
              </a:rPr>
              <a:t>または教育訓練を受けさせた</a:t>
            </a:r>
            <a:r>
              <a:rPr lang="ja-JP" altLang="en-US" sz="1600" b="1" u="sng" dirty="0" smtClean="0">
                <a:solidFill>
                  <a:schemeClr val="tx1"/>
                </a:solidFill>
                <a:latin typeface="メイリオ" panose="020B0604030504040204" pitchFamily="50" charset="-128"/>
                <a:ea typeface="メイリオ" panose="020B0604030504040204" pitchFamily="50" charset="-128"/>
              </a:rPr>
              <a:t>日数や時間</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支払った</a:t>
            </a:r>
            <a:r>
              <a:rPr lang="ja-JP" altLang="en-US" sz="1600" b="1" u="sng" dirty="0" smtClean="0">
                <a:solidFill>
                  <a:schemeClr val="tx1"/>
                </a:solidFill>
                <a:latin typeface="メイリオ" panose="020B0604030504040204" pitchFamily="50" charset="-128"/>
                <a:ea typeface="メイリオ" panose="020B0604030504040204" pitchFamily="50" charset="-128"/>
              </a:rPr>
              <a:t>休業手当額や訓練中の賃金相当額</a:t>
            </a:r>
            <a:r>
              <a:rPr lang="ja-JP" altLang="en-US" sz="1600" dirty="0" smtClean="0">
                <a:solidFill>
                  <a:schemeClr val="tx1"/>
                </a:solidFill>
                <a:latin typeface="メイリオ" panose="020B0604030504040204" pitchFamily="50" charset="-128"/>
                <a:ea typeface="メイリオ" panose="020B0604030504040204" pitchFamily="50" charset="-128"/>
              </a:rPr>
              <a:t>についても</a:t>
            </a:r>
            <a:r>
              <a:rPr lang="en-US" altLang="ja-JP" sz="1600" dirty="0" smtClean="0">
                <a:solidFill>
                  <a:schemeClr val="tx1"/>
                </a:solidFill>
                <a:latin typeface="メイリオ" panose="020B0604030504040204" pitchFamily="50" charset="-128"/>
                <a:ea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rPr>
              <a:t>一人ひとり入力してください。</a:t>
            </a:r>
            <a:endParaRPr lang="en-US" altLang="ja-JP" sz="1600" dirty="0" smtClean="0">
              <a:solidFill>
                <a:schemeClr val="tx1"/>
              </a:solidFill>
              <a:latin typeface="メイリオ" panose="020B0604030504040204" pitchFamily="50" charset="-128"/>
              <a:ea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rPr>
              <a:t>なお、全日休業と短時間休業を組み合わせて休業した場合は、期間中に支払う休業手当の合計額を記載してください。</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40" name="正方形/長方形 39"/>
          <p:cNvSpPr/>
          <p:nvPr/>
        </p:nvSpPr>
        <p:spPr>
          <a:xfrm>
            <a:off x="4364656" y="9909454"/>
            <a:ext cx="2119710" cy="400110"/>
          </a:xfrm>
          <a:prstGeom prst="rect">
            <a:avLst/>
          </a:prstGeom>
        </p:spPr>
        <p:txBody>
          <a:bodyPr wrap="square">
            <a:spAutoFit/>
          </a:bodyPr>
          <a:lstStyle/>
          <a:p>
            <a:pPr marL="361950" lvl="0"/>
            <a:r>
              <a:rPr lang="ja-JP" altLang="en-US" sz="2000" b="1" dirty="0">
                <a:solidFill>
                  <a:prstClr val="black"/>
                </a:solidFill>
                <a:latin typeface="メイリオ" pitchFamily="50" charset="-128"/>
                <a:ea typeface="メイリオ" pitchFamily="50" charset="-128"/>
                <a:cs typeface="メイリオ" panose="020B0604030504040204" pitchFamily="50" charset="-128"/>
              </a:rPr>
              <a:t>次</a:t>
            </a:r>
            <a:r>
              <a:rPr lang="ja-JP" altLang="en-US" sz="2000" b="1" dirty="0" smtClean="0">
                <a:solidFill>
                  <a:prstClr val="black"/>
                </a:solidFill>
                <a:latin typeface="メイリオ" pitchFamily="50" charset="-128"/>
                <a:ea typeface="メイリオ" pitchFamily="50" charset="-128"/>
                <a:cs typeface="メイリオ" panose="020B0604030504040204" pitchFamily="50" charset="-128"/>
              </a:rPr>
              <a:t>のシートへ</a:t>
            </a:r>
            <a:endParaRPr lang="en-US" altLang="ja-JP" sz="2000" b="1" dirty="0">
              <a:solidFill>
                <a:prstClr val="black"/>
              </a:solidFill>
              <a:latin typeface="メイリオ" pitchFamily="50" charset="-128"/>
              <a:ea typeface="メイリオ" pitchFamily="50" charset="-128"/>
              <a:cs typeface="メイリオ" panose="020B0604030504040204" pitchFamily="50" charset="-128"/>
            </a:endParaRPr>
          </a:p>
        </p:txBody>
      </p:sp>
      <p:sp>
        <p:nvSpPr>
          <p:cNvPr id="28" name="正方形/長方形 27"/>
          <p:cNvSpPr/>
          <p:nvPr/>
        </p:nvSpPr>
        <p:spPr>
          <a:xfrm>
            <a:off x="4364656" y="2120549"/>
            <a:ext cx="2601590" cy="1187720"/>
          </a:xfrm>
          <a:prstGeom prst="rect">
            <a:avLst/>
          </a:prstGeom>
          <a:solidFill>
            <a:srgbClr val="ECF1F8"/>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メイリオ" panose="020B0604030504040204" pitchFamily="50" charset="-128"/>
                <a:ea typeface="メイリオ" panose="020B0604030504040204" pitchFamily="50" charset="-128"/>
              </a:rPr>
              <a:t>休業させていない従業員を含め、事業所に属する雇用保険被保険者全員の人数を入力してください。</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3" name="右矢印 22"/>
          <p:cNvSpPr/>
          <p:nvPr/>
        </p:nvSpPr>
        <p:spPr>
          <a:xfrm rot="16200000">
            <a:off x="1327687" y="6591263"/>
            <a:ext cx="469458" cy="422642"/>
          </a:xfrm>
          <a:prstGeom prst="rightArrow">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32" name="右矢印 31"/>
          <p:cNvSpPr/>
          <p:nvPr/>
        </p:nvSpPr>
        <p:spPr>
          <a:xfrm rot="16200000">
            <a:off x="5403606" y="6588945"/>
            <a:ext cx="469458" cy="422642"/>
          </a:xfrm>
          <a:prstGeom prst="rightArrow">
            <a:avLst/>
          </a:prstGeom>
          <a:solidFill>
            <a:srgbClr val="38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34" name="楕円 33"/>
          <p:cNvSpPr/>
          <p:nvPr/>
        </p:nvSpPr>
        <p:spPr>
          <a:xfrm>
            <a:off x="29292" y="6600029"/>
            <a:ext cx="1026436" cy="525873"/>
          </a:xfrm>
          <a:prstGeom prst="ellipse">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kumimoji="1" lang="ja-JP" altLang="en-US" sz="1800" b="1" dirty="0" smtClean="0">
                <a:latin typeface="メイリオ" panose="020B0604030504040204" pitchFamily="50" charset="-128"/>
                <a:ea typeface="メイリオ" panose="020B0604030504040204" pitchFamily="50" charset="-128"/>
              </a:rPr>
              <a:t>重要！</a:t>
            </a:r>
            <a:endParaRPr kumimoji="1" lang="ja-JP" altLang="en-US" sz="1800" b="1" dirty="0">
              <a:latin typeface="メイリオ" panose="020B0604030504040204" pitchFamily="50" charset="-128"/>
              <a:ea typeface="メイリオ" panose="020B0604030504040204" pitchFamily="50" charset="-128"/>
            </a:endParaRPr>
          </a:p>
        </p:txBody>
      </p:sp>
      <p:sp>
        <p:nvSpPr>
          <p:cNvPr id="29" name="正方形/長方形 28"/>
          <p:cNvSpPr/>
          <p:nvPr/>
        </p:nvSpPr>
        <p:spPr>
          <a:xfrm>
            <a:off x="886124" y="53352"/>
            <a:ext cx="6080121" cy="969496"/>
          </a:xfrm>
          <a:prstGeom prst="rect">
            <a:avLst/>
          </a:prstGeom>
          <a:noFill/>
        </p:spPr>
        <p:txBody>
          <a:bodyPr wrap="square">
            <a:spAutoFit/>
          </a:bodyPr>
          <a:lstStyle/>
          <a:p>
            <a:pPr>
              <a:lnSpc>
                <a:spcPct val="150000"/>
              </a:lnSpc>
            </a:pPr>
            <a:r>
              <a:rPr lang="zh-CN" altLang="en-US" sz="2400" b="1" dirty="0">
                <a:latin typeface="メイリオ" pitchFamily="50" charset="-128"/>
                <a:ea typeface="メイリオ" pitchFamily="50" charset="-128"/>
                <a:cs typeface="メイリオ" panose="020B0604030504040204" pitchFamily="50" charset="-128"/>
              </a:rPr>
              <a:t>様式</a:t>
            </a:r>
            <a:r>
              <a:rPr lang="zh-CN" altLang="en-US" sz="2400" b="1" dirty="0" smtClean="0">
                <a:latin typeface="メイリオ" pitchFamily="50" charset="-128"/>
                <a:ea typeface="メイリオ" pitchFamily="50" charset="-128"/>
                <a:cs typeface="メイリオ" panose="020B0604030504040204" pitchFamily="50" charset="-128"/>
              </a:rPr>
              <a:t>特</a:t>
            </a:r>
            <a:r>
              <a:rPr lang="ja-JP" altLang="en-US" sz="2400" b="1" dirty="0" smtClean="0">
                <a:latin typeface="メイリオ" pitchFamily="50" charset="-128"/>
                <a:ea typeface="メイリオ" pitchFamily="50" charset="-128"/>
                <a:cs typeface="メイリオ" panose="020B0604030504040204" pitchFamily="50" charset="-128"/>
              </a:rPr>
              <a:t>小訓</a:t>
            </a:r>
            <a:r>
              <a:rPr lang="zh-CN" altLang="en-US" sz="2400" b="1" dirty="0" smtClean="0">
                <a:latin typeface="メイリオ" pitchFamily="50" charset="-128"/>
                <a:ea typeface="メイリオ" pitchFamily="50" charset="-128"/>
                <a:cs typeface="メイリオ" panose="020B0604030504040204" pitchFamily="50" charset="-128"/>
              </a:rPr>
              <a:t>第</a:t>
            </a:r>
            <a:r>
              <a:rPr lang="ja-JP" altLang="en-US" sz="2400" b="1" dirty="0" smtClean="0">
                <a:latin typeface="メイリオ" pitchFamily="50" charset="-128"/>
                <a:ea typeface="メイリオ" pitchFamily="50" charset="-128"/>
                <a:cs typeface="メイリオ" panose="020B0604030504040204" pitchFamily="50" charset="-128"/>
              </a:rPr>
              <a:t>９</a:t>
            </a:r>
            <a:r>
              <a:rPr lang="zh-CN" altLang="en-US" sz="2400" b="1" dirty="0" smtClean="0">
                <a:latin typeface="メイリオ" pitchFamily="50" charset="-128"/>
                <a:ea typeface="メイリオ" pitchFamily="50" charset="-128"/>
                <a:cs typeface="メイリオ" panose="020B0604030504040204" pitchFamily="50" charset="-128"/>
              </a:rPr>
              <a:t>号</a:t>
            </a:r>
            <a:r>
              <a:rPr lang="ja-JP" altLang="en-US" sz="1400" dirty="0">
                <a:latin typeface="メイリオ" pitchFamily="50" charset="-128"/>
                <a:ea typeface="メイリオ" pitchFamily="50" charset="-128"/>
                <a:cs typeface="メイリオ" panose="020B0604030504040204" pitchFamily="50" charset="-128"/>
              </a:rPr>
              <a:t>（休業・教育訓練　実績一覧表</a:t>
            </a:r>
            <a:r>
              <a:rPr lang="ja-JP" altLang="en-US" sz="1400" dirty="0" smtClean="0">
                <a:latin typeface="メイリオ" pitchFamily="50" charset="-128"/>
                <a:ea typeface="メイリオ" pitchFamily="50" charset="-128"/>
                <a:cs typeface="メイリオ" panose="020B0604030504040204" pitchFamily="50" charset="-128"/>
              </a:rPr>
              <a:t>）</a:t>
            </a:r>
            <a:r>
              <a:rPr lang="ja-JP" altLang="en-US" sz="1400" b="1" dirty="0" smtClean="0">
                <a:latin typeface="メイリオ" pitchFamily="50" charset="-128"/>
                <a:ea typeface="メイリオ" pitchFamily="50" charset="-128"/>
                <a:cs typeface="メイリオ" panose="020B0604030504040204" pitchFamily="50" charset="-128"/>
              </a:rPr>
              <a:t>（続き）</a:t>
            </a:r>
            <a:r>
              <a:rPr lang="ja-JP" altLang="en-US" sz="1400" dirty="0">
                <a:latin typeface="メイリオ" pitchFamily="50" charset="-128"/>
                <a:ea typeface="メイリオ" pitchFamily="50" charset="-128"/>
                <a:cs typeface="メイリオ" panose="020B0604030504040204" pitchFamily="50" charset="-128"/>
              </a:rPr>
              <a:t>　</a:t>
            </a:r>
          </a:p>
          <a:p>
            <a:pPr>
              <a:lnSpc>
                <a:spcPct val="150000"/>
              </a:lnSpc>
            </a:pPr>
            <a:r>
              <a:rPr lang="ja-JP" altLang="en-US" sz="1400" dirty="0">
                <a:latin typeface="メイリオ" pitchFamily="50" charset="-128"/>
                <a:ea typeface="メイリオ" pitchFamily="50" charset="-128"/>
                <a:cs typeface="メイリオ" panose="020B0604030504040204" pitchFamily="50" charset="-128"/>
              </a:rPr>
              <a:t>　</a:t>
            </a:r>
            <a:endParaRPr lang="en-US" altLang="ja-JP" sz="1400" dirty="0">
              <a:latin typeface="メイリオ" pitchFamily="50" charset="-128"/>
              <a:ea typeface="メイリオ" pitchFamily="50" charset="-128"/>
              <a:cs typeface="メイリオ" panose="020B0604030504040204" pitchFamily="50" charset="-128"/>
            </a:endParaRPr>
          </a:p>
        </p:txBody>
      </p:sp>
      <p:cxnSp>
        <p:nvCxnSpPr>
          <p:cNvPr id="36" name="直線矢印コネクタ 35"/>
          <p:cNvCxnSpPr/>
          <p:nvPr/>
        </p:nvCxnSpPr>
        <p:spPr>
          <a:xfrm>
            <a:off x="3163100" y="5242922"/>
            <a:ext cx="1280111" cy="707117"/>
          </a:xfrm>
          <a:prstGeom prst="straightConnector1">
            <a:avLst/>
          </a:prstGeom>
          <a:ln w="28575">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306826" y="3808622"/>
            <a:ext cx="3517830" cy="1434300"/>
          </a:xfrm>
          <a:prstGeom prst="rect">
            <a:avLst/>
          </a:prstGeom>
          <a:solidFill>
            <a:srgbClr val="ECF1F8"/>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rPr>
              <a:t>月間所定労働日数とは、通常１か月あたりに働く予定であった日数のことです。</a:t>
            </a:r>
            <a:endParaRPr lang="en-US" altLang="ja-JP" sz="1400" dirty="0" smtClean="0">
              <a:solidFill>
                <a:schemeClr val="tx1"/>
              </a:solidFill>
              <a:latin typeface="メイリオ" panose="020B0604030504040204" pitchFamily="50" charset="-128"/>
              <a:ea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rPr>
              <a:t>次のような計算でもかまいません。</a:t>
            </a:r>
            <a:endParaRPr lang="en-US" altLang="ja-JP" sz="1400" dirty="0" smtClean="0">
              <a:solidFill>
                <a:schemeClr val="tx1"/>
              </a:solidFill>
              <a:latin typeface="メイリオ" panose="020B0604030504040204" pitchFamily="50" charset="-128"/>
              <a:ea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rPr>
              <a:t>例）週休２日制（祝日休み）</a:t>
            </a:r>
            <a:r>
              <a:rPr lang="en-US" altLang="ja-JP" sz="1400" dirty="0" smtClean="0">
                <a:solidFill>
                  <a:schemeClr val="tx1"/>
                </a:solidFill>
                <a:latin typeface="メイリオ" panose="020B0604030504040204" pitchFamily="50" charset="-128"/>
                <a:ea typeface="メイリオ" panose="020B0604030504040204" pitchFamily="50" charset="-128"/>
              </a:rPr>
              <a:t>20</a:t>
            </a:r>
            <a:r>
              <a:rPr lang="ja-JP" altLang="en-US" sz="1400" dirty="0" smtClean="0">
                <a:solidFill>
                  <a:schemeClr val="tx1"/>
                </a:solidFill>
                <a:latin typeface="メイリオ" panose="020B0604030504040204" pitchFamily="50" charset="-128"/>
                <a:ea typeface="メイリオ" panose="020B0604030504040204" pitchFamily="50" charset="-128"/>
              </a:rPr>
              <a:t>日</a:t>
            </a:r>
            <a:endParaRPr lang="en-US" altLang="ja-JP" sz="1400" dirty="0" smtClean="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rPr>
              <a:t>週休２日制（</a:t>
            </a:r>
            <a:r>
              <a:rPr lang="ja-JP" altLang="en-US" sz="1400" dirty="0" smtClean="0">
                <a:solidFill>
                  <a:schemeClr val="tx1"/>
                </a:solidFill>
                <a:latin typeface="メイリオ" panose="020B0604030504040204" pitchFamily="50" charset="-128"/>
                <a:ea typeface="メイリオ" panose="020B0604030504040204" pitchFamily="50" charset="-128"/>
              </a:rPr>
              <a:t>祝日勤務）</a:t>
            </a:r>
            <a:r>
              <a:rPr lang="en-US" altLang="ja-JP" sz="1400" dirty="0" smtClean="0">
                <a:solidFill>
                  <a:schemeClr val="tx1"/>
                </a:solidFill>
                <a:latin typeface="メイリオ" panose="020B0604030504040204" pitchFamily="50" charset="-128"/>
                <a:ea typeface="メイリオ" panose="020B0604030504040204" pitchFamily="50" charset="-128"/>
              </a:rPr>
              <a:t>22</a:t>
            </a:r>
            <a:r>
              <a:rPr lang="ja-JP" altLang="en-US" sz="1400" dirty="0" smtClean="0">
                <a:solidFill>
                  <a:schemeClr val="tx1"/>
                </a:solidFill>
                <a:latin typeface="メイリオ" panose="020B0604030504040204" pitchFamily="50" charset="-128"/>
                <a:ea typeface="メイリオ" panose="020B0604030504040204" pitchFamily="50" charset="-128"/>
              </a:rPr>
              <a:t>日</a:t>
            </a:r>
            <a:endParaRPr lang="en-US" altLang="ja-JP" sz="1400" dirty="0" smtClean="0">
              <a:solidFill>
                <a:schemeClr val="tx1"/>
              </a:solidFill>
              <a:latin typeface="メイリオ" panose="020B0604030504040204" pitchFamily="50" charset="-128"/>
              <a:ea typeface="メイリオ" panose="020B0604030504040204" pitchFamily="50" charset="-128"/>
            </a:endParaRPr>
          </a:p>
        </p:txBody>
      </p:sp>
      <p:cxnSp>
        <p:nvCxnSpPr>
          <p:cNvPr id="37" name="直線矢印コネクタ 36"/>
          <p:cNvCxnSpPr/>
          <p:nvPr/>
        </p:nvCxnSpPr>
        <p:spPr>
          <a:xfrm>
            <a:off x="3977056" y="3126384"/>
            <a:ext cx="1872600" cy="1351885"/>
          </a:xfrm>
          <a:prstGeom prst="straightConnector1">
            <a:avLst/>
          </a:prstGeom>
          <a:ln w="28575">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306826" y="2092061"/>
            <a:ext cx="3702715" cy="1441208"/>
          </a:xfrm>
          <a:prstGeom prst="rect">
            <a:avLst/>
          </a:prstGeom>
          <a:solidFill>
            <a:srgbClr val="ECF1F8"/>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spcBef>
                <a:spcPts val="600"/>
              </a:spcBef>
            </a:pPr>
            <a:r>
              <a:rPr lang="ja-JP" altLang="en-US" sz="1400" dirty="0" smtClean="0">
                <a:solidFill>
                  <a:schemeClr val="tx1"/>
                </a:solidFill>
                <a:latin typeface="メイリオ" panose="020B0604030504040204" pitchFamily="50" charset="-128"/>
                <a:ea typeface="メイリオ" panose="020B0604030504040204" pitchFamily="50" charset="-128"/>
              </a:rPr>
              <a:t>事業所の中で、代表的な１日の所定労働時間を入力してください。</a:t>
            </a:r>
            <a:endParaRPr lang="en-US" altLang="ja-JP" sz="1400" dirty="0" smtClean="0">
              <a:solidFill>
                <a:schemeClr val="tx1"/>
              </a:solidFill>
              <a:latin typeface="メイリオ" panose="020B0604030504040204" pitchFamily="50" charset="-128"/>
              <a:ea typeface="メイリオ" panose="020B0604030504040204" pitchFamily="50" charset="-128"/>
            </a:endParaRPr>
          </a:p>
          <a:p>
            <a:pPr>
              <a:spcBef>
                <a:spcPts val="600"/>
              </a:spcBef>
            </a:pPr>
            <a:r>
              <a:rPr lang="ja-JP" altLang="en-US" sz="1400" dirty="0" smtClean="0">
                <a:solidFill>
                  <a:schemeClr val="tx1"/>
                </a:solidFill>
                <a:latin typeface="メイリオ" panose="020B0604030504040204" pitchFamily="50" charset="-128"/>
                <a:ea typeface="メイリオ" panose="020B0604030504040204" pitchFamily="50" charset="-128"/>
              </a:rPr>
              <a:t>代表的な１日の所定労働時間とは、全従業員が１日あたりに働く時間数のうち、最も人数の多い時間です。</a:t>
            </a:r>
            <a:endParaRPr lang="en-US" altLang="ja-JP" sz="1400" dirty="0">
              <a:solidFill>
                <a:schemeClr val="tx1"/>
              </a:solidFill>
              <a:latin typeface="メイリオ" panose="020B0604030504040204" pitchFamily="50" charset="-128"/>
              <a:ea typeface="メイリオ" panose="020B0604030504040204" pitchFamily="50" charset="-128"/>
            </a:endParaRPr>
          </a:p>
        </p:txBody>
      </p:sp>
      <p:cxnSp>
        <p:nvCxnSpPr>
          <p:cNvPr id="38" name="直線矢印コネクタ 37"/>
          <p:cNvCxnSpPr/>
          <p:nvPr/>
        </p:nvCxnSpPr>
        <p:spPr>
          <a:xfrm>
            <a:off x="5665451" y="3308269"/>
            <a:ext cx="818915" cy="565825"/>
          </a:xfrm>
          <a:prstGeom prst="straightConnector1">
            <a:avLst/>
          </a:prstGeom>
          <a:ln w="28575">
            <a:solidFill>
              <a:srgbClr val="385D8A"/>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スライド番号プレースホルダー 3"/>
          <p:cNvSpPr txBox="1">
            <a:spLocks/>
          </p:cNvSpPr>
          <p:nvPr/>
        </p:nvSpPr>
        <p:spPr>
          <a:xfrm>
            <a:off x="0" y="9999749"/>
            <a:ext cx="1679840" cy="553520"/>
          </a:xfrm>
          <a:prstGeom prst="rect">
            <a:avLst/>
          </a:prstGeom>
        </p:spPr>
        <p:txBody>
          <a:bodyPr vert="horz" lIns="91440" tIns="45720" rIns="91440" bIns="45720" rtlCol="0" anchor="ctr"/>
          <a:lstStyle>
            <a:defPPr>
              <a:defRPr lang="ja-JP"/>
            </a:defPPr>
            <a:lvl1pPr marL="0" algn="r" defTabSz="959754" rtl="0" eaLnBrk="1" latinLnBrk="0" hangingPunct="1">
              <a:defRPr kumimoji="1" sz="1733" kern="1200">
                <a:solidFill>
                  <a:schemeClr val="tx1">
                    <a:tint val="75000"/>
                  </a:schemeClr>
                </a:solidFill>
                <a:latin typeface="+mn-lt"/>
                <a:ea typeface="+mn-ea"/>
                <a:cs typeface="+mn-cs"/>
              </a:defRPr>
            </a:lvl1pPr>
            <a:lvl2pPr marL="479877" algn="l" defTabSz="959754" rtl="0" eaLnBrk="1" latinLnBrk="0" hangingPunct="1">
              <a:defRPr kumimoji="1" sz="1889" kern="1200">
                <a:solidFill>
                  <a:schemeClr val="tx1"/>
                </a:solidFill>
                <a:latin typeface="+mn-lt"/>
                <a:ea typeface="+mn-ea"/>
                <a:cs typeface="+mn-cs"/>
              </a:defRPr>
            </a:lvl2pPr>
            <a:lvl3pPr marL="959754" algn="l" defTabSz="959754" rtl="0" eaLnBrk="1" latinLnBrk="0" hangingPunct="1">
              <a:defRPr kumimoji="1" sz="1889" kern="1200">
                <a:solidFill>
                  <a:schemeClr val="tx1"/>
                </a:solidFill>
                <a:latin typeface="+mn-lt"/>
                <a:ea typeface="+mn-ea"/>
                <a:cs typeface="+mn-cs"/>
              </a:defRPr>
            </a:lvl3pPr>
            <a:lvl4pPr marL="1439631" algn="l" defTabSz="959754" rtl="0" eaLnBrk="1" latinLnBrk="0" hangingPunct="1">
              <a:defRPr kumimoji="1" sz="1889" kern="1200">
                <a:solidFill>
                  <a:schemeClr val="tx1"/>
                </a:solidFill>
                <a:latin typeface="+mn-lt"/>
                <a:ea typeface="+mn-ea"/>
                <a:cs typeface="+mn-cs"/>
              </a:defRPr>
            </a:lvl4pPr>
            <a:lvl5pPr marL="1919508" algn="l" defTabSz="959754" rtl="0" eaLnBrk="1" latinLnBrk="0" hangingPunct="1">
              <a:defRPr kumimoji="1" sz="1889" kern="1200">
                <a:solidFill>
                  <a:schemeClr val="tx1"/>
                </a:solidFill>
                <a:latin typeface="+mn-lt"/>
                <a:ea typeface="+mn-ea"/>
                <a:cs typeface="+mn-cs"/>
              </a:defRPr>
            </a:lvl5pPr>
            <a:lvl6pPr marL="2399386" algn="l" defTabSz="959754" rtl="0" eaLnBrk="1" latinLnBrk="0" hangingPunct="1">
              <a:defRPr kumimoji="1" sz="1889" kern="1200">
                <a:solidFill>
                  <a:schemeClr val="tx1"/>
                </a:solidFill>
                <a:latin typeface="+mn-lt"/>
                <a:ea typeface="+mn-ea"/>
                <a:cs typeface="+mn-cs"/>
              </a:defRPr>
            </a:lvl6pPr>
            <a:lvl7pPr marL="2879263" algn="l" defTabSz="959754" rtl="0" eaLnBrk="1" latinLnBrk="0" hangingPunct="1">
              <a:defRPr kumimoji="1" sz="1889" kern="1200">
                <a:solidFill>
                  <a:schemeClr val="tx1"/>
                </a:solidFill>
                <a:latin typeface="+mn-lt"/>
                <a:ea typeface="+mn-ea"/>
                <a:cs typeface="+mn-cs"/>
              </a:defRPr>
            </a:lvl7pPr>
            <a:lvl8pPr marL="3359140" algn="l" defTabSz="959754" rtl="0" eaLnBrk="1" latinLnBrk="0" hangingPunct="1">
              <a:defRPr kumimoji="1" sz="1889" kern="1200">
                <a:solidFill>
                  <a:schemeClr val="tx1"/>
                </a:solidFill>
                <a:latin typeface="+mn-lt"/>
                <a:ea typeface="+mn-ea"/>
                <a:cs typeface="+mn-cs"/>
              </a:defRPr>
            </a:lvl8pPr>
            <a:lvl9pPr marL="3839017" algn="l" defTabSz="959754" rtl="0" eaLnBrk="1" latinLnBrk="0" hangingPunct="1">
              <a:defRPr kumimoji="1" sz="1889" kern="1200">
                <a:solidFill>
                  <a:schemeClr val="tx1"/>
                </a:solidFill>
                <a:latin typeface="+mn-lt"/>
                <a:ea typeface="+mn-ea"/>
                <a:cs typeface="+mn-cs"/>
              </a:defRPr>
            </a:lvl9pPr>
          </a:lstStyle>
          <a:p>
            <a:pPr algn="l"/>
            <a:r>
              <a:rPr lang="en-US" altLang="ja-JP" dirty="0" smtClean="0">
                <a:latin typeface="メイリオ" panose="020B0604030504040204" pitchFamily="50" charset="-128"/>
                <a:ea typeface="メイリオ" panose="020B0604030504040204" pitchFamily="50" charset="-128"/>
              </a:rPr>
              <a:t>7</a:t>
            </a:r>
            <a:endParaRPr lang="ja-JP" altLang="en-US"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663142" y="9158269"/>
            <a:ext cx="5986520" cy="523220"/>
          </a:xfrm>
          <a:prstGeom prst="rect">
            <a:avLst/>
          </a:prstGeom>
        </p:spPr>
        <p:txBody>
          <a:bodyPr wrap="square">
            <a:spAutoFit/>
          </a:bodyPr>
          <a:lstStyle/>
          <a:p>
            <a:pPr marL="180975" lvl="0" indent="-180975">
              <a:spcBef>
                <a:spcPts val="600"/>
              </a:spcBef>
            </a:pPr>
            <a:r>
              <a:rPr lang="en-US" altLang="ja-JP" sz="1400" spc="-30" dirty="0">
                <a:solidFill>
                  <a:prstClr val="black"/>
                </a:solidFill>
                <a:latin typeface="メイリオ" pitchFamily="50" charset="-128"/>
                <a:ea typeface="メイリオ" pitchFamily="50" charset="-128"/>
                <a:cs typeface="メイリオ" panose="020B0604030504040204" pitchFamily="50" charset="-128"/>
              </a:rPr>
              <a:t>※</a:t>
            </a:r>
            <a:r>
              <a:rPr lang="ja-JP" altLang="en-US" sz="1400" spc="-30" dirty="0">
                <a:solidFill>
                  <a:prstClr val="black"/>
                </a:solidFill>
                <a:latin typeface="メイリオ" pitchFamily="50" charset="-128"/>
                <a:ea typeface="メイリオ" pitchFamily="50" charset="-128"/>
                <a:cs typeface="メイリオ" panose="020B0604030504040204" pitchFamily="50" charset="-128"/>
              </a:rPr>
              <a:t> 雇用保険被保険者ではない従業員を休業させた場合は</a:t>
            </a:r>
            <a:r>
              <a:rPr lang="ja-JP" altLang="en-US" sz="1400" spc="-30" dirty="0" smtClean="0">
                <a:solidFill>
                  <a:prstClr val="black"/>
                </a:solidFill>
                <a:latin typeface="メイリオ" pitchFamily="50" charset="-128"/>
                <a:ea typeface="メイリオ" pitchFamily="50" charset="-128"/>
                <a:cs typeface="メイリオ" panose="020B0604030504040204" pitchFamily="50" charset="-128"/>
              </a:rPr>
              <a:t>、後ろのシートに別様式があります（</a:t>
            </a:r>
            <a:r>
              <a:rPr lang="ja-JP" altLang="en-US" sz="1400" spc="-30" dirty="0">
                <a:solidFill>
                  <a:prstClr val="black"/>
                </a:solidFill>
                <a:latin typeface="メイリオ" pitchFamily="50" charset="-128"/>
                <a:ea typeface="メイリオ" pitchFamily="50" charset="-128"/>
                <a:cs typeface="メイリオ" panose="020B0604030504040204" pitchFamily="50" charset="-128"/>
              </a:rPr>
              <a:t>緊急雇用安定助成金</a:t>
            </a:r>
            <a:r>
              <a:rPr lang="ja-JP" altLang="en-US" sz="1400" spc="-30" dirty="0" smtClean="0">
                <a:solidFill>
                  <a:prstClr val="black"/>
                </a:solidFill>
                <a:latin typeface="メイリオ" pitchFamily="50" charset="-128"/>
                <a:ea typeface="メイリオ" pitchFamily="50" charset="-128"/>
                <a:cs typeface="メイリオ" panose="020B0604030504040204" pitchFamily="50" charset="-128"/>
              </a:rPr>
              <a:t>）。</a:t>
            </a:r>
            <a:endParaRPr lang="en-US" altLang="ja-JP" sz="1400" spc="-30" dirty="0">
              <a:solidFill>
                <a:prstClr val="black"/>
              </a:solidFill>
              <a:latin typeface="メイリオ" pitchFamily="50" charset="-128"/>
              <a:ea typeface="メイリオ" pitchFamily="50" charset="-128"/>
              <a:cs typeface="メイリオ" panose="020B0604030504040204" pitchFamily="50" charset="-128"/>
            </a:endParaRPr>
          </a:p>
        </p:txBody>
      </p:sp>
      <p:sp>
        <p:nvSpPr>
          <p:cNvPr id="55" name="右矢印 54"/>
          <p:cNvSpPr/>
          <p:nvPr/>
        </p:nvSpPr>
        <p:spPr>
          <a:xfrm>
            <a:off x="4286787" y="9871371"/>
            <a:ext cx="482870" cy="438593"/>
          </a:xfrm>
          <a:prstGeom prst="rightArrow">
            <a:avLst/>
          </a:prstGeom>
          <a:solidFill>
            <a:srgbClr val="FF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2010469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p:cNvGrpSpPr/>
          <p:nvPr/>
        </p:nvGrpSpPr>
        <p:grpSpPr>
          <a:xfrm>
            <a:off x="6647688" y="9902201"/>
            <a:ext cx="496032" cy="482215"/>
            <a:chOff x="6467696" y="9297092"/>
            <a:chExt cx="496032" cy="482215"/>
          </a:xfrm>
        </p:grpSpPr>
        <p:sp>
          <p:nvSpPr>
            <p:cNvPr id="37" name="Rectangle 17"/>
            <p:cNvSpPr>
              <a:spLocks noChangeArrowheads="1"/>
            </p:cNvSpPr>
            <p:nvPr/>
          </p:nvSpPr>
          <p:spPr bwMode="auto">
            <a:xfrm flipV="1">
              <a:off x="6467696" y="9297092"/>
              <a:ext cx="248016" cy="242878"/>
            </a:xfrm>
            <a:prstGeom prst="rect">
              <a:avLst/>
            </a:prstGeom>
            <a:solidFill>
              <a:schemeClr val="accent4">
                <a:lumMod val="40000"/>
                <a:lumOff val="6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40" name="Rectangle 18"/>
            <p:cNvSpPr>
              <a:spLocks noChangeArrowheads="1"/>
            </p:cNvSpPr>
            <p:nvPr/>
          </p:nvSpPr>
          <p:spPr bwMode="auto">
            <a:xfrm flipV="1">
              <a:off x="6715712" y="9297092"/>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sp>
          <p:nvSpPr>
            <p:cNvPr id="41" name="Rectangle 16"/>
            <p:cNvSpPr>
              <a:spLocks noChangeArrowheads="1"/>
            </p:cNvSpPr>
            <p:nvPr/>
          </p:nvSpPr>
          <p:spPr bwMode="auto">
            <a:xfrm flipV="1">
              <a:off x="6467696" y="9536429"/>
              <a:ext cx="248016" cy="242878"/>
            </a:xfrm>
            <a:prstGeom prst="rect">
              <a:avLst/>
            </a:prstGeom>
            <a:solidFill>
              <a:schemeClr val="accent4">
                <a:lumMod val="20000"/>
                <a:lumOff val="80000"/>
                <a:alpha val="50000"/>
              </a:schemeClr>
            </a:solidFill>
            <a:ln w="12700">
              <a:solidFill>
                <a:sysClr val="window" lastClr="FFFFFF"/>
              </a:solidFill>
              <a:miter lim="800000"/>
              <a:headEnd/>
              <a:tailEnd/>
            </a:ln>
            <a:extLst>
              <a:ext uri="{AF507438-7753-43E0-B8FC-AC1667EBCBE1}">
                <a14:hiddenEffects xmlns:a14="http://schemas.microsoft.com/office/drawing/2010/main">
                  <a:effectLst>
                    <a:outerShdw dist="53882" dir="2700000" algn="ctr" rotWithShape="0">
                      <a:srgbClr val="D8D8D8"/>
                    </a:outerShdw>
                  </a:effectLst>
                </a14:hiddenEffects>
              </a:ext>
            </a:extLst>
          </p:spPr>
          <p:txBody>
            <a:bodyPr rot="0" vert="horz" wrap="square" lIns="91440" tIns="45720" rIns="91440" bIns="45720" anchor="ctr" anchorCtr="0" upright="1">
              <a:noAutofit/>
            </a:bodyPr>
            <a:lstStyle/>
            <a:p>
              <a:endParaRPr lang="ja-JP" altLang="en-US"/>
            </a:p>
          </p:txBody>
        </p:sp>
      </p:grpSp>
      <p:grpSp>
        <p:nvGrpSpPr>
          <p:cNvPr id="30" name="グループ化 29"/>
          <p:cNvGrpSpPr/>
          <p:nvPr/>
        </p:nvGrpSpPr>
        <p:grpSpPr>
          <a:xfrm>
            <a:off x="70109" y="77464"/>
            <a:ext cx="1169370" cy="1100912"/>
            <a:chOff x="66308" y="1913269"/>
            <a:chExt cx="1169370" cy="1100912"/>
          </a:xfrm>
        </p:grpSpPr>
        <p:sp>
          <p:nvSpPr>
            <p:cNvPr id="31" name="Rectangle 12"/>
            <p:cNvSpPr>
              <a:spLocks noChangeArrowheads="1"/>
            </p:cNvSpPr>
            <p:nvPr/>
          </p:nvSpPr>
          <p:spPr bwMode="auto">
            <a:xfrm flipH="1">
              <a:off x="863351" y="1913270"/>
              <a:ext cx="372327" cy="33913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33" name="Rectangle 7"/>
            <p:cNvSpPr>
              <a:spLocks noChangeArrowheads="1"/>
            </p:cNvSpPr>
            <p:nvPr/>
          </p:nvSpPr>
          <p:spPr bwMode="auto">
            <a:xfrm flipH="1">
              <a:off x="71264" y="1913269"/>
              <a:ext cx="792088" cy="720079"/>
            </a:xfrm>
            <a:prstGeom prst="rect">
              <a:avLst/>
            </a:prstGeom>
            <a:solidFill>
              <a:schemeClr val="accent4">
                <a:lumMod val="60000"/>
                <a:lumOff val="40000"/>
                <a:alpha val="8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sp>
          <p:nvSpPr>
            <p:cNvPr id="34" name="Rectangle 12"/>
            <p:cNvSpPr>
              <a:spLocks noChangeArrowheads="1"/>
            </p:cNvSpPr>
            <p:nvPr/>
          </p:nvSpPr>
          <p:spPr bwMode="auto">
            <a:xfrm flipH="1">
              <a:off x="66308" y="2643979"/>
              <a:ext cx="341003" cy="370202"/>
            </a:xfrm>
            <a:prstGeom prst="rect">
              <a:avLst/>
            </a:prstGeom>
            <a:solidFill>
              <a:schemeClr val="accent4">
                <a:lumMod val="20000"/>
                <a:lumOff val="80000"/>
                <a:alpha val="50000"/>
              </a:schemeClr>
            </a:solidFill>
            <a:ln w="12700">
              <a:solidFill>
                <a:sysClr val="window" lastClr="FFFFFF"/>
              </a:solidFill>
              <a:miter lim="800000"/>
              <a:headEnd/>
              <a:tailEnd/>
            </a:ln>
            <a:extLst/>
          </p:spPr>
          <p:txBody>
            <a:bodyPr rot="0" vert="horz" wrap="square" lIns="91440" tIns="45720" rIns="91440" bIns="45720" anchor="ctr" anchorCtr="0" upright="1">
              <a:noAutofit/>
            </a:bodyPr>
            <a:lstStyle/>
            <a:p>
              <a:endParaRPr lang="ja-JP" altLang="en-US"/>
            </a:p>
          </p:txBody>
        </p:sp>
      </p:grpSp>
      <p:pic>
        <p:nvPicPr>
          <p:cNvPr id="2" name="図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0629" y="1922704"/>
            <a:ext cx="6377553" cy="7011348"/>
          </a:xfrm>
          <a:prstGeom prst="rect">
            <a:avLst/>
          </a:prstGeom>
        </p:spPr>
      </p:pic>
      <p:sp>
        <p:nvSpPr>
          <p:cNvPr id="13" name="正方形/長方形 12"/>
          <p:cNvSpPr/>
          <p:nvPr/>
        </p:nvSpPr>
        <p:spPr>
          <a:xfrm>
            <a:off x="905819" y="8973537"/>
            <a:ext cx="5213838" cy="724732"/>
          </a:xfrm>
          <a:prstGeom prst="rect">
            <a:avLst/>
          </a:prstGeom>
          <a:solidFill>
            <a:srgbClr val="ECF1F8"/>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rPr>
              <a:t>もし手書きで作成される方は、１</a:t>
            </a:r>
            <a:r>
              <a:rPr lang="en-US" altLang="ja-JP" sz="1400" dirty="0" smtClean="0">
                <a:solidFill>
                  <a:schemeClr val="tx1"/>
                </a:solidFill>
                <a:latin typeface="メイリオ" panose="020B0604030504040204" pitchFamily="50" charset="-128"/>
                <a:ea typeface="メイリオ" panose="020B0604030504040204" pitchFamily="50" charset="-128"/>
              </a:rPr>
              <a:t>3</a:t>
            </a:r>
            <a:r>
              <a:rPr lang="ja-JP" altLang="en-US" sz="1400" dirty="0" smtClean="0">
                <a:solidFill>
                  <a:schemeClr val="tx1"/>
                </a:solidFill>
                <a:latin typeface="メイリオ" panose="020B0604030504040204" pitchFamily="50" charset="-128"/>
                <a:ea typeface="メイリオ" panose="020B0604030504040204" pitchFamily="50" charset="-128"/>
              </a:rPr>
              <a:t>ページでどの助成率に該当するか確認し、１</a:t>
            </a:r>
            <a:r>
              <a:rPr lang="en-US" altLang="ja-JP" sz="1400" dirty="0" smtClean="0">
                <a:solidFill>
                  <a:schemeClr val="tx1"/>
                </a:solidFill>
                <a:latin typeface="メイリオ" panose="020B0604030504040204" pitchFamily="50" charset="-128"/>
                <a:ea typeface="メイリオ" panose="020B0604030504040204" pitchFamily="50" charset="-128"/>
              </a:rPr>
              <a:t>4</a:t>
            </a:r>
            <a:r>
              <a:rPr lang="ja-JP" altLang="en-US" sz="1400" dirty="0" smtClean="0">
                <a:solidFill>
                  <a:schemeClr val="tx1"/>
                </a:solidFill>
                <a:latin typeface="メイリオ" panose="020B0604030504040204" pitchFamily="50" charset="-128"/>
                <a:ea typeface="メイリオ" panose="020B0604030504040204" pitchFamily="50" charset="-128"/>
              </a:rPr>
              <a:t>ページの計算例を参考に計算してください。</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8" name="正方形/長方形 17"/>
          <p:cNvSpPr/>
          <p:nvPr/>
        </p:nvSpPr>
        <p:spPr>
          <a:xfrm>
            <a:off x="1014286" y="963482"/>
            <a:ext cx="5607791" cy="87967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r>
              <a:rPr kumimoji="1" lang="ja-JP" altLang="en-US" sz="2200" dirty="0" smtClean="0">
                <a:solidFill>
                  <a:srgbClr val="FF0000"/>
                </a:solidFill>
                <a:latin typeface="メイリオ" panose="020B0604030504040204" pitchFamily="50" charset="-128"/>
                <a:ea typeface="メイリオ" panose="020B0604030504040204" pitchFamily="50" charset="-128"/>
              </a:rPr>
              <a:t>パソコンを使って作成する場合は、すべて自動</a:t>
            </a:r>
            <a:r>
              <a:rPr lang="ja-JP" altLang="en-US" sz="2200" dirty="0" smtClean="0">
                <a:solidFill>
                  <a:srgbClr val="FF0000"/>
                </a:solidFill>
                <a:latin typeface="メイリオ" panose="020B0604030504040204" pitchFamily="50" charset="-128"/>
                <a:ea typeface="メイリオ" panose="020B0604030504040204" pitchFamily="50" charset="-128"/>
              </a:rPr>
              <a:t>で記入</a:t>
            </a:r>
            <a:r>
              <a:rPr kumimoji="1" lang="ja-JP" altLang="en-US" sz="2200" dirty="0" smtClean="0">
                <a:solidFill>
                  <a:srgbClr val="FF0000"/>
                </a:solidFill>
                <a:latin typeface="メイリオ" panose="020B0604030504040204" pitchFamily="50" charset="-128"/>
                <a:ea typeface="メイリオ" panose="020B0604030504040204" pitchFamily="50" charset="-128"/>
              </a:rPr>
              <a:t>されるため、</a:t>
            </a:r>
            <a:r>
              <a:rPr lang="ja-JP" altLang="en-US" sz="2200" dirty="0" smtClean="0">
                <a:solidFill>
                  <a:srgbClr val="FF0000"/>
                </a:solidFill>
                <a:latin typeface="メイリオ" panose="020B0604030504040204" pitchFamily="50" charset="-128"/>
                <a:ea typeface="メイリオ" panose="020B0604030504040204" pitchFamily="50" charset="-128"/>
              </a:rPr>
              <a:t>入力は不要です</a:t>
            </a:r>
            <a:r>
              <a:rPr kumimoji="1" lang="ja-JP" altLang="en-US" sz="2200" dirty="0" smtClean="0">
                <a:solidFill>
                  <a:srgbClr val="FF0000"/>
                </a:solidFill>
                <a:latin typeface="メイリオ" panose="020B0604030504040204" pitchFamily="50" charset="-128"/>
                <a:ea typeface="メイリオ" panose="020B0604030504040204" pitchFamily="50" charset="-128"/>
              </a:rPr>
              <a:t>。</a:t>
            </a:r>
            <a:endParaRPr kumimoji="1" lang="ja-JP" altLang="en-US" sz="2200" dirty="0">
              <a:solidFill>
                <a:srgbClr val="FF0000"/>
              </a:solidFill>
              <a:latin typeface="メイリオ" panose="020B0604030504040204" pitchFamily="50" charset="-128"/>
              <a:ea typeface="メイリオ" panose="020B0604030504040204" pitchFamily="50" charset="-128"/>
            </a:endParaRPr>
          </a:p>
        </p:txBody>
      </p:sp>
      <p:sp>
        <p:nvSpPr>
          <p:cNvPr id="19" name="スライド番号プレースホルダー 7"/>
          <p:cNvSpPr>
            <a:spLocks noGrp="1"/>
          </p:cNvSpPr>
          <p:nvPr>
            <p:ph type="sldNum" sz="quarter" idx="12"/>
          </p:nvPr>
        </p:nvSpPr>
        <p:spPr>
          <a:xfrm>
            <a:off x="5584537" y="9968269"/>
            <a:ext cx="1679840" cy="553520"/>
          </a:xfrm>
        </p:spPr>
        <p:txBody>
          <a:bodyPr/>
          <a:lstStyle/>
          <a:p>
            <a:r>
              <a:rPr kumimoji="1" lang="ja-JP" altLang="en-US" dirty="0" smtClean="0">
                <a:latin typeface="メイリオ" panose="020B0604030504040204" pitchFamily="50" charset="-128"/>
                <a:ea typeface="メイリオ" panose="020B0604030504040204" pitchFamily="50" charset="-128"/>
              </a:rPr>
              <a:t>８</a:t>
            </a:r>
            <a:endParaRPr kumimoji="1" lang="ja-JP" altLang="en-US" dirty="0">
              <a:latin typeface="メイリオ" panose="020B0604030504040204" pitchFamily="50" charset="-128"/>
              <a:ea typeface="メイリオ" panose="020B0604030504040204" pitchFamily="50" charset="-128"/>
            </a:endParaRPr>
          </a:p>
        </p:txBody>
      </p:sp>
      <p:grpSp>
        <p:nvGrpSpPr>
          <p:cNvPr id="39" name="グループ化 38"/>
          <p:cNvGrpSpPr/>
          <p:nvPr/>
        </p:nvGrpSpPr>
        <p:grpSpPr>
          <a:xfrm>
            <a:off x="570629" y="5108269"/>
            <a:ext cx="419027" cy="4227639"/>
            <a:chOff x="444593" y="5339569"/>
            <a:chExt cx="429328" cy="4375765"/>
          </a:xfrm>
        </p:grpSpPr>
        <p:cxnSp>
          <p:nvCxnSpPr>
            <p:cNvPr id="32" name="カギ線コネクタ 31"/>
            <p:cNvCxnSpPr/>
            <p:nvPr/>
          </p:nvCxnSpPr>
          <p:spPr>
            <a:xfrm rot="16200000" flipH="1">
              <a:off x="-1568165" y="7359145"/>
              <a:ext cx="4368948" cy="343430"/>
            </a:xfrm>
            <a:prstGeom prst="bentConnector2">
              <a:avLst/>
            </a:prstGeom>
            <a:ln w="31750">
              <a:solidFill>
                <a:srgbClr val="385D8A"/>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44593" y="5339569"/>
              <a:ext cx="429328" cy="1"/>
            </a:xfrm>
            <a:prstGeom prst="line">
              <a:avLst/>
            </a:prstGeom>
            <a:ln w="31750">
              <a:solidFill>
                <a:srgbClr val="385D8A"/>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p:cNvSpPr/>
          <p:nvPr/>
        </p:nvSpPr>
        <p:spPr>
          <a:xfrm>
            <a:off x="886125" y="103840"/>
            <a:ext cx="5749470" cy="969496"/>
          </a:xfrm>
          <a:prstGeom prst="rect">
            <a:avLst/>
          </a:prstGeom>
          <a:noFill/>
        </p:spPr>
        <p:txBody>
          <a:bodyPr wrap="square">
            <a:spAutoFit/>
          </a:bodyPr>
          <a:lstStyle/>
          <a:p>
            <a:pPr>
              <a:lnSpc>
                <a:spcPct val="150000"/>
              </a:lnSpc>
            </a:pPr>
            <a:r>
              <a:rPr lang="zh-CN" altLang="en-US" sz="2400" b="1" dirty="0">
                <a:latin typeface="メイリオ" pitchFamily="50" charset="-128"/>
                <a:ea typeface="メイリオ" pitchFamily="50" charset="-128"/>
                <a:cs typeface="メイリオ" panose="020B0604030504040204" pitchFamily="50" charset="-128"/>
              </a:rPr>
              <a:t>様式</a:t>
            </a:r>
            <a:r>
              <a:rPr lang="zh-CN" altLang="en-US" sz="2400" b="1" dirty="0" smtClean="0">
                <a:latin typeface="メイリオ" pitchFamily="50" charset="-128"/>
                <a:ea typeface="メイリオ" pitchFamily="50" charset="-128"/>
                <a:cs typeface="メイリオ" panose="020B0604030504040204" pitchFamily="50" charset="-128"/>
              </a:rPr>
              <a:t>特</a:t>
            </a:r>
            <a:r>
              <a:rPr lang="ja-JP" altLang="en-US" sz="2400" b="1" dirty="0" smtClean="0">
                <a:latin typeface="メイリオ" pitchFamily="50" charset="-128"/>
                <a:ea typeface="メイリオ" pitchFamily="50" charset="-128"/>
                <a:cs typeface="メイリオ" panose="020B0604030504040204" pitchFamily="50" charset="-128"/>
              </a:rPr>
              <a:t>小訓</a:t>
            </a:r>
            <a:r>
              <a:rPr lang="zh-CN" altLang="en-US" sz="2400" b="1" dirty="0" smtClean="0">
                <a:latin typeface="メイリオ" pitchFamily="50" charset="-128"/>
                <a:ea typeface="メイリオ" pitchFamily="50" charset="-128"/>
                <a:cs typeface="メイリオ" panose="020B0604030504040204" pitchFamily="50" charset="-128"/>
              </a:rPr>
              <a:t>第</a:t>
            </a:r>
            <a:r>
              <a:rPr lang="ja-JP" altLang="en-US" sz="2400" b="1" dirty="0" smtClean="0">
                <a:latin typeface="メイリオ" pitchFamily="50" charset="-128"/>
                <a:ea typeface="メイリオ" pitchFamily="50" charset="-128"/>
                <a:cs typeface="メイリオ" panose="020B0604030504040204" pitchFamily="50" charset="-128"/>
              </a:rPr>
              <a:t>８</a:t>
            </a:r>
            <a:r>
              <a:rPr lang="zh-CN" altLang="en-US" sz="2400" b="1" dirty="0" smtClean="0">
                <a:latin typeface="メイリオ" pitchFamily="50" charset="-128"/>
                <a:ea typeface="メイリオ" pitchFamily="50" charset="-128"/>
                <a:cs typeface="メイリオ" panose="020B0604030504040204" pitchFamily="50" charset="-128"/>
              </a:rPr>
              <a:t>号</a:t>
            </a:r>
            <a:r>
              <a:rPr lang="ja-JP" altLang="en-US" sz="1400" dirty="0">
                <a:latin typeface="メイリオ" pitchFamily="50" charset="-128"/>
                <a:ea typeface="メイリオ" pitchFamily="50" charset="-128"/>
                <a:cs typeface="メイリオ" panose="020B0604030504040204" pitchFamily="50" charset="-128"/>
              </a:rPr>
              <a:t>（雇用調整助成金助成額算定書） 　</a:t>
            </a:r>
          </a:p>
          <a:p>
            <a:pPr>
              <a:lnSpc>
                <a:spcPct val="150000"/>
              </a:lnSpc>
            </a:pPr>
            <a:r>
              <a:rPr lang="ja-JP" altLang="en-US" sz="1400" dirty="0">
                <a:latin typeface="メイリオ" pitchFamily="50" charset="-128"/>
                <a:ea typeface="メイリオ" pitchFamily="50" charset="-128"/>
                <a:cs typeface="メイリオ" panose="020B0604030504040204" pitchFamily="50" charset="-128"/>
              </a:rPr>
              <a:t>　</a:t>
            </a:r>
            <a:endParaRPr lang="en-US" altLang="ja-JP" sz="1400" dirty="0">
              <a:latin typeface="メイリオ" pitchFamily="50" charset="-128"/>
              <a:ea typeface="メイリオ" pitchFamily="50" charset="-128"/>
              <a:cs typeface="メイリオ" panose="020B0604030504040204" pitchFamily="50" charset="-128"/>
            </a:endParaRPr>
          </a:p>
        </p:txBody>
      </p:sp>
      <p:sp>
        <p:nvSpPr>
          <p:cNvPr id="22" name="正方形/長方形 21"/>
          <p:cNvSpPr/>
          <p:nvPr/>
        </p:nvSpPr>
        <p:spPr>
          <a:xfrm>
            <a:off x="4364656" y="9923269"/>
            <a:ext cx="2270939" cy="400110"/>
          </a:xfrm>
          <a:prstGeom prst="rect">
            <a:avLst/>
          </a:prstGeom>
        </p:spPr>
        <p:txBody>
          <a:bodyPr wrap="square">
            <a:spAutoFit/>
          </a:bodyPr>
          <a:lstStyle/>
          <a:p>
            <a:pPr marL="361950" lvl="0"/>
            <a:r>
              <a:rPr lang="ja-JP" altLang="en-US" sz="2000" b="1" dirty="0">
                <a:solidFill>
                  <a:prstClr val="black"/>
                </a:solidFill>
                <a:latin typeface="メイリオ" pitchFamily="50" charset="-128"/>
                <a:ea typeface="メイリオ" pitchFamily="50" charset="-128"/>
                <a:cs typeface="メイリオ" panose="020B0604030504040204" pitchFamily="50" charset="-128"/>
              </a:rPr>
              <a:t>次</a:t>
            </a:r>
            <a:r>
              <a:rPr lang="ja-JP" altLang="en-US" sz="2000" b="1" dirty="0" smtClean="0">
                <a:solidFill>
                  <a:prstClr val="black"/>
                </a:solidFill>
                <a:latin typeface="メイリオ" pitchFamily="50" charset="-128"/>
                <a:ea typeface="メイリオ" pitchFamily="50" charset="-128"/>
                <a:cs typeface="メイリオ" panose="020B0604030504040204" pitchFamily="50" charset="-128"/>
              </a:rPr>
              <a:t>のシートへ</a:t>
            </a:r>
            <a:endParaRPr lang="en-US" altLang="ja-JP" sz="2000" b="1" dirty="0">
              <a:solidFill>
                <a:prstClr val="black"/>
              </a:solidFill>
              <a:latin typeface="メイリオ" pitchFamily="50" charset="-128"/>
              <a:ea typeface="メイリオ" pitchFamily="50" charset="-128"/>
              <a:cs typeface="メイリオ" panose="020B0604030504040204" pitchFamily="50" charset="-128"/>
            </a:endParaRPr>
          </a:p>
        </p:txBody>
      </p:sp>
      <p:sp>
        <p:nvSpPr>
          <p:cNvPr id="35" name="右矢印 34"/>
          <p:cNvSpPr/>
          <p:nvPr/>
        </p:nvSpPr>
        <p:spPr>
          <a:xfrm>
            <a:off x="4286787" y="9871371"/>
            <a:ext cx="482870" cy="438593"/>
          </a:xfrm>
          <a:prstGeom prst="rightArrow">
            <a:avLst/>
          </a:prstGeom>
          <a:solidFill>
            <a:srgbClr val="FF7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1649318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3080</TotalTime>
  <Words>2222</Words>
  <Application>Microsoft Office PowerPoint</Application>
  <PresentationFormat>ユーザー設定</PresentationFormat>
  <Paragraphs>344</Paragraphs>
  <Slides>15</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15</vt:i4>
      </vt:variant>
    </vt:vector>
  </HeadingPairs>
  <TitlesOfParts>
    <vt:vector size="28" baseType="lpstr">
      <vt:lpstr>HGP創英角ｺﾞｼｯｸUB</vt:lpstr>
      <vt:lpstr>HGSｺﾞｼｯｸM</vt:lpstr>
      <vt:lpstr>HG丸ｺﾞｼｯｸM-PRO</vt:lpstr>
      <vt:lpstr>ＭＳ Ｐゴシック</vt:lpstr>
      <vt:lpstr>ＭＳ ゴシック</vt:lpstr>
      <vt:lpstr>ＭＳ 明朝</vt:lpstr>
      <vt:lpstr>メイリオ</vt:lpstr>
      <vt:lpstr>游ゴシック</vt:lpstr>
      <vt:lpstr>Arial</vt:lpstr>
      <vt:lpstr>Calibri</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町田 千尋(machida-chihiro)</dc:creator>
  <cp:lastModifiedBy>熊田 光留(kumada-hikaru)</cp:lastModifiedBy>
  <cp:revision>267</cp:revision>
  <cp:lastPrinted>2020-05-19T02:12:05Z</cp:lastPrinted>
  <dcterms:created xsi:type="dcterms:W3CDTF">2020-05-08T01:25:41Z</dcterms:created>
  <dcterms:modified xsi:type="dcterms:W3CDTF">2020-05-20T05:18:19Z</dcterms:modified>
</cp:coreProperties>
</file>