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97" r:id="rId3"/>
    <p:sldId id="277" r:id="rId4"/>
    <p:sldId id="298" r:id="rId5"/>
    <p:sldId id="296" r:id="rId6"/>
    <p:sldId id="292" r:id="rId7"/>
    <p:sldId id="291" r:id="rId8"/>
  </p:sldIdLst>
  <p:sldSz cx="7199313" cy="10396538"/>
  <p:notesSz cx="6807200" cy="9939338"/>
  <p:defaultTextStyle>
    <a:defPPr>
      <a:defRPr lang="ja-JP"/>
    </a:defPPr>
    <a:lvl1pPr marL="0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1pPr>
    <a:lvl2pPr marL="479877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2pPr>
    <a:lvl3pPr marL="959754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3pPr>
    <a:lvl4pPr marL="1439631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4pPr>
    <a:lvl5pPr marL="1919508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5pPr>
    <a:lvl6pPr marL="2399386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6pPr>
    <a:lvl7pPr marL="2879263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7pPr>
    <a:lvl8pPr marL="3359140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8pPr>
    <a:lvl9pPr marL="3839017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5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1F8"/>
    <a:srgbClr val="385D8A"/>
    <a:srgbClr val="FF7C80"/>
    <a:srgbClr val="F5770F"/>
    <a:srgbClr val="FFFFE5"/>
    <a:srgbClr val="FFFFCC"/>
    <a:srgbClr val="DCE6F2"/>
    <a:srgbClr val="FF7174"/>
    <a:srgbClr val="93A7BF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6" d="100"/>
          <a:sy n="76" d="100"/>
        </p:scale>
        <p:origin x="3072" y="210"/>
      </p:cViewPr>
      <p:guideLst>
        <p:guide orient="horz" pos="327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D21724A6-3D10-4E54-BE1C-BF1CF1B271E6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A4374696-A59A-4E47-8EA3-69E4B4B1C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38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1pPr>
    <a:lvl2pPr marL="479877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2pPr>
    <a:lvl3pPr marL="959754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3pPr>
    <a:lvl4pPr marL="1439631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4pPr>
    <a:lvl5pPr marL="1919508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5pPr>
    <a:lvl6pPr marL="2399386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6pPr>
    <a:lvl7pPr marL="2879263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7pPr>
    <a:lvl8pPr marL="3359140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8pPr>
    <a:lvl9pPr marL="3839017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949" y="3229669"/>
            <a:ext cx="6119416" cy="222851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897" y="5891374"/>
            <a:ext cx="5039519" cy="265689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7A50-7A3F-4D82-85AC-53207E14112F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5818-06A7-484F-B559-CE32F78FF17E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19502" y="416347"/>
            <a:ext cx="1619845" cy="887075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9966" y="416347"/>
            <a:ext cx="4739548" cy="887075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F526-A93C-47A8-844B-D7645EB9E4D9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96BF-9FE3-4972-94F0-D60C01578D33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696" y="6680739"/>
            <a:ext cx="6119416" cy="2064868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696" y="4406500"/>
            <a:ext cx="6119416" cy="2274242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40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811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21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624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202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434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840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245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5A3-5BA5-4640-A4B4-77FB27C86FB2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9965" y="2425860"/>
            <a:ext cx="3179697" cy="6861234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59652" y="2425860"/>
            <a:ext cx="3179697" cy="6861234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A32-FE4A-41AE-9633-7CE0F10EFA1C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9967" y="2327191"/>
            <a:ext cx="3180947" cy="96986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406" indent="0">
              <a:buNone/>
              <a:defRPr sz="2889" b="1"/>
            </a:lvl2pPr>
            <a:lvl3pPr marL="1320811" indent="0">
              <a:buNone/>
              <a:defRPr sz="2600" b="1"/>
            </a:lvl3pPr>
            <a:lvl4pPr marL="1981217" indent="0">
              <a:buNone/>
              <a:defRPr sz="2311" b="1"/>
            </a:lvl4pPr>
            <a:lvl5pPr marL="2641624" indent="0">
              <a:buNone/>
              <a:defRPr sz="2311" b="1"/>
            </a:lvl5pPr>
            <a:lvl6pPr marL="3302029" indent="0">
              <a:buNone/>
              <a:defRPr sz="2311" b="1"/>
            </a:lvl6pPr>
            <a:lvl7pPr marL="3962434" indent="0">
              <a:buNone/>
              <a:defRPr sz="2311" b="1"/>
            </a:lvl7pPr>
            <a:lvl8pPr marL="4622840" indent="0">
              <a:buNone/>
              <a:defRPr sz="2311" b="1"/>
            </a:lvl8pPr>
            <a:lvl9pPr marL="528324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9967" y="3297050"/>
            <a:ext cx="3180947" cy="5990043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153" y="2327191"/>
            <a:ext cx="3182196" cy="96986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406" indent="0">
              <a:buNone/>
              <a:defRPr sz="2889" b="1"/>
            </a:lvl2pPr>
            <a:lvl3pPr marL="1320811" indent="0">
              <a:buNone/>
              <a:defRPr sz="2600" b="1"/>
            </a:lvl3pPr>
            <a:lvl4pPr marL="1981217" indent="0">
              <a:buNone/>
              <a:defRPr sz="2311" b="1"/>
            </a:lvl4pPr>
            <a:lvl5pPr marL="2641624" indent="0">
              <a:buNone/>
              <a:defRPr sz="2311" b="1"/>
            </a:lvl5pPr>
            <a:lvl6pPr marL="3302029" indent="0">
              <a:buNone/>
              <a:defRPr sz="2311" b="1"/>
            </a:lvl6pPr>
            <a:lvl7pPr marL="3962434" indent="0">
              <a:buNone/>
              <a:defRPr sz="2311" b="1"/>
            </a:lvl7pPr>
            <a:lvl8pPr marL="4622840" indent="0">
              <a:buNone/>
              <a:defRPr sz="2311" b="1"/>
            </a:lvl8pPr>
            <a:lvl9pPr marL="528324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153" y="3297050"/>
            <a:ext cx="3182196" cy="5990043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18E35-566D-46F6-A1BB-295319172D78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D3BA-3475-4A71-B217-77D7874D90EB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67EE-6184-465E-95D0-5DA466CD4B3E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7" y="413938"/>
            <a:ext cx="2368525" cy="1761636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4733" y="413939"/>
            <a:ext cx="4024616" cy="8873158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9967" y="2175572"/>
            <a:ext cx="2368525" cy="7111522"/>
          </a:xfrm>
        </p:spPr>
        <p:txBody>
          <a:bodyPr/>
          <a:lstStyle>
            <a:lvl1pPr marL="0" indent="0">
              <a:buNone/>
              <a:defRPr sz="2022"/>
            </a:lvl1pPr>
            <a:lvl2pPr marL="660406" indent="0">
              <a:buNone/>
              <a:defRPr sz="1733"/>
            </a:lvl2pPr>
            <a:lvl3pPr marL="1320811" indent="0">
              <a:buNone/>
              <a:defRPr sz="1444"/>
            </a:lvl3pPr>
            <a:lvl4pPr marL="1981217" indent="0">
              <a:buNone/>
              <a:defRPr sz="1300"/>
            </a:lvl4pPr>
            <a:lvl5pPr marL="2641624" indent="0">
              <a:buNone/>
              <a:defRPr sz="1300"/>
            </a:lvl5pPr>
            <a:lvl6pPr marL="3302029" indent="0">
              <a:buNone/>
              <a:defRPr sz="1300"/>
            </a:lvl6pPr>
            <a:lvl7pPr marL="3962434" indent="0">
              <a:buNone/>
              <a:defRPr sz="1300"/>
            </a:lvl7pPr>
            <a:lvl8pPr marL="4622840" indent="0">
              <a:buNone/>
              <a:defRPr sz="1300"/>
            </a:lvl8pPr>
            <a:lvl9pPr marL="528324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5237-6249-4DF1-A40C-FBD0FA01AD1E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116" y="7277576"/>
            <a:ext cx="4319588" cy="859160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116" y="928949"/>
            <a:ext cx="4319588" cy="6237923"/>
          </a:xfrm>
        </p:spPr>
        <p:txBody>
          <a:bodyPr/>
          <a:lstStyle>
            <a:lvl1pPr marL="0" indent="0">
              <a:buNone/>
              <a:defRPr sz="4622"/>
            </a:lvl1pPr>
            <a:lvl2pPr marL="660406" indent="0">
              <a:buNone/>
              <a:defRPr sz="4044"/>
            </a:lvl2pPr>
            <a:lvl3pPr marL="1320811" indent="0">
              <a:buNone/>
              <a:defRPr sz="3467"/>
            </a:lvl3pPr>
            <a:lvl4pPr marL="1981217" indent="0">
              <a:buNone/>
              <a:defRPr sz="2889"/>
            </a:lvl4pPr>
            <a:lvl5pPr marL="2641624" indent="0">
              <a:buNone/>
              <a:defRPr sz="2889"/>
            </a:lvl5pPr>
            <a:lvl6pPr marL="3302029" indent="0">
              <a:buNone/>
              <a:defRPr sz="2889"/>
            </a:lvl6pPr>
            <a:lvl7pPr marL="3962434" indent="0">
              <a:buNone/>
              <a:defRPr sz="2889"/>
            </a:lvl7pPr>
            <a:lvl8pPr marL="4622840" indent="0">
              <a:buNone/>
              <a:defRPr sz="2889"/>
            </a:lvl8pPr>
            <a:lvl9pPr marL="5283245" indent="0">
              <a:buNone/>
              <a:defRPr sz="2889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116" y="8136736"/>
            <a:ext cx="4319588" cy="1220148"/>
          </a:xfrm>
        </p:spPr>
        <p:txBody>
          <a:bodyPr/>
          <a:lstStyle>
            <a:lvl1pPr marL="0" indent="0">
              <a:buNone/>
              <a:defRPr sz="2022"/>
            </a:lvl1pPr>
            <a:lvl2pPr marL="660406" indent="0">
              <a:buNone/>
              <a:defRPr sz="1733"/>
            </a:lvl2pPr>
            <a:lvl3pPr marL="1320811" indent="0">
              <a:buNone/>
              <a:defRPr sz="1444"/>
            </a:lvl3pPr>
            <a:lvl4pPr marL="1981217" indent="0">
              <a:buNone/>
              <a:defRPr sz="1300"/>
            </a:lvl4pPr>
            <a:lvl5pPr marL="2641624" indent="0">
              <a:buNone/>
              <a:defRPr sz="1300"/>
            </a:lvl5pPr>
            <a:lvl6pPr marL="3302029" indent="0">
              <a:buNone/>
              <a:defRPr sz="1300"/>
            </a:lvl6pPr>
            <a:lvl7pPr marL="3962434" indent="0">
              <a:buNone/>
              <a:defRPr sz="1300"/>
            </a:lvl7pPr>
            <a:lvl8pPr marL="4622840" indent="0">
              <a:buNone/>
              <a:defRPr sz="1300"/>
            </a:lvl8pPr>
            <a:lvl9pPr marL="528324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40AC-850D-4A8F-ADFE-7889CDEF9AEA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59966" y="416343"/>
            <a:ext cx="6479382" cy="17327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9966" y="2425860"/>
            <a:ext cx="6479382" cy="686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59966" y="9636054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9B60C-9377-49C2-9440-D2AA4B78F024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59766" y="9636054"/>
            <a:ext cx="2279782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59508" y="9636054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320811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304" indent="-495304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59" indent="-412753" algn="l" defTabSz="1320811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1014" indent="-330203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420" indent="-330203" algn="l" defTabSz="1320811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826" indent="-330203" algn="l" defTabSz="1320811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231" indent="-330203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638" indent="-330203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3044" indent="-330203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449" indent="-330203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406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811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217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624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2029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34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840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245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グループ 2"/>
          <p:cNvGrpSpPr>
            <a:grpSpLocks/>
          </p:cNvGrpSpPr>
          <p:nvPr/>
        </p:nvGrpSpPr>
        <p:grpSpPr bwMode="auto">
          <a:xfrm>
            <a:off x="-213997" y="470825"/>
            <a:ext cx="7718015" cy="9533256"/>
            <a:chOff x="316" y="406"/>
            <a:chExt cx="11990" cy="15025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316" y="406"/>
              <a:ext cx="11990" cy="15025"/>
              <a:chOff x="321" y="406"/>
              <a:chExt cx="11983" cy="15025"/>
            </a:xfrm>
          </p:grpSpPr>
          <p:sp>
            <p:nvSpPr>
              <p:cNvPr id="40" name="Rectangle 13"/>
              <p:cNvSpPr>
                <a:spLocks noChangeArrowheads="1"/>
              </p:cNvSpPr>
              <p:nvPr/>
            </p:nvSpPr>
            <p:spPr bwMode="auto">
              <a:xfrm flipH="1">
                <a:off x="2690" y="406"/>
                <a:ext cx="1563" cy="1518"/>
              </a:xfrm>
              <a:prstGeom prst="rect">
                <a:avLst/>
              </a:prstGeom>
              <a:solidFill>
                <a:srgbClr val="009DD9"/>
              </a:solidFill>
              <a:ln w="12700">
                <a:solidFill>
                  <a:sysClr val="window" lastClr="FFFFFF"/>
                </a:solidFill>
                <a:miter lim="800000"/>
                <a:headEnd/>
                <a:tailEnd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D8D8D8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b" anchorCtr="0" upright="1">
                <a:noAutofit/>
              </a:bodyPr>
              <a:lstStyle/>
              <a:p>
                <a:pPr algn="just"/>
                <a:r>
                  <a:rPr lang="en-US" sz="2600" kern="100">
                    <a:solidFill>
                      <a:srgbClr val="FFFFFF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    </a:t>
                </a:r>
                <a:endParaRPr lang="ja-JP" altLang="en-US" sz="1050" kern="10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Rectangle 4" descr="Zig zag"/>
              <p:cNvSpPr>
                <a:spLocks noChangeArrowheads="1"/>
              </p:cNvSpPr>
              <p:nvPr/>
            </p:nvSpPr>
            <p:spPr bwMode="auto">
              <a:xfrm>
                <a:off x="339" y="406"/>
                <a:ext cx="11582" cy="15025"/>
              </a:xfrm>
              <a:prstGeom prst="rect">
                <a:avLst/>
              </a:prstGeom>
              <a:solidFill>
                <a:sysClr val="window" lastClr="FFFFFF"/>
              </a:solidFill>
              <a:ln w="1270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/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42" name="Rectangle 5"/>
              <p:cNvSpPr>
                <a:spLocks noChangeArrowheads="1"/>
              </p:cNvSpPr>
              <p:nvPr/>
            </p:nvSpPr>
            <p:spPr bwMode="auto">
              <a:xfrm>
                <a:off x="3446" y="406"/>
                <a:ext cx="8858" cy="150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70000"/>
                </a:schemeClr>
              </a:solidFill>
              <a:ln w="12700">
                <a:solidFill>
                  <a:sysClr val="window" lastClr="FFFFFF"/>
                </a:solidFill>
                <a:miter lim="800000"/>
                <a:headEnd/>
                <a:tailEnd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D8D8D8"/>
                      </a:outerShdw>
                    </a:effectLst>
                  </a14:hiddenEffects>
                </a:ext>
              </a:extLst>
            </p:spPr>
            <p:txBody>
              <a:bodyPr rot="0" vert="horz" wrap="square" lIns="228600" tIns="1371600" rIns="457200" bIns="45720" anchor="t" anchorCtr="0" upright="1">
                <a:noAutofit/>
              </a:bodyPr>
              <a:lstStyle/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1050" kern="1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3" name="Group 6"/>
              <p:cNvGrpSpPr>
                <a:grpSpLocks/>
              </p:cNvGrpSpPr>
              <p:nvPr/>
            </p:nvGrpSpPr>
            <p:grpSpPr bwMode="auto">
              <a:xfrm>
                <a:off x="321" y="3423"/>
                <a:ext cx="3126" cy="6068"/>
                <a:chOff x="654" y="3599"/>
                <a:chExt cx="2880" cy="5760"/>
              </a:xfrm>
            </p:grpSpPr>
            <p:sp>
              <p:nvSpPr>
                <p:cNvPr id="44" name="Rectangle 7"/>
                <p:cNvSpPr>
                  <a:spLocks noChangeArrowheads="1"/>
                </p:cNvSpPr>
                <p:nvPr/>
              </p:nvSpPr>
              <p:spPr bwMode="auto">
                <a:xfrm flipH="1">
                  <a:off x="2094" y="6479"/>
                  <a:ext cx="1440" cy="1440"/>
                </a:xfrm>
                <a:prstGeom prst="rect">
                  <a:avLst/>
                </a:prstGeom>
                <a:solidFill>
                  <a:srgbClr val="FF7174">
                    <a:alpha val="80000"/>
                  </a:srgb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/>
              </p:nvSpPr>
              <p:spPr bwMode="auto">
                <a:xfrm flipH="1">
                  <a:off x="2094" y="5039"/>
                  <a:ext cx="1440" cy="144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/>
              </p:nvSpPr>
              <p:spPr bwMode="auto">
                <a:xfrm flipH="1">
                  <a:off x="654" y="5039"/>
                  <a:ext cx="1440" cy="1440"/>
                </a:xfrm>
                <a:prstGeom prst="rect">
                  <a:avLst/>
                </a:prstGeom>
                <a:solidFill>
                  <a:srgbClr val="FF7174">
                    <a:alpha val="80000"/>
                  </a:srgb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/>
              </p:nvSpPr>
              <p:spPr bwMode="auto">
                <a:xfrm flipH="1">
                  <a:off x="654" y="3599"/>
                  <a:ext cx="1440" cy="144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8" name="Rectangle 11"/>
                <p:cNvSpPr>
                  <a:spLocks noChangeArrowheads="1"/>
                </p:cNvSpPr>
                <p:nvPr/>
              </p:nvSpPr>
              <p:spPr bwMode="auto">
                <a:xfrm flipH="1">
                  <a:off x="654" y="6479"/>
                  <a:ext cx="1440" cy="144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9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2094" y="7919"/>
                  <a:ext cx="1440" cy="144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34" name="Group 14"/>
            <p:cNvGrpSpPr>
              <a:grpSpLocks/>
            </p:cNvGrpSpPr>
            <p:nvPr/>
          </p:nvGrpSpPr>
          <p:grpSpPr bwMode="auto">
            <a:xfrm>
              <a:off x="6193" y="12847"/>
              <a:ext cx="5723" cy="2567"/>
              <a:chOff x="6193" y="12847"/>
              <a:chExt cx="5723" cy="2567"/>
            </a:xfrm>
          </p:grpSpPr>
          <p:grpSp>
            <p:nvGrpSpPr>
              <p:cNvPr id="35" name="Group 15"/>
              <p:cNvGrpSpPr>
                <a:grpSpLocks/>
              </p:cNvGrpSpPr>
              <p:nvPr/>
            </p:nvGrpSpPr>
            <p:grpSpPr bwMode="auto">
              <a:xfrm flipH="1" flipV="1">
                <a:off x="11134" y="14445"/>
                <a:ext cx="782" cy="760"/>
                <a:chOff x="7648" y="11701"/>
                <a:chExt cx="2880" cy="2859"/>
              </a:xfrm>
            </p:grpSpPr>
            <p:sp>
              <p:nvSpPr>
                <p:cNvPr id="37" name="Rectangle 16"/>
                <p:cNvSpPr>
                  <a:spLocks noChangeArrowheads="1"/>
                </p:cNvSpPr>
                <p:nvPr/>
              </p:nvSpPr>
              <p:spPr bwMode="auto">
                <a:xfrm flipH="1">
                  <a:off x="9088" y="11701"/>
                  <a:ext cx="1440" cy="144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" name="Rectangle 17"/>
                <p:cNvSpPr>
                  <a:spLocks noChangeArrowheads="1"/>
                </p:cNvSpPr>
                <p:nvPr/>
              </p:nvSpPr>
              <p:spPr bwMode="auto">
                <a:xfrm flipH="1">
                  <a:off x="9088" y="13120"/>
                  <a:ext cx="1440" cy="1440"/>
                </a:xfrm>
                <a:prstGeom prst="rect">
                  <a:avLst/>
                </a:prstGeom>
                <a:solidFill>
                  <a:srgbClr val="FF7C80">
                    <a:alpha val="50000"/>
                  </a:srgb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" name="Rectangle 18"/>
                <p:cNvSpPr>
                  <a:spLocks noChangeArrowheads="1"/>
                </p:cNvSpPr>
                <p:nvPr/>
              </p:nvSpPr>
              <p:spPr bwMode="auto">
                <a:xfrm flipH="1">
                  <a:off x="7648" y="13120"/>
                  <a:ext cx="1440" cy="144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36" name="Rectangle 19"/>
              <p:cNvSpPr>
                <a:spLocks noChangeArrowheads="1"/>
              </p:cNvSpPr>
              <p:nvPr/>
            </p:nvSpPr>
            <p:spPr bwMode="auto">
              <a:xfrm>
                <a:off x="6193" y="12847"/>
                <a:ext cx="4995" cy="2567"/>
              </a:xfrm>
              <a:prstGeom prst="rect">
                <a:avLst/>
              </a:prstGeom>
              <a:solidFill>
                <a:srgbClr val="FFFFFF">
                  <a:alpha val="80000"/>
                </a:srgbClr>
              </a:solidFill>
              <a:extLst>
                <a:ext uri="{91240B29-F687-4F45-9708-019B960494DF}">
                  <a14:hiddenLine xmlns:a14="http://schemas.microsoft.com/office/drawing/2010/main" w="12700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D8D8D8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0" rIns="91440" bIns="0" anchor="b" anchorCtr="0" upright="1">
                <a:noAutofit/>
              </a:bodyPr>
              <a:lstStyle/>
              <a:p>
                <a:pPr algn="dist">
                  <a:lnSpc>
                    <a:spcPts val="2201"/>
                  </a:lnSpc>
                </a:pPr>
                <a:r>
                  <a:rPr lang="ja-JP" altLang="en-US" sz="1600" kern="100" dirty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厚生労働省</a:t>
                </a:r>
                <a:endParaRPr lang="ja-JP" altLang="en-US" sz="1050" kern="100" dirty="0">
                  <a:solidFill>
                    <a:schemeClr val="tx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dist">
                  <a:lnSpc>
                    <a:spcPts val="2201"/>
                  </a:lnSpc>
                </a:pPr>
                <a:r>
                  <a:rPr lang="ja-JP" altLang="en-US" sz="1600" kern="100" dirty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都道府県労働局</a:t>
                </a:r>
                <a:endParaRPr lang="ja-JP" altLang="en-US" sz="1050" kern="100" dirty="0">
                  <a:solidFill>
                    <a:schemeClr val="tx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dist">
                  <a:lnSpc>
                    <a:spcPts val="2201"/>
                  </a:lnSpc>
                </a:pPr>
                <a:r>
                  <a:rPr lang="ja-JP" altLang="en-US" sz="1600" kern="100" spc="-60" dirty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ハローワーク</a:t>
                </a:r>
                <a:r>
                  <a:rPr lang="en-US" sz="1600" kern="100" spc="-60" dirty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(</a:t>
                </a:r>
                <a:r>
                  <a:rPr lang="ja-JP" altLang="en-US" sz="1600" kern="100" spc="-60" dirty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公共職業安定所</a:t>
                </a:r>
                <a:r>
                  <a:rPr lang="en-US" sz="1600" kern="100" spc="-60" dirty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)</a:t>
                </a:r>
                <a:endParaRPr lang="ja-JP" altLang="en-US" sz="1050" kern="100" dirty="0">
                  <a:solidFill>
                    <a:schemeClr val="tx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dist">
                  <a:lnSpc>
                    <a:spcPts val="2201"/>
                  </a:lnSpc>
                </a:pPr>
                <a:r>
                  <a:rPr lang="ja-JP" altLang="en-US" sz="1600" b="1" kern="100" dirty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令和</a:t>
                </a:r>
                <a:r>
                  <a:rPr lang="ja-JP" altLang="en-US" sz="1600" b="1" kern="100" dirty="0" smtClean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２年５月</a:t>
                </a:r>
                <a:r>
                  <a:rPr lang="en-US" altLang="ja-JP" sz="1600" b="1" kern="100" dirty="0" smtClean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19</a:t>
                </a:r>
                <a:r>
                  <a:rPr lang="ja-JP" altLang="en-US" sz="1600" b="1" kern="100" dirty="0" smtClean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日</a:t>
                </a:r>
                <a:r>
                  <a:rPr lang="ja-JP" altLang="en-US" sz="1600" b="1" kern="100" dirty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現在</a:t>
                </a:r>
                <a:endParaRPr lang="ja-JP" altLang="en-US" sz="1050" kern="100" dirty="0">
                  <a:solidFill>
                    <a:schemeClr val="tx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r"/>
                <a:r>
                  <a:rPr lang="en-US" sz="1100" dirty="0">
                    <a:solidFill>
                      <a:srgbClr val="FFFFFF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r"/>
                <a:r>
                  <a:rPr lang="en-US" sz="1100" dirty="0">
                    <a:solidFill>
                      <a:srgbClr val="FFFFFF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9" name="Rectangle 19"/>
          <p:cNvSpPr>
            <a:spLocks noChangeArrowheads="1"/>
          </p:cNvSpPr>
          <p:nvPr/>
        </p:nvSpPr>
        <p:spPr bwMode="auto">
          <a:xfrm>
            <a:off x="4937721" y="9642096"/>
            <a:ext cx="1759268" cy="37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8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D8D8D8"/>
                  </a:outerShdw>
                </a:effectLst>
              </a14:hiddenEffects>
            </a:ext>
          </a:extLst>
        </p:spPr>
        <p:txBody>
          <a:bodyPr rot="0" vert="horz" wrap="square" lIns="91440" tIns="0" rIns="91440" bIns="0" anchor="b" anchorCtr="0" upright="1">
            <a:noAutofit/>
          </a:bodyPr>
          <a:lstStyle/>
          <a:p>
            <a:pPr algn="r"/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HGSｺﾞｼｯｸM" panose="020B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PL0200519</a:t>
            </a:r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企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03</a:t>
            </a:r>
            <a:r>
              <a:rPr lang="en-US" sz="1100" dirty="0" smtClean="0">
                <a:solidFill>
                  <a:schemeClr val="tx2">
                    <a:lumMod val="75000"/>
                  </a:scheme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</a:t>
            </a:r>
            <a:endParaRPr lang="ja-JP" altLang="en-US" sz="1100" dirty="0">
              <a:solidFill>
                <a:schemeClr val="tx2">
                  <a:lumMod val="75000"/>
                </a:schemeClr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/>
            <a:r>
              <a:rPr lang="en-US" sz="1100" dirty="0">
                <a:solidFill>
                  <a:schemeClr val="tx2">
                    <a:lumMod val="75000"/>
                  </a:scheme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en-US" sz="1100" dirty="0">
              <a:solidFill>
                <a:schemeClr val="tx2">
                  <a:lumMod val="75000"/>
                </a:schemeClr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74656" y="2598645"/>
            <a:ext cx="581626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6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ja-JP" altLang="en-US" sz="5200" b="1" spc="-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緊急雇用安定助成金</a:t>
            </a:r>
            <a:endParaRPr kumimoji="1" lang="en-US" altLang="ja-JP" sz="5200" b="1" spc="-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66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5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支給申請</a:t>
            </a:r>
            <a:endParaRPr lang="en-US" altLang="ja-JP" sz="5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66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5600" b="1" spc="-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マニュアル</a:t>
            </a:r>
          </a:p>
          <a:p>
            <a:pPr algn="ctr">
              <a:lnSpc>
                <a:spcPts val="6600"/>
              </a:lnSpc>
              <a:spcBef>
                <a:spcPts val="600"/>
              </a:spcBef>
              <a:spcAft>
                <a:spcPts val="600"/>
              </a:spcAft>
            </a:pPr>
            <a:endParaRPr lang="en-US" altLang="ja-JP" sz="3600" b="1" spc="-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047089" y="7247197"/>
            <a:ext cx="48825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600" spc="-50" dirty="0" smtClean="0">
              <a:solidFill>
                <a:srgbClr val="0066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2159656" y="7158381"/>
            <a:ext cx="4893341" cy="13237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xtLst/>
        </p:spPr>
        <p:txBody>
          <a:bodyPr rot="0" vert="horz" wrap="square" lIns="216000" tIns="8890" rIns="216000" bIns="8890" anchor="ctr" anchorCtr="1" upright="1">
            <a:noAutofit/>
          </a:bodyPr>
          <a:lstStyle/>
          <a:p>
            <a:r>
              <a:rPr lang="ja-JP" altLang="en-US" sz="2000" kern="100" spc="-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雇用保険被保険者ではない従業員の方を</a:t>
            </a:r>
            <a:endParaRPr lang="en-US" altLang="ja-JP" sz="2000" kern="100" spc="-2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2000" kern="100" spc="-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休業させた場合の助成金です。</a:t>
            </a:r>
            <a:endParaRPr lang="en-US" altLang="ja-JP" sz="1600" kern="100" spc="-2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altLang="ja-JP" sz="1600" kern="100" spc="-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600" kern="100" spc="-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雇用保険被保険者は</a:t>
            </a:r>
            <a:r>
              <a:rPr lang="en-US" altLang="ja-JP" sz="1600" kern="100" spc="-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｢</a:t>
            </a:r>
            <a:r>
              <a:rPr lang="ja-JP" altLang="en-US" sz="1600" kern="100" spc="-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雇用調整助成金マニュアル」をご覧ください。</a:t>
            </a:r>
            <a:endParaRPr lang="en-US" altLang="ja-JP" sz="1600" kern="100" spc="-2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1" name="Rectangle 43"/>
          <p:cNvSpPr>
            <a:spLocks noChangeArrowheads="1"/>
          </p:cNvSpPr>
          <p:nvPr/>
        </p:nvSpPr>
        <p:spPr bwMode="auto">
          <a:xfrm>
            <a:off x="721187" y="114521"/>
            <a:ext cx="5125542" cy="144980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xtLst/>
        </p:spPr>
        <p:txBody>
          <a:bodyPr rot="0" vert="horz" wrap="square" lIns="74295" tIns="36000" rIns="74295" bIns="8890" anchor="ctr" anchorCtr="0" upright="1">
            <a:noAutofit/>
          </a:bodyPr>
          <a:lstStyle/>
          <a:p>
            <a:pPr algn="just"/>
            <a:r>
              <a:rPr lang="ja-JP" altLang="en-US" sz="3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8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小規模事業主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(※)</a:t>
            </a:r>
            <a:r>
              <a:rPr lang="ja-JP" altLang="en-US" sz="28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の皆さま</a:t>
            </a:r>
            <a:endParaRPr lang="en-US" altLang="ja-JP" sz="28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600"/>
              </a:spcAft>
            </a:pPr>
            <a:r>
              <a:rPr lang="ja-JP" altLang="en-US" sz="2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このマニュアルは、従業員が概ね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20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人以下の会社や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600"/>
              </a:spcAft>
            </a:pP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    個人事業主の方を対象としています。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ja-JP" altLang="en-US" sz="2200" kern="1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u="sng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支給申請がこ</a:t>
            </a:r>
            <a:r>
              <a:rPr lang="ja-JP" altLang="en-US" sz="2000" u="sng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れ</a:t>
            </a:r>
            <a:r>
              <a:rPr lang="ja-JP" altLang="en-US" sz="2000" u="sng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までより簡単になります</a:t>
            </a:r>
            <a:endParaRPr lang="en-US" altLang="ja-JP" sz="2000" u="sng" kern="1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0" name="AutoShape 14"/>
          <p:cNvSpPr>
            <a:spLocks noChangeArrowheads="1"/>
          </p:cNvSpPr>
          <p:nvPr/>
        </p:nvSpPr>
        <p:spPr bwMode="auto">
          <a:xfrm>
            <a:off x="-436070" y="1265789"/>
            <a:ext cx="866140" cy="952817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51" name="図 5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54319" y="551512"/>
            <a:ext cx="771525" cy="69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AutoShape 12"/>
          <p:cNvSpPr>
            <a:spLocks noChangeArrowheads="1"/>
          </p:cNvSpPr>
          <p:nvPr/>
        </p:nvSpPr>
        <p:spPr bwMode="auto">
          <a:xfrm>
            <a:off x="-412166" y="-326973"/>
            <a:ext cx="851535" cy="87122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" name="AutoShape 7"/>
          <p:cNvSpPr>
            <a:spLocks noChangeArrowheads="1"/>
          </p:cNvSpPr>
          <p:nvPr/>
        </p:nvSpPr>
        <p:spPr bwMode="auto">
          <a:xfrm>
            <a:off x="-792832" y="9904198"/>
            <a:ext cx="6588125" cy="73977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54" name="図 5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719033" y="9906159"/>
            <a:ext cx="748665" cy="49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AutoShape 9"/>
          <p:cNvSpPr>
            <a:spLocks noChangeArrowheads="1"/>
          </p:cNvSpPr>
          <p:nvPr/>
        </p:nvSpPr>
        <p:spPr bwMode="auto">
          <a:xfrm>
            <a:off x="6467698" y="9899753"/>
            <a:ext cx="1428115" cy="74866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356558" y="728763"/>
            <a:ext cx="6399014" cy="9401628"/>
            <a:chOff x="80642" y="750981"/>
            <a:chExt cx="6399014" cy="9401628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0642" y="750981"/>
              <a:ext cx="6399014" cy="9401628"/>
            </a:xfrm>
            <a:prstGeom prst="rect">
              <a:avLst/>
            </a:prstGeom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4004656" y="3325634"/>
              <a:ext cx="45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>
                  <a:solidFill>
                    <a:srgbClr val="FF0000"/>
                  </a:solidFill>
                </a:rPr>
                <a:t>X</a:t>
              </a:r>
              <a:endParaRPr kumimoji="1" lang="ja-JP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4792156" y="3325633"/>
              <a:ext cx="45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635906" y="3325633"/>
              <a:ext cx="45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3205688" y="2165866"/>
              <a:ext cx="450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200" b="1" dirty="0">
                  <a:solidFill>
                    <a:srgbClr val="FF0000"/>
                  </a:solidFill>
                </a:rPr>
                <a:t>b</a:t>
              </a:r>
              <a:endParaRPr lang="en-US" altLang="ja-JP" sz="2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3205688" y="2432232"/>
              <a:ext cx="42651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200" b="1" dirty="0" smtClean="0">
                  <a:solidFill>
                    <a:srgbClr val="FF0000"/>
                  </a:solidFill>
                </a:rPr>
                <a:t>Y</a:t>
              </a: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4582491" y="2284072"/>
              <a:ext cx="900001" cy="565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altLang="ja-JP" sz="2200" b="1" dirty="0" smtClean="0">
                  <a:solidFill>
                    <a:srgbClr val="FF0000"/>
                  </a:solidFill>
                </a:rPr>
                <a:t>B=</a:t>
              </a:r>
            </a:p>
            <a:p>
              <a:pPr>
                <a:lnSpc>
                  <a:spcPts val="1800"/>
                </a:lnSpc>
              </a:pPr>
              <a:r>
                <a:rPr lang="en-US" altLang="ja-JP" sz="2200" b="1" dirty="0" smtClean="0">
                  <a:solidFill>
                    <a:srgbClr val="FF0000"/>
                  </a:solidFill>
                </a:rPr>
                <a:t>X+</a:t>
              </a:r>
              <a:r>
                <a:rPr lang="en-US" altLang="ja-JP" sz="2200" b="1" dirty="0">
                  <a:solidFill>
                    <a:srgbClr val="FF0000"/>
                  </a:solidFill>
                </a:rPr>
                <a:t>Y</a:t>
              </a:r>
              <a:endParaRPr lang="en-US" altLang="ja-JP" sz="2200" b="1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25" name="Rectangle 7"/>
          <p:cNvSpPr>
            <a:spLocks noChangeArrowheads="1"/>
          </p:cNvSpPr>
          <p:nvPr/>
        </p:nvSpPr>
        <p:spPr bwMode="auto">
          <a:xfrm flipH="1">
            <a:off x="89656" y="113269"/>
            <a:ext cx="6975000" cy="614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2" name="スライド番号プレースホルダー 3"/>
          <p:cNvSpPr txBox="1">
            <a:spLocks/>
          </p:cNvSpPr>
          <p:nvPr/>
        </p:nvSpPr>
        <p:spPr>
          <a:xfrm>
            <a:off x="0" y="9999749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59754" rtl="0" eaLnBrk="1" latinLnBrk="0" hangingPunct="1">
              <a:defRPr kumimoji="1" sz="173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987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754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631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508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386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263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140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01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9656" y="113269"/>
            <a:ext cx="6134213" cy="604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6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１．まず、休業した実績を記入します</a:t>
            </a:r>
            <a:r>
              <a:rPr lang="ja-JP" altLang="en-US" sz="2600" b="1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。</a:t>
            </a:r>
            <a:endParaRPr lang="en-US" altLang="ja-JP" sz="2600" b="1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 flipH="1" flipV="1">
            <a:off x="4004656" y="4653042"/>
            <a:ext cx="771825" cy="577459"/>
          </a:xfrm>
          <a:prstGeom prst="straightConnector1">
            <a:avLst/>
          </a:prstGeom>
          <a:ln w="3175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1336543" y="7385389"/>
            <a:ext cx="5602328" cy="1833421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休業が事前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に決めた内容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（休業期間や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休業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手当率など）に沿って行われた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か、従業員の代表の方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に確認してもらって</a:t>
            </a:r>
            <a:endParaRPr lang="en-US" altLang="ja-JP" sz="1600" spc="-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lang="en-US" altLang="ja-JP" sz="1600" spc="-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に誤りが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なければ、従業員の代表の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方に署名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（記名と押印でも可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）してもらって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</a:p>
          <a:p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この署名により、事業主と労働者代表が事前に確約して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</a:t>
            </a:r>
            <a:endParaRPr lang="en-US" altLang="ja-JP" sz="1600" spc="-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を確認した書面とみなします。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4004656" y="9218810"/>
            <a:ext cx="771824" cy="659459"/>
          </a:xfrm>
          <a:prstGeom prst="straightConnector1">
            <a:avLst/>
          </a:prstGeom>
          <a:ln w="3175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377602" y="2378384"/>
            <a:ext cx="1974084" cy="883515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事前に定めた「休業手当支払率」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を記入して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ja-JP" altLang="en-US" sz="1600" spc="-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1679840" y="2093554"/>
            <a:ext cx="420711" cy="271783"/>
          </a:xfrm>
          <a:prstGeom prst="straightConnector1">
            <a:avLst/>
          </a:prstGeom>
          <a:ln w="3175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4609727" y="1109456"/>
            <a:ext cx="2329144" cy="642353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通常、賃金締切日の期間（１か月）と同じです。</a:t>
            </a:r>
            <a:endParaRPr lang="ja-JP" altLang="en-US" sz="1600" spc="-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1" name="直線矢印コネクタ 40"/>
          <p:cNvCxnSpPr>
            <a:stCxn id="37" idx="1"/>
          </p:cNvCxnSpPr>
          <p:nvPr/>
        </p:nvCxnSpPr>
        <p:spPr>
          <a:xfrm flipH="1">
            <a:off x="3689656" y="1430633"/>
            <a:ext cx="920071" cy="211614"/>
          </a:xfrm>
          <a:prstGeom prst="straightConnector1">
            <a:avLst/>
          </a:prstGeom>
          <a:ln w="3175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884143" y="3792285"/>
            <a:ext cx="1874891" cy="1269111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短時間休業の合計時間数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、何日分に当たるのか計算します。</a:t>
            </a:r>
            <a:endParaRPr lang="en-US" altLang="ja-JP" sz="1600" spc="-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spc="-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600" spc="-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Y</a:t>
            </a:r>
            <a:r>
              <a:rPr lang="ja-JP" altLang="en-US" sz="1600" spc="-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＝ａ</a:t>
            </a:r>
            <a:r>
              <a:rPr lang="en-US" altLang="ja-JP" sz="1600" spc="-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r>
              <a:rPr lang="ja-JP" altLang="en-US" sz="1600" spc="-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ｂ</a:t>
            </a:r>
            <a:endParaRPr lang="ja-JP" altLang="en-US" sz="1600" spc="-1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2100551" y="2800117"/>
            <a:ext cx="1330137" cy="992168"/>
          </a:xfrm>
          <a:prstGeom prst="straightConnector1">
            <a:avLst/>
          </a:prstGeom>
          <a:ln w="3175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2351686" y="5240870"/>
            <a:ext cx="4636136" cy="1749438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雇用保険被保険者ではない従業員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休業させた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、氏名を記入して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</a:p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次に、休業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させた日数や時間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、休業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手当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額を一人</a:t>
            </a:r>
            <a:endParaRPr lang="en-US" altLang="ja-JP" sz="1600" spc="-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ひとり記入して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</a:p>
          <a:p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なお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、休業手当額は１日休業させた場合と、一部の時間休業させた場合の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合計額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を記入します。</a:t>
            </a:r>
            <a:endParaRPr lang="ja-JP" altLang="en-US" sz="1600" spc="-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89656" y="9891054"/>
            <a:ext cx="496032" cy="482215"/>
            <a:chOff x="-1823360" y="6370470"/>
            <a:chExt cx="496032" cy="482215"/>
          </a:xfrm>
        </p:grpSpPr>
        <p:sp>
          <p:nvSpPr>
            <p:cNvPr id="35" name="Rectangle 17"/>
            <p:cNvSpPr>
              <a:spLocks noChangeArrowheads="1"/>
            </p:cNvSpPr>
            <p:nvPr/>
          </p:nvSpPr>
          <p:spPr bwMode="auto">
            <a:xfrm flipV="1">
              <a:off x="-1575344" y="6370470"/>
              <a:ext cx="248016" cy="24287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6" name="Rectangle 18"/>
            <p:cNvSpPr>
              <a:spLocks noChangeArrowheads="1"/>
            </p:cNvSpPr>
            <p:nvPr/>
          </p:nvSpPr>
          <p:spPr bwMode="auto">
            <a:xfrm flipV="1">
              <a:off x="-1823360" y="6370470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 flipV="1">
              <a:off x="-1575344" y="6609807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897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フローチャート: 代替処理 72"/>
          <p:cNvSpPr/>
          <p:nvPr/>
        </p:nvSpPr>
        <p:spPr>
          <a:xfrm>
            <a:off x="1568605" y="5935119"/>
            <a:ext cx="3810863" cy="690445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0099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令和２年４月８日以降の休業が含まれていて、</a:t>
            </a:r>
            <a:endParaRPr lang="en-US" altLang="ja-JP" sz="14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休業手当の支払い率が</a:t>
            </a:r>
            <a:r>
              <a:rPr lang="en-US" altLang="ja-JP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％を超えている。</a:t>
            </a:r>
            <a:endParaRPr lang="ja-JP" altLang="en-US" sz="14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Rectangle 7"/>
          <p:cNvSpPr>
            <a:spLocks noChangeArrowheads="1"/>
          </p:cNvSpPr>
          <p:nvPr/>
        </p:nvSpPr>
        <p:spPr bwMode="auto">
          <a:xfrm flipH="1">
            <a:off x="89655" y="113269"/>
            <a:ext cx="7059703" cy="614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00" name="フローチャート: 代替処理 99"/>
          <p:cNvSpPr/>
          <p:nvPr/>
        </p:nvSpPr>
        <p:spPr>
          <a:xfrm>
            <a:off x="673793" y="2571488"/>
            <a:ext cx="4618445" cy="892326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0099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各都道府県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知事から施設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の使用停止や施設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en-US" altLang="ja-JP" sz="16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営業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時間の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短縮の要請があった期間に、要請を</a:t>
            </a:r>
            <a:endParaRPr lang="en-US" altLang="ja-JP" sz="16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受けた施設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有し、１日でも休業等を行った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714467" y="3965774"/>
            <a:ext cx="2296320" cy="1416118"/>
            <a:chOff x="1553514" y="4513760"/>
            <a:chExt cx="1756079" cy="1318749"/>
          </a:xfrm>
        </p:grpSpPr>
        <p:sp>
          <p:nvSpPr>
            <p:cNvPr id="96" name="角丸四角形 95"/>
            <p:cNvSpPr/>
            <p:nvPr/>
          </p:nvSpPr>
          <p:spPr>
            <a:xfrm>
              <a:off x="1553514" y="4513760"/>
              <a:ext cx="1756079" cy="1318749"/>
            </a:xfrm>
            <a:prstGeom prst="roundRect">
              <a:avLst>
                <a:gd name="adj" fmla="val 5958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/>
            </a:p>
          </p:txBody>
        </p:sp>
        <p:sp>
          <p:nvSpPr>
            <p:cNvPr id="97" name="フローチャート: 代替処理 96"/>
            <p:cNvSpPr/>
            <p:nvPr/>
          </p:nvSpPr>
          <p:spPr>
            <a:xfrm>
              <a:off x="1725867" y="4603490"/>
              <a:ext cx="1486016" cy="461843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rgbClr val="0099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休業手当支払い率が</a:t>
              </a:r>
              <a:r>
                <a:rPr lang="en-US" altLang="ja-JP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lang="ja-JP" altLang="en-US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  <a:endParaRPr lang="en-US" altLang="ja-JP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8" name="フローチャート: 代替処理 97"/>
            <p:cNvSpPr/>
            <p:nvPr/>
          </p:nvSpPr>
          <p:spPr>
            <a:xfrm>
              <a:off x="1628701" y="5254794"/>
              <a:ext cx="1614358" cy="502859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rgbClr val="0099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</a:t>
              </a:r>
              <a:r>
                <a:rPr lang="ja-JP" altLang="en-US" sz="14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手当</a:t>
              </a:r>
              <a:r>
                <a:rPr lang="ja-JP" altLang="en-US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が１日当たり</a:t>
              </a:r>
              <a:r>
                <a:rPr lang="en-US" altLang="ja-JP" sz="14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8,330</a:t>
              </a:r>
              <a:r>
                <a:rPr lang="ja-JP" altLang="en-US" sz="14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円</a:t>
              </a:r>
              <a:r>
                <a:rPr lang="ja-JP" altLang="en-US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以上</a:t>
              </a:r>
              <a:endPara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1853700" y="5029827"/>
              <a:ext cx="1152129" cy="286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または</a:t>
              </a:r>
            </a:p>
          </p:txBody>
        </p:sp>
      </p:grpSp>
      <p:sp>
        <p:nvSpPr>
          <p:cNvPr id="71" name="下矢印 70"/>
          <p:cNvSpPr/>
          <p:nvPr/>
        </p:nvSpPr>
        <p:spPr>
          <a:xfrm>
            <a:off x="2355874" y="7772767"/>
            <a:ext cx="635016" cy="1194523"/>
          </a:xfrm>
          <a:prstGeom prst="downArrow">
            <a:avLst>
              <a:gd name="adj1" fmla="val 41860"/>
              <a:gd name="adj2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61" name="スライド番号プレースホルダー 3"/>
          <p:cNvSpPr txBox="1">
            <a:spLocks/>
          </p:cNvSpPr>
          <p:nvPr/>
        </p:nvSpPr>
        <p:spPr>
          <a:xfrm>
            <a:off x="6901343" y="9999749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59754" rtl="0" eaLnBrk="1" latinLnBrk="0" hangingPunct="1">
              <a:defRPr kumimoji="1" sz="173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987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754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631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508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386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263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140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01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44999" y="49460"/>
            <a:ext cx="7064657" cy="56938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>
              <a:lnSpc>
                <a:spcPts val="4200"/>
              </a:lnSpc>
            </a:pPr>
            <a:r>
              <a:rPr lang="ja-JP" altLang="en-US" sz="1900" b="1" spc="-2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２．</a:t>
            </a:r>
            <a:r>
              <a:rPr lang="ja-JP" altLang="en-US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助成率確認票で</a:t>
            </a:r>
            <a:r>
              <a:rPr lang="en-US" altLang="ja-JP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D</a:t>
            </a:r>
            <a:r>
              <a:rPr lang="ja-JP" altLang="en-US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のどの</a:t>
            </a:r>
            <a:r>
              <a:rPr lang="ja-JP" altLang="en-US" sz="1900" b="1" spc="-12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助成率に該当するかチェック</a:t>
            </a:r>
            <a:r>
              <a:rPr lang="ja-JP" altLang="en-US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します。</a:t>
            </a:r>
            <a:endParaRPr lang="ja-JP" altLang="en-US" sz="1900" b="1" spc="-12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36510" y="7431624"/>
            <a:ext cx="1135503" cy="1296885"/>
            <a:chOff x="121673" y="7953625"/>
            <a:chExt cx="1135503" cy="1296885"/>
          </a:xfrm>
        </p:grpSpPr>
        <p:sp>
          <p:nvSpPr>
            <p:cNvPr id="80" name="フローチャート: 代替処理 79"/>
            <p:cNvSpPr/>
            <p:nvPr/>
          </p:nvSpPr>
          <p:spPr>
            <a:xfrm>
              <a:off x="191061" y="8205521"/>
              <a:ext cx="957267" cy="1044989"/>
            </a:xfrm>
            <a:prstGeom prst="flowChartAlternateProcess">
              <a:avLst/>
            </a:prstGeom>
            <a:solidFill>
              <a:srgbClr val="FFFFCC"/>
            </a:solidFill>
            <a:ln w="508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121673" y="8512087"/>
              <a:ext cx="113550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(10/10)</a:t>
              </a:r>
              <a:endPara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179657" y="7956349"/>
              <a:ext cx="505312" cy="4043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666253" y="7953625"/>
              <a:ext cx="453554" cy="4047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2061510" y="7396638"/>
            <a:ext cx="1158892" cy="696930"/>
            <a:chOff x="1418823" y="7918886"/>
            <a:chExt cx="1158892" cy="696930"/>
          </a:xfrm>
        </p:grpSpPr>
        <p:sp>
          <p:nvSpPr>
            <p:cNvPr id="79" name="テキスト ボックス 78"/>
            <p:cNvSpPr txBox="1"/>
            <p:nvPr/>
          </p:nvSpPr>
          <p:spPr>
            <a:xfrm>
              <a:off x="1418823" y="8154151"/>
              <a:ext cx="11588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1438105" y="7918886"/>
              <a:ext cx="666518" cy="4043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B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2096526" y="7928781"/>
              <a:ext cx="450752" cy="3944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3609432" y="7383427"/>
            <a:ext cx="993630" cy="1308497"/>
            <a:chOff x="2836807" y="7918884"/>
            <a:chExt cx="993630" cy="1308497"/>
          </a:xfrm>
        </p:grpSpPr>
        <p:sp>
          <p:nvSpPr>
            <p:cNvPr id="76" name="フローチャート: 代替処理 75"/>
            <p:cNvSpPr/>
            <p:nvPr/>
          </p:nvSpPr>
          <p:spPr>
            <a:xfrm>
              <a:off x="2846928" y="8172118"/>
              <a:ext cx="983509" cy="1055263"/>
            </a:xfrm>
            <a:prstGeom prst="flowChartAlternateProcess">
              <a:avLst/>
            </a:prstGeom>
            <a:solidFill>
              <a:srgbClr val="FFFFCC"/>
            </a:solidFill>
            <a:ln w="508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849067" y="8483210"/>
              <a:ext cx="9648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90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  <a:endPara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(9/10)</a:t>
              </a:r>
              <a:endPara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2836807" y="7918884"/>
              <a:ext cx="544023" cy="4043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3380831" y="7928360"/>
              <a:ext cx="440062" cy="3812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095193" y="7393945"/>
            <a:ext cx="974962" cy="1310062"/>
            <a:chOff x="4130310" y="7918884"/>
            <a:chExt cx="974962" cy="1310062"/>
          </a:xfrm>
        </p:grpSpPr>
        <p:sp>
          <p:nvSpPr>
            <p:cNvPr id="74" name="フローチャート: 代替処理 73"/>
            <p:cNvSpPr/>
            <p:nvPr/>
          </p:nvSpPr>
          <p:spPr>
            <a:xfrm>
              <a:off x="4132099" y="8208459"/>
              <a:ext cx="973173" cy="1020487"/>
            </a:xfrm>
            <a:prstGeom prst="flowChartAlternateProcess">
              <a:avLst/>
            </a:prstGeom>
            <a:solidFill>
              <a:srgbClr val="FFFFCC"/>
            </a:solidFill>
            <a:ln w="508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4171375" y="8462581"/>
              <a:ext cx="8857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80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  <a:endPara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(4/5)</a:t>
              </a:r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4130310" y="7918884"/>
              <a:ext cx="508369" cy="4043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D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4652836" y="7936324"/>
              <a:ext cx="440062" cy="371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8" name="フローチャート: 代替処理 117"/>
          <p:cNvSpPr/>
          <p:nvPr/>
        </p:nvSpPr>
        <p:spPr>
          <a:xfrm>
            <a:off x="404656" y="1156213"/>
            <a:ext cx="6496687" cy="695508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0099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400"/>
              </a:lnSpc>
            </a:pP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</a:t>
            </a: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日～判定基礎期間</a:t>
            </a:r>
            <a:r>
              <a:rPr lang="en-US" altLang="ja-JP" sz="105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(※)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の末日まで解雇等していない</a:t>
            </a:r>
            <a:endParaRPr lang="en-US" altLang="ja-JP" sz="16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2400"/>
              </a:lnSpc>
            </a:pP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明朝" panose="02020609040205080304" pitchFamily="17" charset="-128"/>
              </a:rPr>
              <a:t>また、判定基礎期間の末日時点で雇用が維持されている</a:t>
            </a:r>
            <a:endParaRPr lang="ja-JP" altLang="en-US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5149666" y="1781485"/>
            <a:ext cx="936106" cy="5601942"/>
            <a:chOff x="4634829" y="2608033"/>
            <a:chExt cx="936106" cy="5386120"/>
          </a:xfrm>
        </p:grpSpPr>
        <p:sp>
          <p:nvSpPr>
            <p:cNvPr id="119" name="下矢印 118"/>
            <p:cNvSpPr/>
            <p:nvPr/>
          </p:nvSpPr>
          <p:spPr>
            <a:xfrm>
              <a:off x="4853601" y="2909292"/>
              <a:ext cx="449214" cy="5084861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rgbClr val="C8E7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grpSp>
          <p:nvGrpSpPr>
            <p:cNvPr id="123" name="グループ化 122"/>
            <p:cNvGrpSpPr/>
            <p:nvPr/>
          </p:nvGrpSpPr>
          <p:grpSpPr>
            <a:xfrm>
              <a:off x="4634829" y="2608033"/>
              <a:ext cx="936106" cy="394264"/>
              <a:chOff x="5886559" y="1572956"/>
              <a:chExt cx="936106" cy="471498"/>
            </a:xfrm>
          </p:grpSpPr>
          <p:sp>
            <p:nvSpPr>
              <p:cNvPr id="124" name="楕円 123"/>
              <p:cNvSpPr/>
              <p:nvPr/>
            </p:nvSpPr>
            <p:spPr>
              <a:xfrm>
                <a:off x="5886560" y="1572956"/>
                <a:ext cx="936105" cy="471498"/>
              </a:xfrm>
              <a:prstGeom prst="ellipse">
                <a:avLst/>
              </a:prstGeom>
              <a:solidFill>
                <a:srgbClr val="C8E7A7"/>
              </a:solidFill>
              <a:ln>
                <a:solidFill>
                  <a:srgbClr val="009900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altLang="ja-JP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25" name="テキスト ボックス 124"/>
              <p:cNvSpPr txBox="1"/>
              <p:nvPr/>
            </p:nvSpPr>
            <p:spPr>
              <a:xfrm>
                <a:off x="5886559" y="1631032"/>
                <a:ext cx="9361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いいえ</a:t>
                </a:r>
                <a:endPara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28" name="グループ化 127"/>
          <p:cNvGrpSpPr/>
          <p:nvPr/>
        </p:nvGrpSpPr>
        <p:grpSpPr>
          <a:xfrm>
            <a:off x="2177658" y="1790570"/>
            <a:ext cx="894281" cy="770357"/>
            <a:chOff x="2495950" y="1212404"/>
            <a:chExt cx="894281" cy="770357"/>
          </a:xfrm>
        </p:grpSpPr>
        <p:sp>
          <p:nvSpPr>
            <p:cNvPr id="129" name="下矢印 128"/>
            <p:cNvSpPr/>
            <p:nvPr/>
          </p:nvSpPr>
          <p:spPr>
            <a:xfrm>
              <a:off x="2715277" y="1436447"/>
              <a:ext cx="449970" cy="546314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30" name="楕円 129"/>
            <p:cNvSpPr/>
            <p:nvPr/>
          </p:nvSpPr>
          <p:spPr>
            <a:xfrm>
              <a:off x="2495950" y="1212404"/>
              <a:ext cx="894281" cy="35986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3553527" y="3361113"/>
            <a:ext cx="936106" cy="2574006"/>
            <a:chOff x="4634829" y="2608034"/>
            <a:chExt cx="936106" cy="2145661"/>
          </a:xfrm>
        </p:grpSpPr>
        <p:sp>
          <p:nvSpPr>
            <p:cNvPr id="132" name="下矢印 131"/>
            <p:cNvSpPr/>
            <p:nvPr/>
          </p:nvSpPr>
          <p:spPr>
            <a:xfrm>
              <a:off x="4853601" y="2909293"/>
              <a:ext cx="449214" cy="1844402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rgbClr val="C8E7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grpSp>
          <p:nvGrpSpPr>
            <p:cNvPr id="133" name="グループ化 132"/>
            <p:cNvGrpSpPr/>
            <p:nvPr/>
          </p:nvGrpSpPr>
          <p:grpSpPr>
            <a:xfrm>
              <a:off x="4634829" y="2608034"/>
              <a:ext cx="936106" cy="331660"/>
              <a:chOff x="5886559" y="1572956"/>
              <a:chExt cx="936106" cy="396630"/>
            </a:xfrm>
          </p:grpSpPr>
          <p:sp>
            <p:nvSpPr>
              <p:cNvPr id="134" name="楕円 133"/>
              <p:cNvSpPr/>
              <p:nvPr/>
            </p:nvSpPr>
            <p:spPr>
              <a:xfrm>
                <a:off x="5886560" y="1572956"/>
                <a:ext cx="936105" cy="360275"/>
              </a:xfrm>
              <a:prstGeom prst="ellipse">
                <a:avLst/>
              </a:prstGeom>
              <a:solidFill>
                <a:srgbClr val="C8E7A7"/>
              </a:solidFill>
              <a:ln>
                <a:solidFill>
                  <a:srgbClr val="009900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altLang="ja-JP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35" name="テキスト ボックス 134"/>
              <p:cNvSpPr txBox="1"/>
              <p:nvPr/>
            </p:nvSpPr>
            <p:spPr>
              <a:xfrm>
                <a:off x="5886559" y="1631032"/>
                <a:ext cx="9361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いいえ</a:t>
                </a:r>
                <a:endPara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37" name="グループ化 136"/>
          <p:cNvGrpSpPr/>
          <p:nvPr/>
        </p:nvGrpSpPr>
        <p:grpSpPr>
          <a:xfrm>
            <a:off x="3735161" y="6590141"/>
            <a:ext cx="936106" cy="813128"/>
            <a:chOff x="4634829" y="2608033"/>
            <a:chExt cx="936106" cy="813128"/>
          </a:xfrm>
        </p:grpSpPr>
        <p:sp>
          <p:nvSpPr>
            <p:cNvPr id="138" name="下矢印 137"/>
            <p:cNvSpPr/>
            <p:nvPr/>
          </p:nvSpPr>
          <p:spPr>
            <a:xfrm>
              <a:off x="4853601" y="2909293"/>
              <a:ext cx="449214" cy="511868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rgbClr val="C8E7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grpSp>
          <p:nvGrpSpPr>
            <p:cNvPr id="139" name="グループ化 138"/>
            <p:cNvGrpSpPr/>
            <p:nvPr/>
          </p:nvGrpSpPr>
          <p:grpSpPr>
            <a:xfrm>
              <a:off x="4634829" y="2608033"/>
              <a:ext cx="936106" cy="394264"/>
              <a:chOff x="5886559" y="1572956"/>
              <a:chExt cx="936106" cy="471498"/>
            </a:xfrm>
          </p:grpSpPr>
          <p:sp>
            <p:nvSpPr>
              <p:cNvPr id="140" name="楕円 139"/>
              <p:cNvSpPr/>
              <p:nvPr/>
            </p:nvSpPr>
            <p:spPr>
              <a:xfrm>
                <a:off x="5886560" y="1572956"/>
                <a:ext cx="936105" cy="471498"/>
              </a:xfrm>
              <a:prstGeom prst="ellipse">
                <a:avLst/>
              </a:prstGeom>
              <a:solidFill>
                <a:srgbClr val="C8E7A7"/>
              </a:solidFill>
              <a:ln>
                <a:solidFill>
                  <a:srgbClr val="009900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altLang="ja-JP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41" name="テキスト ボックス 140"/>
              <p:cNvSpPr txBox="1"/>
              <p:nvPr/>
            </p:nvSpPr>
            <p:spPr>
              <a:xfrm>
                <a:off x="5886559" y="1631032"/>
                <a:ext cx="936106" cy="404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いいえ</a:t>
                </a:r>
                <a:endPara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42" name="グループ化 141"/>
          <p:cNvGrpSpPr/>
          <p:nvPr/>
        </p:nvGrpSpPr>
        <p:grpSpPr>
          <a:xfrm>
            <a:off x="2055811" y="6620039"/>
            <a:ext cx="1201709" cy="765842"/>
            <a:chOff x="2311373" y="1212404"/>
            <a:chExt cx="1201709" cy="765842"/>
          </a:xfrm>
        </p:grpSpPr>
        <p:sp>
          <p:nvSpPr>
            <p:cNvPr id="143" name="下矢印 142"/>
            <p:cNvSpPr/>
            <p:nvPr/>
          </p:nvSpPr>
          <p:spPr>
            <a:xfrm>
              <a:off x="2715277" y="1436447"/>
              <a:ext cx="449970" cy="541799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44" name="楕円 143"/>
            <p:cNvSpPr/>
            <p:nvPr/>
          </p:nvSpPr>
          <p:spPr>
            <a:xfrm>
              <a:off x="2311373" y="1212404"/>
              <a:ext cx="1201709" cy="35986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46" name="グループ化 145"/>
          <p:cNvGrpSpPr/>
          <p:nvPr/>
        </p:nvGrpSpPr>
        <p:grpSpPr>
          <a:xfrm>
            <a:off x="726622" y="5316986"/>
            <a:ext cx="894281" cy="2075917"/>
            <a:chOff x="2495950" y="1212404"/>
            <a:chExt cx="894281" cy="1903107"/>
          </a:xfrm>
        </p:grpSpPr>
        <p:sp>
          <p:nvSpPr>
            <p:cNvPr id="147" name="下矢印 146"/>
            <p:cNvSpPr/>
            <p:nvPr/>
          </p:nvSpPr>
          <p:spPr>
            <a:xfrm>
              <a:off x="2715277" y="1436446"/>
              <a:ext cx="449970" cy="1679065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48" name="楕円 147"/>
            <p:cNvSpPr/>
            <p:nvPr/>
          </p:nvSpPr>
          <p:spPr>
            <a:xfrm>
              <a:off x="2495950" y="1212404"/>
              <a:ext cx="894281" cy="35986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49" name="グループ化 148"/>
          <p:cNvGrpSpPr/>
          <p:nvPr/>
        </p:nvGrpSpPr>
        <p:grpSpPr>
          <a:xfrm>
            <a:off x="1481374" y="3345883"/>
            <a:ext cx="894281" cy="635863"/>
            <a:chOff x="2495950" y="1212404"/>
            <a:chExt cx="894281" cy="635863"/>
          </a:xfrm>
        </p:grpSpPr>
        <p:sp>
          <p:nvSpPr>
            <p:cNvPr id="150" name="下矢印 149"/>
            <p:cNvSpPr/>
            <p:nvPr/>
          </p:nvSpPr>
          <p:spPr>
            <a:xfrm>
              <a:off x="2715277" y="1436447"/>
              <a:ext cx="449970" cy="411820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51" name="楕円 150"/>
            <p:cNvSpPr/>
            <p:nvPr/>
          </p:nvSpPr>
          <p:spPr>
            <a:xfrm>
              <a:off x="2495950" y="1212404"/>
              <a:ext cx="894281" cy="35986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53" name="グループ化 152"/>
          <p:cNvGrpSpPr/>
          <p:nvPr/>
        </p:nvGrpSpPr>
        <p:grpSpPr>
          <a:xfrm>
            <a:off x="2351255" y="5316985"/>
            <a:ext cx="936106" cy="604994"/>
            <a:chOff x="4634829" y="2608034"/>
            <a:chExt cx="936106" cy="539930"/>
          </a:xfrm>
        </p:grpSpPr>
        <p:sp>
          <p:nvSpPr>
            <p:cNvPr id="154" name="下矢印 153"/>
            <p:cNvSpPr/>
            <p:nvPr/>
          </p:nvSpPr>
          <p:spPr>
            <a:xfrm>
              <a:off x="4853601" y="2909293"/>
              <a:ext cx="449214" cy="238671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rgbClr val="C8E7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grpSp>
          <p:nvGrpSpPr>
            <p:cNvPr id="155" name="グループ化 154"/>
            <p:cNvGrpSpPr/>
            <p:nvPr/>
          </p:nvGrpSpPr>
          <p:grpSpPr>
            <a:xfrm>
              <a:off x="4634829" y="2608034"/>
              <a:ext cx="936106" cy="318878"/>
              <a:chOff x="5886559" y="1572956"/>
              <a:chExt cx="936106" cy="381344"/>
            </a:xfrm>
          </p:grpSpPr>
          <p:sp>
            <p:nvSpPr>
              <p:cNvPr id="156" name="楕円 155"/>
              <p:cNvSpPr/>
              <p:nvPr/>
            </p:nvSpPr>
            <p:spPr>
              <a:xfrm>
                <a:off x="5886560" y="1572956"/>
                <a:ext cx="936105" cy="360275"/>
              </a:xfrm>
              <a:prstGeom prst="ellipse">
                <a:avLst/>
              </a:prstGeom>
              <a:solidFill>
                <a:srgbClr val="C8E7A7"/>
              </a:solidFill>
              <a:ln>
                <a:solidFill>
                  <a:srgbClr val="009900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altLang="ja-JP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57" name="テキスト ボックス 156"/>
              <p:cNvSpPr txBox="1"/>
              <p:nvPr/>
            </p:nvSpPr>
            <p:spPr>
              <a:xfrm>
                <a:off x="5886559" y="1615746"/>
                <a:ext cx="9361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いいえ</a:t>
                </a:r>
                <a:endPara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8" name="グループ化 17"/>
          <p:cNvGrpSpPr/>
          <p:nvPr/>
        </p:nvGrpSpPr>
        <p:grpSpPr>
          <a:xfrm>
            <a:off x="548670" y="8992018"/>
            <a:ext cx="6447257" cy="796251"/>
            <a:chOff x="1904896" y="9504544"/>
            <a:chExt cx="6013727" cy="796251"/>
          </a:xfrm>
        </p:grpSpPr>
        <p:sp>
          <p:nvSpPr>
            <p:cNvPr id="158" name="フローチャート: 代替処理 157"/>
            <p:cNvSpPr/>
            <p:nvPr/>
          </p:nvSpPr>
          <p:spPr>
            <a:xfrm>
              <a:off x="1904896" y="9504544"/>
              <a:ext cx="5457316" cy="796251"/>
            </a:xfrm>
            <a:prstGeom prst="flowChartAlternate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0800" cmpd="dbl">
              <a:solidFill>
                <a:schemeClr val="accent5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0" name="テキスト ボックス 159"/>
            <p:cNvSpPr txBox="1"/>
            <p:nvPr/>
          </p:nvSpPr>
          <p:spPr>
            <a:xfrm>
              <a:off x="2082859" y="9585363"/>
              <a:ext cx="58357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休業手当支払い</a:t>
              </a:r>
              <a:r>
                <a:rPr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率</a:t>
              </a:r>
              <a:r>
                <a:rPr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により助成率が異なります。</a:t>
              </a:r>
              <a:endPara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支給申請書別紙</a:t>
              </a:r>
              <a:r>
                <a:rPr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「助成率確認票」をご覧ください。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6653327" y="9875541"/>
            <a:ext cx="496032" cy="482215"/>
            <a:chOff x="6467696" y="9297092"/>
            <a:chExt cx="496032" cy="482215"/>
          </a:xfrm>
        </p:grpSpPr>
        <p:sp>
          <p:nvSpPr>
            <p:cNvPr id="91" name="Rectangle 17"/>
            <p:cNvSpPr>
              <a:spLocks noChangeArrowheads="1"/>
            </p:cNvSpPr>
            <p:nvPr/>
          </p:nvSpPr>
          <p:spPr bwMode="auto">
            <a:xfrm flipV="1">
              <a:off x="6467696" y="9297092"/>
              <a:ext cx="248016" cy="24287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92" name="Rectangle 18"/>
            <p:cNvSpPr>
              <a:spLocks noChangeArrowheads="1"/>
            </p:cNvSpPr>
            <p:nvPr/>
          </p:nvSpPr>
          <p:spPr bwMode="auto">
            <a:xfrm flipV="1">
              <a:off x="6715712" y="9297092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93" name="Rectangle 16"/>
            <p:cNvSpPr>
              <a:spLocks noChangeArrowheads="1"/>
            </p:cNvSpPr>
            <p:nvPr/>
          </p:nvSpPr>
          <p:spPr bwMode="auto">
            <a:xfrm flipV="1">
              <a:off x="6467696" y="9536429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548670" y="9835957"/>
            <a:ext cx="43588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判定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基礎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期間：今回支給申請する１か月間</a:t>
            </a:r>
            <a:endParaRPr lang="en-US" altLang="ja-JP" sz="16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1134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56" y="788269"/>
            <a:ext cx="6213378" cy="6735115"/>
          </a:xfrm>
          <a:prstGeom prst="rect">
            <a:avLst/>
          </a:prstGeom>
        </p:spPr>
      </p:pic>
      <p:sp>
        <p:nvSpPr>
          <p:cNvPr id="34" name="Rectangle 7"/>
          <p:cNvSpPr>
            <a:spLocks noChangeArrowheads="1"/>
          </p:cNvSpPr>
          <p:nvPr/>
        </p:nvSpPr>
        <p:spPr bwMode="auto">
          <a:xfrm flipH="1">
            <a:off x="89656" y="113269"/>
            <a:ext cx="6975000" cy="614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6" name="スライド番号プレースホルダー 3"/>
          <p:cNvSpPr txBox="1">
            <a:spLocks/>
          </p:cNvSpPr>
          <p:nvPr/>
        </p:nvSpPr>
        <p:spPr>
          <a:xfrm>
            <a:off x="0" y="9999749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59754" rtl="0" eaLnBrk="1" latinLnBrk="0" hangingPunct="1">
              <a:defRPr kumimoji="1" sz="173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987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754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631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508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386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263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140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01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134656" y="49460"/>
            <a:ext cx="6795000" cy="596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600" b="1" spc="-12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26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．支給申請書に必要な事項を記入します。</a:t>
            </a:r>
            <a:endParaRPr lang="ja-JP" altLang="en-US" sz="2600" b="1" spc="-12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989656" y="8835724"/>
            <a:ext cx="5763378" cy="1294667"/>
            <a:chOff x="901716" y="8835724"/>
            <a:chExt cx="5661290" cy="1294667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901716" y="8835724"/>
              <a:ext cx="5661290" cy="1294667"/>
              <a:chOff x="228855" y="5300127"/>
              <a:chExt cx="6385396" cy="1247248"/>
            </a:xfrm>
          </p:grpSpPr>
          <p:pic>
            <p:nvPicPr>
              <p:cNvPr id="15" name="図 14" descr="画面の領域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5833" y="5339187"/>
                <a:ext cx="6348418" cy="1208188"/>
              </a:xfrm>
              <a:prstGeom prst="rect">
                <a:avLst/>
              </a:prstGeom>
              <a:ln w="34925">
                <a:solidFill>
                  <a:schemeClr val="accent1"/>
                </a:solidFill>
              </a:ln>
            </p:spPr>
          </p:pic>
          <p:sp>
            <p:nvSpPr>
              <p:cNvPr id="17" name="正方形/長方形 16"/>
              <p:cNvSpPr/>
              <p:nvPr/>
            </p:nvSpPr>
            <p:spPr>
              <a:xfrm>
                <a:off x="3918248" y="5422892"/>
                <a:ext cx="2696003" cy="95296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4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雇用保険の適用事業所番号を記入する場合は、設置届控のこちらの番号を記入してください。</a:t>
                </a:r>
                <a:endParaRPr kumimoji="1"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228855" y="5300127"/>
                <a:ext cx="1026436" cy="389947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0" rIns="0" bIns="36000" rtlCol="0" anchor="ctr"/>
              <a:lstStyle/>
              <a:p>
                <a:pPr algn="ctr"/>
                <a:r>
                  <a:rPr kumimoji="1" lang="ja-JP" altLang="en-US" sz="1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参考</a:t>
                </a:r>
                <a:endParaRPr kumimoji="1" lang="ja-JP" altLang="en-US" sz="18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19" name="直線矢印コネクタ 18"/>
            <p:cNvCxnSpPr>
              <a:stCxn id="17" idx="1"/>
            </p:cNvCxnSpPr>
            <p:nvPr/>
          </p:nvCxnSpPr>
          <p:spPr>
            <a:xfrm flipH="1">
              <a:off x="2602758" y="9457751"/>
              <a:ext cx="1569973" cy="208984"/>
            </a:xfrm>
            <a:prstGeom prst="straightConnector1">
              <a:avLst/>
            </a:prstGeom>
            <a:ln w="381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グループ化 19"/>
          <p:cNvGrpSpPr/>
          <p:nvPr/>
        </p:nvGrpSpPr>
        <p:grpSpPr>
          <a:xfrm>
            <a:off x="5613878" y="2228269"/>
            <a:ext cx="1495778" cy="1307218"/>
            <a:chOff x="3717217" y="5931108"/>
            <a:chExt cx="2590142" cy="865774"/>
          </a:xfrm>
        </p:grpSpPr>
        <p:cxnSp>
          <p:nvCxnSpPr>
            <p:cNvPr id="23" name="直線矢印コネクタ 22"/>
            <p:cNvCxnSpPr/>
            <p:nvPr/>
          </p:nvCxnSpPr>
          <p:spPr>
            <a:xfrm flipH="1">
              <a:off x="3717217" y="6685693"/>
              <a:ext cx="1065482" cy="111189"/>
            </a:xfrm>
            <a:prstGeom prst="straightConnector1">
              <a:avLst/>
            </a:prstGeom>
            <a:ln w="31750">
              <a:solidFill>
                <a:srgbClr val="385D8A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正方形/長方形 21"/>
            <p:cNvSpPr/>
            <p:nvPr/>
          </p:nvSpPr>
          <p:spPr>
            <a:xfrm>
              <a:off x="3963800" y="5931108"/>
              <a:ext cx="2343559" cy="746400"/>
            </a:xfrm>
            <a:prstGeom prst="rect">
              <a:avLst/>
            </a:prstGeom>
            <a:solidFill>
              <a:srgbClr val="ECF1F8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不明な場合は、全国銀行協会のホームページで検索できます。</a:t>
              </a:r>
              <a:endParaRPr kumimoji="1" lang="ja-JP" altLang="en-US" sz="14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224379" y="5342043"/>
            <a:ext cx="1909202" cy="1192796"/>
            <a:chOff x="3353800" y="5630649"/>
            <a:chExt cx="2953559" cy="789992"/>
          </a:xfrm>
        </p:grpSpPr>
        <p:sp>
          <p:nvSpPr>
            <p:cNvPr id="29" name="正方形/長方形 28"/>
            <p:cNvSpPr/>
            <p:nvPr/>
          </p:nvSpPr>
          <p:spPr>
            <a:xfrm>
              <a:off x="3963801" y="5931108"/>
              <a:ext cx="2343558" cy="489533"/>
            </a:xfrm>
            <a:prstGeom prst="rect">
              <a:avLst/>
            </a:prstGeom>
            <a:solidFill>
              <a:srgbClr val="ECF1F8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休業延べ日数を、従業員数の半数で割って確認します。</a:t>
              </a:r>
              <a:endParaRPr kumimoji="1" lang="ja-JP" altLang="en-US" sz="14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0" name="直線矢印コネクタ 29"/>
            <p:cNvCxnSpPr/>
            <p:nvPr/>
          </p:nvCxnSpPr>
          <p:spPr>
            <a:xfrm flipH="1" flipV="1">
              <a:off x="3353800" y="5630649"/>
              <a:ext cx="1434503" cy="299171"/>
            </a:xfrm>
            <a:prstGeom prst="straightConnector1">
              <a:avLst/>
            </a:prstGeom>
            <a:ln w="31750">
              <a:solidFill>
                <a:srgbClr val="385D8A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グループ化 39"/>
          <p:cNvGrpSpPr/>
          <p:nvPr/>
        </p:nvGrpSpPr>
        <p:grpSpPr>
          <a:xfrm>
            <a:off x="75269" y="4787521"/>
            <a:ext cx="1840835" cy="2594432"/>
            <a:chOff x="3730535" y="5026289"/>
            <a:chExt cx="3187655" cy="1718301"/>
          </a:xfrm>
        </p:grpSpPr>
        <p:sp>
          <p:nvSpPr>
            <p:cNvPr id="41" name="正方形/長方形 40"/>
            <p:cNvSpPr/>
            <p:nvPr/>
          </p:nvSpPr>
          <p:spPr>
            <a:xfrm>
              <a:off x="3730535" y="5417112"/>
              <a:ext cx="3187655" cy="1327478"/>
            </a:xfrm>
            <a:prstGeom prst="rect">
              <a:avLst/>
            </a:prstGeom>
            <a:solidFill>
              <a:srgbClr val="ECF1F8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休業した月と、</a:t>
              </a:r>
              <a:endParaRPr kumimoji="1" lang="en-US" altLang="ja-JP" sz="14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u="sng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１年前の同じ月</a:t>
              </a:r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の売上げなどを比較します。</a:t>
              </a:r>
              <a:endParaRPr kumimoji="1" lang="en-US" altLang="ja-JP" sz="14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１年前が適当でない場合、</a:t>
              </a:r>
              <a:endParaRPr kumimoji="1" lang="en-US" altLang="ja-JP" sz="14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①２年前の同じ月、</a:t>
              </a:r>
              <a:endParaRPr kumimoji="1" lang="en-US" altLang="ja-JP" sz="14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②１か月～</a:t>
              </a:r>
              <a:r>
                <a:rPr kumimoji="1" lang="en-US" altLang="ja-JP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年前の間のいずれかの月でもかまいません。</a:t>
              </a:r>
              <a:endParaRPr kumimoji="1" lang="ja-JP" altLang="en-US" sz="14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2" name="直線矢印コネクタ 41"/>
            <p:cNvCxnSpPr/>
            <p:nvPr/>
          </p:nvCxnSpPr>
          <p:spPr>
            <a:xfrm flipV="1">
              <a:off x="5547691" y="5026289"/>
              <a:ext cx="837124" cy="390823"/>
            </a:xfrm>
            <a:prstGeom prst="straightConnector1">
              <a:avLst/>
            </a:prstGeom>
            <a:ln w="31750">
              <a:solidFill>
                <a:srgbClr val="385D8A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グループ化 50"/>
          <p:cNvGrpSpPr/>
          <p:nvPr/>
        </p:nvGrpSpPr>
        <p:grpSpPr>
          <a:xfrm>
            <a:off x="851036" y="6258474"/>
            <a:ext cx="5808620" cy="2455996"/>
            <a:chOff x="4096117" y="4446655"/>
            <a:chExt cx="2521927" cy="2241163"/>
          </a:xfrm>
        </p:grpSpPr>
        <p:sp>
          <p:nvSpPr>
            <p:cNvPr id="52" name="正方形/長方形 51"/>
            <p:cNvSpPr/>
            <p:nvPr/>
          </p:nvSpPr>
          <p:spPr>
            <a:xfrm>
              <a:off x="4096117" y="5619508"/>
              <a:ext cx="2521927" cy="1068310"/>
            </a:xfrm>
            <a:prstGeom prst="rect">
              <a:avLst/>
            </a:prstGeom>
            <a:solidFill>
              <a:srgbClr val="ECF1F8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kumimoji="1" lang="ja-JP" altLang="en-US" sz="1400" spc="-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「休業実績一覧表」を見て、Ａ「休業手当合計額」とＢ「休業延べ日数」を書いてください。</a:t>
              </a:r>
              <a:endParaRPr kumimoji="1" lang="en-US" altLang="ja-JP" sz="1400" spc="-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spc="-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また、支給申請書別紙「助成率確認票」で確認した助成率を書いて計算し、</a:t>
              </a:r>
              <a:r>
                <a:rPr lang="ja-JP" altLang="en-US" sz="1400" spc="-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ａとｂのいずれか低い方が助成予定額です。</a:t>
              </a:r>
              <a:endParaRPr kumimoji="1" lang="en-US" altLang="ja-JP" sz="1400" spc="-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53" name="直線矢印コネクタ 52"/>
            <p:cNvCxnSpPr/>
            <p:nvPr/>
          </p:nvCxnSpPr>
          <p:spPr>
            <a:xfrm flipV="1">
              <a:off x="4888454" y="4446655"/>
              <a:ext cx="269532" cy="1132143"/>
            </a:xfrm>
            <a:prstGeom prst="straightConnector1">
              <a:avLst/>
            </a:prstGeom>
            <a:ln w="31750">
              <a:solidFill>
                <a:srgbClr val="385D8A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グループ化 70"/>
          <p:cNvGrpSpPr/>
          <p:nvPr/>
        </p:nvGrpSpPr>
        <p:grpSpPr>
          <a:xfrm>
            <a:off x="4679655" y="876388"/>
            <a:ext cx="2344041" cy="1652873"/>
            <a:chOff x="3079179" y="5931110"/>
            <a:chExt cx="3053044" cy="1019398"/>
          </a:xfrm>
        </p:grpSpPr>
        <p:cxnSp>
          <p:nvCxnSpPr>
            <p:cNvPr id="73" name="直線矢印コネクタ 72"/>
            <p:cNvCxnSpPr/>
            <p:nvPr/>
          </p:nvCxnSpPr>
          <p:spPr>
            <a:xfrm flipH="1">
              <a:off x="3079179" y="6515699"/>
              <a:ext cx="884623" cy="434809"/>
            </a:xfrm>
            <a:prstGeom prst="straightConnector1">
              <a:avLst/>
            </a:prstGeom>
            <a:ln w="31750">
              <a:solidFill>
                <a:srgbClr val="385D8A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正方形/長方形 71"/>
            <p:cNvSpPr/>
            <p:nvPr/>
          </p:nvSpPr>
          <p:spPr>
            <a:xfrm>
              <a:off x="3788664" y="5931110"/>
              <a:ext cx="2343559" cy="679721"/>
            </a:xfrm>
            <a:prstGeom prst="rect">
              <a:avLst/>
            </a:prstGeom>
            <a:solidFill>
              <a:srgbClr val="ECF1F8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休業中などで事業所を不在にしている場合、連絡のつく番号を記載してください。</a:t>
              </a:r>
              <a:endParaRPr kumimoji="1" lang="ja-JP" altLang="en-US" sz="14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89656" y="9891054"/>
            <a:ext cx="496032" cy="482215"/>
            <a:chOff x="-1823360" y="6370470"/>
            <a:chExt cx="496032" cy="482215"/>
          </a:xfrm>
        </p:grpSpPr>
        <p:sp>
          <p:nvSpPr>
            <p:cNvPr id="36" name="Rectangle 17"/>
            <p:cNvSpPr>
              <a:spLocks noChangeArrowheads="1"/>
            </p:cNvSpPr>
            <p:nvPr/>
          </p:nvSpPr>
          <p:spPr bwMode="auto">
            <a:xfrm flipV="1">
              <a:off x="-1575344" y="6370470"/>
              <a:ext cx="248016" cy="24287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7" name="Rectangle 18"/>
            <p:cNvSpPr>
              <a:spLocks noChangeArrowheads="1"/>
            </p:cNvSpPr>
            <p:nvPr/>
          </p:nvSpPr>
          <p:spPr bwMode="auto">
            <a:xfrm flipV="1">
              <a:off x="-1823360" y="6370470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 flipV="1">
              <a:off x="-1575344" y="6609807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43" name="左中かっこ 42"/>
          <p:cNvSpPr/>
          <p:nvPr/>
        </p:nvSpPr>
        <p:spPr>
          <a:xfrm>
            <a:off x="224656" y="1643269"/>
            <a:ext cx="429848" cy="277633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89656" y="1917997"/>
            <a:ext cx="1518430" cy="211027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4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同じ事業所について、雇用調整助成金と</a:t>
            </a:r>
            <a:r>
              <a:rPr kumimoji="1" lang="ja-JP" altLang="en-US" sz="1400" u="sng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同時に申請する場合に限り</a:t>
            </a:r>
            <a:r>
              <a:rPr kumimoji="1" lang="ja-JP" altLang="en-US" sz="14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、１～３欄は記入不要です。ただし、１の「会社などの名称」欄は、記入してください。</a:t>
            </a:r>
            <a:endParaRPr kumimoji="1" lang="ja-JP" altLang="en-US" sz="1400" spc="-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385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8202" y="1374767"/>
            <a:ext cx="5738823" cy="8423111"/>
          </a:xfrm>
          <a:prstGeom prst="rect">
            <a:avLst/>
          </a:prstGeom>
        </p:spPr>
      </p:pic>
      <p:sp>
        <p:nvSpPr>
          <p:cNvPr id="21" name="Rectangle 7"/>
          <p:cNvSpPr>
            <a:spLocks noChangeArrowheads="1"/>
          </p:cNvSpPr>
          <p:nvPr/>
        </p:nvSpPr>
        <p:spPr bwMode="auto">
          <a:xfrm flipH="1">
            <a:off x="89656" y="113269"/>
            <a:ext cx="6975000" cy="614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5517956" y="5376208"/>
            <a:ext cx="3632" cy="672159"/>
          </a:xfrm>
          <a:prstGeom prst="straightConnector1">
            <a:avLst/>
          </a:prstGeom>
          <a:ln w="3810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スライド番号プレースホルダー 3"/>
          <p:cNvSpPr txBox="1">
            <a:spLocks/>
          </p:cNvSpPr>
          <p:nvPr/>
        </p:nvSpPr>
        <p:spPr>
          <a:xfrm>
            <a:off x="6898340" y="9996980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59754" rtl="0" eaLnBrk="1" latinLnBrk="0" hangingPunct="1">
              <a:defRPr kumimoji="1" sz="173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987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754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631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508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386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263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140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01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1263" y="86114"/>
            <a:ext cx="679500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6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４．支給要件確認申立書を記入します。</a:t>
            </a:r>
            <a:endParaRPr lang="ja-JP" altLang="en-US" sz="2600" b="1" spc="-12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4219347" y="1598269"/>
            <a:ext cx="2887264" cy="1169224"/>
          </a:xfrm>
          <a:prstGeom prst="roundRect">
            <a:avLst>
              <a:gd name="adj" fmla="val 0"/>
            </a:avLst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72000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役員等とは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個人事業主の場合は事業主本人、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法人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の場合は役員、団体の場合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代表者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及び理事等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で役員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名簿等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がある方のことです。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H="1">
            <a:off x="4985335" y="2780127"/>
            <a:ext cx="585001" cy="254036"/>
          </a:xfrm>
          <a:prstGeom prst="straightConnector1">
            <a:avLst/>
          </a:prstGeom>
          <a:ln w="3810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>
            <a:off x="4377173" y="2767493"/>
            <a:ext cx="1201407" cy="3056634"/>
          </a:xfrm>
          <a:prstGeom prst="straightConnector1">
            <a:avLst/>
          </a:prstGeom>
          <a:ln w="3810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角丸四角形 38"/>
          <p:cNvSpPr/>
          <p:nvPr/>
        </p:nvSpPr>
        <p:spPr>
          <a:xfrm>
            <a:off x="4256932" y="6908269"/>
            <a:ext cx="2641408" cy="911823"/>
          </a:xfrm>
          <a:prstGeom prst="roundRect">
            <a:avLst>
              <a:gd name="adj" fmla="val 0"/>
            </a:avLst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72000"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（法人番号）は、本社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等に通知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されている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桁の番号を記載してください。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1" name="直線矢印コネクタ 40"/>
          <p:cNvCxnSpPr>
            <a:stCxn id="39" idx="1"/>
            <a:endCxn id="43" idx="0"/>
          </p:cNvCxnSpPr>
          <p:nvPr/>
        </p:nvCxnSpPr>
        <p:spPr>
          <a:xfrm flipH="1">
            <a:off x="3754838" y="7364181"/>
            <a:ext cx="502094" cy="653023"/>
          </a:xfrm>
          <a:prstGeom prst="straightConnector1">
            <a:avLst/>
          </a:prstGeom>
          <a:ln w="3810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楕円 14"/>
          <p:cNvSpPr/>
          <p:nvPr/>
        </p:nvSpPr>
        <p:spPr>
          <a:xfrm>
            <a:off x="3612147" y="5837566"/>
            <a:ext cx="865082" cy="314684"/>
          </a:xfrm>
          <a:prstGeom prst="ellipse">
            <a:avLst/>
          </a:prstGeom>
          <a:noFill/>
          <a:ln w="508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/>
          <p:cNvSpPr/>
          <p:nvPr/>
        </p:nvSpPr>
        <p:spPr>
          <a:xfrm>
            <a:off x="4277030" y="2889455"/>
            <a:ext cx="720000" cy="314684"/>
          </a:xfrm>
          <a:prstGeom prst="ellipse">
            <a:avLst/>
          </a:prstGeom>
          <a:noFill/>
          <a:ln w="508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/>
          <p:cNvSpPr/>
          <p:nvPr/>
        </p:nvSpPr>
        <p:spPr>
          <a:xfrm>
            <a:off x="1846697" y="8017204"/>
            <a:ext cx="3816282" cy="367064"/>
          </a:xfrm>
          <a:prstGeom prst="ellipse">
            <a:avLst/>
          </a:prstGeom>
          <a:noFill/>
          <a:ln w="508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/>
          <p:cNvSpPr/>
          <p:nvPr/>
        </p:nvSpPr>
        <p:spPr>
          <a:xfrm>
            <a:off x="4703151" y="6048367"/>
            <a:ext cx="1663874" cy="551800"/>
          </a:xfrm>
          <a:prstGeom prst="ellipse">
            <a:avLst/>
          </a:prstGeom>
          <a:noFill/>
          <a:ln w="508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角丸四角形 86"/>
          <p:cNvSpPr/>
          <p:nvPr/>
        </p:nvSpPr>
        <p:spPr>
          <a:xfrm>
            <a:off x="5152597" y="4433269"/>
            <a:ext cx="1954014" cy="1153054"/>
          </a:xfrm>
          <a:prstGeom prst="roundRect">
            <a:avLst>
              <a:gd name="adj" fmla="val 0"/>
            </a:avLst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72000"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１から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1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までの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項目を確認し、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「はい」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または「いいえ」のいずれかを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選択してください。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6653327" y="9875541"/>
            <a:ext cx="496032" cy="482215"/>
            <a:chOff x="6467696" y="9297092"/>
            <a:chExt cx="496032" cy="482215"/>
          </a:xfrm>
        </p:grpSpPr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 flipV="1">
              <a:off x="6467696" y="9297092"/>
              <a:ext cx="248016" cy="24287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 flipV="1">
              <a:off x="6715712" y="9297092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 flipV="1">
              <a:off x="6467696" y="9536429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28" name="テキスト ボックス 5"/>
          <p:cNvSpPr txBox="1"/>
          <p:nvPr/>
        </p:nvSpPr>
        <p:spPr>
          <a:xfrm>
            <a:off x="1304655" y="875879"/>
            <a:ext cx="4495115" cy="616068"/>
          </a:xfrm>
          <a:prstGeom prst="rect">
            <a:avLst/>
          </a:prstGeom>
          <a:solidFill>
            <a:schemeClr val="lt1"/>
          </a:solidFill>
          <a:ln w="44450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※ </a:t>
            </a:r>
            <a:r>
              <a:rPr kumimoji="1"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雇用</a:t>
            </a:r>
            <a:r>
              <a:rPr kumimoji="1"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調整助成金と同時に</a:t>
            </a:r>
            <a:endParaRPr kumimoji="1" lang="en-US" altLang="ja-JP" sz="18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kumimoji="1"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申請する</a:t>
            </a:r>
            <a:r>
              <a:rPr kumimoji="1"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場合、提出</a:t>
            </a:r>
            <a:r>
              <a:rPr kumimoji="1"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不要です</a:t>
            </a:r>
            <a:endParaRPr kumimoji="1" lang="ja-JP" altLang="en-US" sz="18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9" name="楕円 28"/>
          <p:cNvSpPr/>
          <p:nvPr/>
        </p:nvSpPr>
        <p:spPr>
          <a:xfrm>
            <a:off x="1621186" y="8473126"/>
            <a:ext cx="1800000" cy="410884"/>
          </a:xfrm>
          <a:prstGeom prst="ellipse">
            <a:avLst/>
          </a:prstGeom>
          <a:noFill/>
          <a:ln w="508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682079" y="8512999"/>
            <a:ext cx="371888" cy="646442"/>
          </a:xfrm>
          <a:prstGeom prst="rect">
            <a:avLst/>
          </a:prstGeom>
        </p:spPr>
      </p:pic>
      <p:sp>
        <p:nvSpPr>
          <p:cNvPr id="33" name="角丸四角形 32"/>
          <p:cNvSpPr/>
          <p:nvPr/>
        </p:nvSpPr>
        <p:spPr>
          <a:xfrm>
            <a:off x="1608430" y="9083399"/>
            <a:ext cx="4292815" cy="991532"/>
          </a:xfrm>
          <a:prstGeom prst="roundRect">
            <a:avLst>
              <a:gd name="adj" fmla="val 0"/>
            </a:avLst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役員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がいない場合・個人事業主の場合は、性別と生年月日を記入してください。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役員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がいる場合は、役員名簿（性別と生年月日が入ったもの）を別途添付してください。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906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 flipH="1">
            <a:off x="89656" y="113269"/>
            <a:ext cx="6975000" cy="614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-1395344" y="10002409"/>
            <a:ext cx="1756490" cy="553520"/>
          </a:xfrm>
        </p:spPr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69656" y="788269"/>
            <a:ext cx="7425000" cy="7773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□</a:t>
            </a:r>
            <a:r>
              <a:rPr lang="ja-JP" altLang="en-US" sz="28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支給申請書類（３種類） 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ts val="2880"/>
              </a:lnSpc>
              <a:spcAft>
                <a:spcPts val="1200"/>
              </a:spcAft>
            </a:pPr>
            <a:r>
              <a:rPr lang="ja-JP" altLang="en-US" sz="32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（様式小第１号（別紙も含む）、２号、３号）</a:t>
            </a:r>
            <a:endParaRPr lang="en-US" altLang="ja-JP" sz="2000" b="1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600" b="1" u="sng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添付書類</a:t>
            </a:r>
            <a:endParaRPr lang="en-US" altLang="ja-JP" sz="2600" b="1" u="sng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1200"/>
              </a:spcBef>
            </a:pPr>
            <a:r>
              <a:rPr lang="ja-JP" altLang="en-US" sz="20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□ 比較した月の売上などがわかる書類</a:t>
            </a:r>
          </a:p>
          <a:p>
            <a:pPr lvl="0"/>
            <a:r>
              <a:rPr lang="ja-JP" altLang="en-US" sz="20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（売上簿、レジの月次集計、収入簿など）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1200"/>
              </a:spcBef>
            </a:pP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  </a:t>
            </a:r>
            <a:r>
              <a:rPr lang="en-US" altLang="ja-JP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休業した月と１年前の同じ月の２か月分</a:t>
            </a:r>
            <a:r>
              <a:rPr lang="ja-JP" altLang="en-US" sz="18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必要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です</a:t>
            </a:r>
            <a:r>
              <a:rPr lang="ja-JP" altLang="en-US" sz="18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。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18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  （休業した月の前月などの比較もできます）</a:t>
            </a:r>
            <a:r>
              <a:rPr lang="ja-JP" altLang="en-US" sz="18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8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18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    </a:t>
            </a:r>
            <a:r>
              <a:rPr lang="en-US" altLang="ja-JP" sz="1800" spc="-3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800" spc="-3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２回目以降は提出不要です。</a:t>
            </a:r>
            <a:endParaRPr lang="ja-JP" altLang="en-US" sz="1800" spc="-3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3000"/>
              </a:spcBef>
            </a:pPr>
            <a:r>
              <a:rPr lang="ja-JP" altLang="en-US" sz="20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6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□</a:t>
            </a: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6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休業させた日や時間がわかる書類</a:t>
            </a:r>
          </a:p>
          <a:p>
            <a:pPr lvl="0"/>
            <a:r>
              <a:rPr lang="ja-JP" altLang="en-US" sz="20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（タイムカード</a:t>
            </a:r>
            <a:r>
              <a:rPr lang="ja-JP" altLang="en-US" sz="18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、出勤簿、シフト表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など）</a:t>
            </a:r>
            <a:endParaRPr lang="ja-JP" altLang="en-US" sz="1800" spc="-3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3000"/>
              </a:spcBef>
            </a:pPr>
            <a:r>
              <a:rPr lang="ja-JP" altLang="en-US" sz="20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0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26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□ </a:t>
            </a: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休業手当や賃金の額</a:t>
            </a:r>
            <a:r>
              <a:rPr lang="ja-JP" altLang="en-US" sz="26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がわかる書類</a:t>
            </a:r>
          </a:p>
          <a:p>
            <a:pPr lvl="0"/>
            <a:r>
              <a:rPr lang="ja-JP" altLang="en-US" sz="20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（給与明細の写しや控え、賃金台帳など）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3000"/>
              </a:spcBef>
            </a:pPr>
            <a:r>
              <a:rPr lang="ja-JP" altLang="en-US" sz="26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□ （役員等がいる場合）役員名簿</a:t>
            </a:r>
            <a:endParaRPr lang="ja-JP" altLang="en-US" sz="2600" b="1" spc="-3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（性別・生年月日が入っているもの）　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      </a:t>
            </a:r>
            <a:r>
              <a:rPr lang="en-US" altLang="ja-JP" sz="1800" spc="-3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800" spc="-3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事業主本人以外に役員がいない場合及び個人事業主</a:t>
            </a:r>
            <a:endParaRPr lang="en-US" altLang="ja-JP" sz="1800" spc="-3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spc="-3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　　の場合は、提出不要です</a:t>
            </a:r>
            <a:r>
              <a:rPr lang="ja-JP" altLang="en-US" sz="1800" spc="-3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。</a:t>
            </a:r>
            <a:endParaRPr lang="ja-JP" altLang="en-US" sz="1800" spc="-3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48671" y="68269"/>
            <a:ext cx="6795000" cy="596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6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４．支給</a:t>
            </a:r>
            <a:r>
              <a:rPr lang="ja-JP" altLang="en-US" sz="2600" b="1" spc="-12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申請に必要な</a:t>
            </a:r>
            <a:r>
              <a:rPr lang="ja-JP" altLang="en-US" sz="26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書類をそろえます。</a:t>
            </a:r>
            <a:endParaRPr lang="ja-JP" altLang="en-US" sz="2600" b="1" spc="-12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89656" y="9891054"/>
            <a:ext cx="496032" cy="482215"/>
            <a:chOff x="-1823360" y="6370470"/>
            <a:chExt cx="496032" cy="482215"/>
          </a:xfrm>
        </p:grpSpPr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 flipV="1">
              <a:off x="-1575344" y="6370470"/>
              <a:ext cx="248016" cy="24287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 flipV="1">
              <a:off x="-1823360" y="6370470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 flipV="1">
              <a:off x="-1575344" y="6609807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765688" y="9566673"/>
            <a:ext cx="6028968" cy="733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この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ほか、</a:t>
            </a: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審査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に必要な書類の提出をお願いすることがあります。</a:t>
            </a:r>
            <a:endParaRPr lang="en-US" altLang="ja-JP" sz="1800" spc="-3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65688" y="8562192"/>
            <a:ext cx="6575412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振込間違いを防ぐため、</a:t>
            </a:r>
            <a:r>
              <a:rPr lang="ja-JP" altLang="en-US" sz="1800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通帳またはキャッシュカード</a:t>
            </a:r>
            <a:endParaRPr lang="en-US" altLang="ja-JP" sz="1800" u="sng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800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のコピー（口座番号やフリガナの確認ができる部分）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を</a:t>
            </a:r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できるだけ添付してください。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（２回目以降は提出不要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です）</a:t>
            </a:r>
            <a:endParaRPr lang="en-US" altLang="ja-JP" sz="1400" spc="-3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59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572739" y="9997937"/>
            <a:ext cx="1679840" cy="553520"/>
          </a:xfrm>
        </p:spPr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10512" y="6863269"/>
            <a:ext cx="632301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ja-JP" altLang="en-US" sz="2600" b="1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申請期限は、</a:t>
            </a:r>
            <a:r>
              <a:rPr lang="ja-JP" altLang="en-US" sz="2600" b="1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支給対象期間</a:t>
            </a:r>
            <a:r>
              <a:rPr lang="ja-JP" altLang="en-US" sz="2600" b="1" u="sng" spc="1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の末日の翌日から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２か月以内</a:t>
            </a:r>
            <a:r>
              <a:rPr lang="ja-JP" altLang="en-US" sz="2600" b="1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です。</a:t>
            </a:r>
            <a:endParaRPr lang="en-US" altLang="ja-JP" sz="2600" b="1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例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6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/1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6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/30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休業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の申請期限　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8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/31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ま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636179" y="151413"/>
            <a:ext cx="40462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u="sng" dirty="0" smtClean="0">
                <a:solidFill>
                  <a:schemeClr val="accent1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おつかれさまでした</a:t>
            </a:r>
            <a:r>
              <a:rPr lang="en-US" altLang="ja-JP" sz="3200" b="1" u="sng" dirty="0" smtClean="0">
                <a:solidFill>
                  <a:schemeClr val="accent1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!</a:t>
            </a:r>
            <a:endParaRPr lang="ja-JP" altLang="en-US" sz="16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10512" y="5513269"/>
            <a:ext cx="660037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（送付先一覧はこちらから）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https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://www.mhlw.go.jp/general/seido/josei/kyufukin/toiawase.html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205170" y="970675"/>
            <a:ext cx="6782955" cy="2988522"/>
            <a:chOff x="539656" y="1269498"/>
            <a:chExt cx="6456971" cy="2988522"/>
          </a:xfrm>
        </p:grpSpPr>
        <p:sp>
          <p:nvSpPr>
            <p:cNvPr id="14" name="正方形/長方形 13"/>
            <p:cNvSpPr/>
            <p:nvPr/>
          </p:nvSpPr>
          <p:spPr>
            <a:xfrm>
              <a:off x="539656" y="1269498"/>
              <a:ext cx="6415301" cy="2632509"/>
            </a:xfrm>
            <a:prstGeom prst="rect">
              <a:avLst/>
            </a:prstGeom>
            <a:solidFill>
              <a:srgbClr val="FFFFC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613809" y="1336277"/>
              <a:ext cx="6382818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ts val="4800"/>
                </a:lnSpc>
              </a:pPr>
              <a:r>
                <a:rPr lang="ja-JP" altLang="en-US" sz="30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支給申請に必要な書類がそろったら、事業所の住所を管轄する</a:t>
              </a:r>
              <a:r>
                <a:rPr lang="ja-JP" altLang="en-US" sz="30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労働局または</a:t>
              </a:r>
              <a:r>
                <a:rPr lang="ja-JP" altLang="en-US" sz="30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ハローワーク</a:t>
              </a:r>
              <a:r>
                <a:rPr lang="ja-JP" altLang="en-US" sz="30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に提出してください。（窓口、郵送、オンライン）</a:t>
              </a:r>
              <a:endParaRPr lang="en-US" altLang="ja-JP" sz="30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6169773" y="3223755"/>
              <a:ext cx="825810" cy="1034265"/>
              <a:chOff x="6726939" y="4217586"/>
              <a:chExt cx="1427465" cy="1609798"/>
            </a:xfrm>
          </p:grpSpPr>
          <p:sp>
            <p:nvSpPr>
              <p:cNvPr id="17" name="メモ 16"/>
              <p:cNvSpPr/>
              <p:nvPr/>
            </p:nvSpPr>
            <p:spPr>
              <a:xfrm rot="825041">
                <a:off x="6726939" y="4217586"/>
                <a:ext cx="1122668" cy="1305000"/>
              </a:xfrm>
              <a:prstGeom prst="foldedCorner">
                <a:avLst/>
              </a:prstGeom>
              <a:ln w="63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メモ 17"/>
              <p:cNvSpPr/>
              <p:nvPr/>
            </p:nvSpPr>
            <p:spPr>
              <a:xfrm rot="825041">
                <a:off x="6879338" y="4369986"/>
                <a:ext cx="1122668" cy="1304998"/>
              </a:xfrm>
              <a:prstGeom prst="foldedCorner">
                <a:avLst/>
              </a:prstGeom>
              <a:ln w="63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メモ 18"/>
              <p:cNvSpPr/>
              <p:nvPr/>
            </p:nvSpPr>
            <p:spPr>
              <a:xfrm rot="825041">
                <a:off x="7031740" y="4522386"/>
                <a:ext cx="1122664" cy="1304998"/>
              </a:xfrm>
              <a:prstGeom prst="foldedCorner">
                <a:avLst/>
              </a:prstGeom>
              <a:ln w="63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申請</a:t>
                </a:r>
                <a:endParaRPr kumimoji="1" lang="en-US" altLang="ja-JP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algn="ctr"/>
                <a:r>
                  <a:rPr kumimoji="1" lang="ja-JP" altLang="en-US" sz="14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書類</a:t>
                </a:r>
                <a:endPara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</p:grpSp>
      <p:sp>
        <p:nvSpPr>
          <p:cNvPr id="16" name="正方形/長方形 15"/>
          <p:cNvSpPr/>
          <p:nvPr/>
        </p:nvSpPr>
        <p:spPr>
          <a:xfrm>
            <a:off x="781661" y="9204536"/>
            <a:ext cx="5832995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給与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明細の写しなど休業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手当の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額が確定した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書類があれば、賃金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支払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前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でも申請することができます。</a:t>
            </a:r>
            <a:endParaRPr lang="en-US" altLang="ja-JP" sz="360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73330" y="3886798"/>
            <a:ext cx="65183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000"/>
              </a:lnSpc>
            </a:pPr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郵送</a:t>
            </a: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場合</a:t>
            </a: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は、郵送事故防止のため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、配達記録や簡易書留</a:t>
            </a:r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ts val="3000"/>
              </a:lnSpc>
            </a:pP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など、</a:t>
            </a:r>
            <a:r>
              <a:rPr lang="ja-JP" altLang="en-US" sz="1800" b="1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必ず配達の記録が残る方法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で郵送してください。</a:t>
            </a:r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ts val="3000"/>
              </a:lnSpc>
            </a:pP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なお</a:t>
            </a: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800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申請期限</a:t>
            </a:r>
            <a:r>
              <a:rPr lang="ja-JP" altLang="en-US" sz="1800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までに届いて</a:t>
            </a:r>
            <a:r>
              <a:rPr lang="ja-JP" altLang="en-US" sz="1800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いなければ</a:t>
            </a:r>
            <a:r>
              <a:rPr lang="ja-JP" altLang="en-US" sz="1800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なりません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ので</a:t>
            </a:r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ts val="3000"/>
              </a:lnSpc>
            </a:pP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 ご注意</a:t>
            </a: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ください。</a:t>
            </a:r>
            <a:endParaRPr lang="en-US" altLang="ja-JP" sz="180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927007" y="8214589"/>
            <a:ext cx="5867649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>
              <a:lnSpc>
                <a:spcPts val="3200"/>
              </a:lnSpc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600" u="sng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支給</a:t>
            </a:r>
            <a:r>
              <a:rPr lang="ja-JP" altLang="en-US" sz="1600" u="sng" spc="-5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600" u="sng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期間の初日が</a:t>
            </a:r>
            <a:r>
              <a:rPr lang="en-US" altLang="ja-JP" sz="1600" u="sng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1/24</a:t>
            </a:r>
            <a:r>
              <a:rPr lang="ja-JP" altLang="en-US" sz="1600" u="sng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u="sng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5/31</a:t>
            </a:r>
            <a:r>
              <a:rPr lang="ja-JP" altLang="en-US" sz="1600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の休業の申請期限</a:t>
            </a:r>
            <a:r>
              <a:rPr lang="ja-JP" altLang="en-US" sz="16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は、</a:t>
            </a:r>
            <a:endParaRPr lang="en-US" altLang="ja-JP" sz="16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marL="266700" lvl="0" indent="-266700">
              <a:lnSpc>
                <a:spcPts val="3200"/>
              </a:lnSpc>
            </a:pPr>
            <a:r>
              <a:rPr lang="ja-JP" altLang="en-US" sz="16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特例により</a:t>
            </a:r>
            <a:r>
              <a:rPr lang="en-US" altLang="ja-JP" sz="1600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8/31</a:t>
            </a:r>
            <a:r>
              <a:rPr lang="ja-JP" altLang="en-US" sz="1600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まで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です。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927007" y="6161982"/>
            <a:ext cx="5067980" cy="474784"/>
            <a:chOff x="1124656" y="5963269"/>
            <a:chExt cx="5067980" cy="474784"/>
          </a:xfrm>
        </p:grpSpPr>
        <p:sp>
          <p:nvSpPr>
            <p:cNvPr id="25" name="正方形/長方形 24"/>
            <p:cNvSpPr/>
            <p:nvPr/>
          </p:nvSpPr>
          <p:spPr>
            <a:xfrm>
              <a:off x="1124656" y="5963269"/>
              <a:ext cx="3972801" cy="3270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3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厚生労働省　助成金のお問い合わせ先・申請先</a:t>
              </a:r>
              <a:endParaRPr kumimoji="1"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5171646" y="5963269"/>
              <a:ext cx="756630" cy="34408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 anchorCtr="1"/>
            <a:lstStyle/>
            <a:p>
              <a:pPr algn="ctr"/>
              <a:endParaRPr kumimoji="1"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下矢印 26"/>
            <p:cNvSpPr/>
            <p:nvPr/>
          </p:nvSpPr>
          <p:spPr>
            <a:xfrm rot="8097592">
              <a:off x="5801264" y="6046681"/>
              <a:ext cx="365685" cy="417059"/>
            </a:xfrm>
            <a:prstGeom prst="downArrow">
              <a:avLst>
                <a:gd name="adj1" fmla="val 40794"/>
                <a:gd name="adj2" fmla="val 50000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5080442" y="6190310"/>
            <a:ext cx="543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14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検索</a:t>
            </a: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 flipH="1">
            <a:off x="702007" y="23269"/>
            <a:ext cx="368236" cy="33772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 flipH="1">
            <a:off x="44656" y="23269"/>
            <a:ext cx="657351" cy="643983"/>
          </a:xfrm>
          <a:prstGeom prst="rect">
            <a:avLst/>
          </a:prstGeom>
          <a:solidFill>
            <a:schemeClr val="accent2">
              <a:alpha val="80000"/>
            </a:schemeClr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 flipH="1">
            <a:off x="44656" y="667252"/>
            <a:ext cx="341003" cy="37020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grpSp>
        <p:nvGrpSpPr>
          <p:cNvPr id="32" name="グループ化 31"/>
          <p:cNvGrpSpPr/>
          <p:nvPr/>
        </p:nvGrpSpPr>
        <p:grpSpPr>
          <a:xfrm>
            <a:off x="6653327" y="9875541"/>
            <a:ext cx="496032" cy="482215"/>
            <a:chOff x="6467696" y="9297092"/>
            <a:chExt cx="496032" cy="482215"/>
          </a:xfrm>
        </p:grpSpPr>
        <p:sp>
          <p:nvSpPr>
            <p:cNvPr id="33" name="Rectangle 17"/>
            <p:cNvSpPr>
              <a:spLocks noChangeArrowheads="1"/>
            </p:cNvSpPr>
            <p:nvPr/>
          </p:nvSpPr>
          <p:spPr bwMode="auto">
            <a:xfrm flipV="1">
              <a:off x="6467696" y="9297092"/>
              <a:ext cx="248016" cy="24287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 flipV="1">
              <a:off x="6715712" y="9297092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 flipV="1">
              <a:off x="6467696" y="9536429"/>
              <a:ext cx="248016" cy="24287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328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3672</TotalTime>
  <Words>949</Words>
  <Application>Microsoft Office PowerPoint</Application>
  <PresentationFormat>ユーザー設定</PresentationFormat>
  <Paragraphs>162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21" baseType="lpstr">
      <vt:lpstr>ＤＦ特太ゴシック体</vt:lpstr>
      <vt:lpstr>HGP創英角ｺﾞｼｯｸUB</vt:lpstr>
      <vt:lpstr>HGSｺﾞｼｯｸM</vt:lpstr>
      <vt:lpstr>HG丸ｺﾞｼｯｸM-PRO</vt:lpstr>
      <vt:lpstr>ＭＳ Ｐゴシック</vt:lpstr>
      <vt:lpstr>ＭＳ ゴシック</vt:lpstr>
      <vt:lpstr>ＭＳ 明朝</vt:lpstr>
      <vt:lpstr>メイリオ</vt:lpstr>
      <vt:lpstr>游ゴシック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町田 千尋(machida-chihiro)</dc:creator>
  <cp:lastModifiedBy>熊田 光留(kumada-hikaru)</cp:lastModifiedBy>
  <cp:revision>316</cp:revision>
  <cp:lastPrinted>2020-05-18T19:09:18Z</cp:lastPrinted>
  <dcterms:created xsi:type="dcterms:W3CDTF">2020-05-08T01:25:41Z</dcterms:created>
  <dcterms:modified xsi:type="dcterms:W3CDTF">2020-05-21T15:19:56Z</dcterms:modified>
</cp:coreProperties>
</file>