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97" r:id="rId3"/>
    <p:sldId id="277" r:id="rId4"/>
    <p:sldId id="298" r:id="rId5"/>
    <p:sldId id="296" r:id="rId6"/>
    <p:sldId id="292" r:id="rId7"/>
    <p:sldId id="291" r:id="rId8"/>
  </p:sldIdLst>
  <p:sldSz cx="7199313" cy="10396538"/>
  <p:notesSz cx="7099300" cy="10234613"/>
  <p:defaultTextStyle>
    <a:defPPr>
      <a:defRPr lang="ja-JP"/>
    </a:defPPr>
    <a:lvl1pPr marL="0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1pPr>
    <a:lvl2pPr marL="479877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2pPr>
    <a:lvl3pPr marL="959754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3pPr>
    <a:lvl4pPr marL="1439631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4pPr>
    <a:lvl5pPr marL="1919508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5pPr>
    <a:lvl6pPr marL="2399386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6pPr>
    <a:lvl7pPr marL="2879263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7pPr>
    <a:lvl8pPr marL="3359140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8pPr>
    <a:lvl9pPr marL="3839017" algn="l" defTabSz="959754" rtl="0" eaLnBrk="1" latinLnBrk="0" hangingPunct="1">
      <a:defRPr kumimoji="1"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5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1F8"/>
    <a:srgbClr val="FFFFE5"/>
    <a:srgbClr val="FFFFCC"/>
    <a:srgbClr val="F5770F"/>
    <a:srgbClr val="385D8A"/>
    <a:srgbClr val="DCE6F2"/>
    <a:srgbClr val="FF7174"/>
    <a:srgbClr val="93A7BF"/>
    <a:srgbClr val="FF7C8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6" d="100"/>
          <a:sy n="76" d="100"/>
        </p:scale>
        <p:origin x="3072" y="210"/>
      </p:cViewPr>
      <p:guideLst>
        <p:guide orient="horz" pos="32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4" cy="513508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2"/>
            <a:ext cx="3076364" cy="513508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>
              <a:defRPr sz="1200"/>
            </a:lvl1pPr>
          </a:lstStyle>
          <a:p>
            <a:fld id="{D21724A6-3D10-4E54-BE1C-BF1CF1B271E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9"/>
            <a:ext cx="5679440" cy="4029879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r">
              <a:defRPr sz="1200"/>
            </a:lvl1pPr>
          </a:lstStyle>
          <a:p>
            <a:fld id="{A4374696-A59A-4E47-8EA3-69E4B4B1C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38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1pPr>
    <a:lvl2pPr marL="479877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2pPr>
    <a:lvl3pPr marL="959754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3pPr>
    <a:lvl4pPr marL="1439631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4pPr>
    <a:lvl5pPr marL="1919508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5pPr>
    <a:lvl6pPr marL="2399386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6pPr>
    <a:lvl7pPr marL="2879263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7pPr>
    <a:lvl8pPr marL="3359140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8pPr>
    <a:lvl9pPr marL="3839017" algn="l" defTabSz="959754" rtl="0" eaLnBrk="1" latinLnBrk="0" hangingPunct="1">
      <a:defRPr kumimoji="1"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3229669"/>
            <a:ext cx="6119416" cy="22285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5891374"/>
            <a:ext cx="5039519" cy="26568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7A50-7A3F-4D82-85AC-53207E14112F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5818-06A7-484F-B559-CE32F78FF17E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416347"/>
            <a:ext cx="1619845" cy="88707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966" y="416347"/>
            <a:ext cx="4739548" cy="88707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9F526-A93C-47A8-844B-D7645EB9E4D9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96BF-9FE3-4972-94F0-D60C01578D33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6" y="6680739"/>
            <a:ext cx="6119416" cy="2064868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696" y="4406500"/>
            <a:ext cx="6119416" cy="2274242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40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811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21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62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202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43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84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245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5A3-5BA5-4640-A4B4-77FB27C86FB2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965" y="2425860"/>
            <a:ext cx="3179697" cy="6861234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9652" y="2425860"/>
            <a:ext cx="3179697" cy="6861234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A32-FE4A-41AE-9633-7CE0F10EFA1C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7" y="2327191"/>
            <a:ext cx="3180947" cy="96986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406" indent="0">
              <a:buNone/>
              <a:defRPr sz="2889" b="1"/>
            </a:lvl2pPr>
            <a:lvl3pPr marL="1320811" indent="0">
              <a:buNone/>
              <a:defRPr sz="2600" b="1"/>
            </a:lvl3pPr>
            <a:lvl4pPr marL="1981217" indent="0">
              <a:buNone/>
              <a:defRPr sz="2311" b="1"/>
            </a:lvl4pPr>
            <a:lvl5pPr marL="2641624" indent="0">
              <a:buNone/>
              <a:defRPr sz="2311" b="1"/>
            </a:lvl5pPr>
            <a:lvl6pPr marL="3302029" indent="0">
              <a:buNone/>
              <a:defRPr sz="2311" b="1"/>
            </a:lvl6pPr>
            <a:lvl7pPr marL="3962434" indent="0">
              <a:buNone/>
              <a:defRPr sz="2311" b="1"/>
            </a:lvl7pPr>
            <a:lvl8pPr marL="4622840" indent="0">
              <a:buNone/>
              <a:defRPr sz="2311" b="1"/>
            </a:lvl8pPr>
            <a:lvl9pPr marL="528324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9967" y="3297050"/>
            <a:ext cx="3180947" cy="5990043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153" y="2327191"/>
            <a:ext cx="3182196" cy="96986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406" indent="0">
              <a:buNone/>
              <a:defRPr sz="2889" b="1"/>
            </a:lvl2pPr>
            <a:lvl3pPr marL="1320811" indent="0">
              <a:buNone/>
              <a:defRPr sz="2600" b="1"/>
            </a:lvl3pPr>
            <a:lvl4pPr marL="1981217" indent="0">
              <a:buNone/>
              <a:defRPr sz="2311" b="1"/>
            </a:lvl4pPr>
            <a:lvl5pPr marL="2641624" indent="0">
              <a:buNone/>
              <a:defRPr sz="2311" b="1"/>
            </a:lvl5pPr>
            <a:lvl6pPr marL="3302029" indent="0">
              <a:buNone/>
              <a:defRPr sz="2311" b="1"/>
            </a:lvl6pPr>
            <a:lvl7pPr marL="3962434" indent="0">
              <a:buNone/>
              <a:defRPr sz="2311" b="1"/>
            </a:lvl7pPr>
            <a:lvl8pPr marL="4622840" indent="0">
              <a:buNone/>
              <a:defRPr sz="2311" b="1"/>
            </a:lvl8pPr>
            <a:lvl9pPr marL="528324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153" y="3297050"/>
            <a:ext cx="3182196" cy="5990043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18E35-566D-46F6-A1BB-295319172D78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D3BA-3475-4A71-B217-77D7874D90EB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67EE-6184-465E-95D0-5DA466CD4B3E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7" y="413938"/>
            <a:ext cx="2368525" cy="1761636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4733" y="413939"/>
            <a:ext cx="4024616" cy="8873158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9967" y="2175572"/>
            <a:ext cx="2368525" cy="7111522"/>
          </a:xfrm>
        </p:spPr>
        <p:txBody>
          <a:bodyPr/>
          <a:lstStyle>
            <a:lvl1pPr marL="0" indent="0">
              <a:buNone/>
              <a:defRPr sz="2022"/>
            </a:lvl1pPr>
            <a:lvl2pPr marL="660406" indent="0">
              <a:buNone/>
              <a:defRPr sz="1733"/>
            </a:lvl2pPr>
            <a:lvl3pPr marL="1320811" indent="0">
              <a:buNone/>
              <a:defRPr sz="1444"/>
            </a:lvl3pPr>
            <a:lvl4pPr marL="1981217" indent="0">
              <a:buNone/>
              <a:defRPr sz="1300"/>
            </a:lvl4pPr>
            <a:lvl5pPr marL="2641624" indent="0">
              <a:buNone/>
              <a:defRPr sz="1300"/>
            </a:lvl5pPr>
            <a:lvl6pPr marL="3302029" indent="0">
              <a:buNone/>
              <a:defRPr sz="1300"/>
            </a:lvl6pPr>
            <a:lvl7pPr marL="3962434" indent="0">
              <a:buNone/>
              <a:defRPr sz="1300"/>
            </a:lvl7pPr>
            <a:lvl8pPr marL="4622840" indent="0">
              <a:buNone/>
              <a:defRPr sz="1300"/>
            </a:lvl8pPr>
            <a:lvl9pPr marL="528324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5237-6249-4DF1-A40C-FBD0FA01AD1E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116" y="7277576"/>
            <a:ext cx="4319588" cy="859160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116" y="928949"/>
            <a:ext cx="4319588" cy="6237923"/>
          </a:xfrm>
        </p:spPr>
        <p:txBody>
          <a:bodyPr/>
          <a:lstStyle>
            <a:lvl1pPr marL="0" indent="0">
              <a:buNone/>
              <a:defRPr sz="4622"/>
            </a:lvl1pPr>
            <a:lvl2pPr marL="660406" indent="0">
              <a:buNone/>
              <a:defRPr sz="4044"/>
            </a:lvl2pPr>
            <a:lvl3pPr marL="1320811" indent="0">
              <a:buNone/>
              <a:defRPr sz="3467"/>
            </a:lvl3pPr>
            <a:lvl4pPr marL="1981217" indent="0">
              <a:buNone/>
              <a:defRPr sz="2889"/>
            </a:lvl4pPr>
            <a:lvl5pPr marL="2641624" indent="0">
              <a:buNone/>
              <a:defRPr sz="2889"/>
            </a:lvl5pPr>
            <a:lvl6pPr marL="3302029" indent="0">
              <a:buNone/>
              <a:defRPr sz="2889"/>
            </a:lvl6pPr>
            <a:lvl7pPr marL="3962434" indent="0">
              <a:buNone/>
              <a:defRPr sz="2889"/>
            </a:lvl7pPr>
            <a:lvl8pPr marL="4622840" indent="0">
              <a:buNone/>
              <a:defRPr sz="2889"/>
            </a:lvl8pPr>
            <a:lvl9pPr marL="5283245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116" y="8136736"/>
            <a:ext cx="4319588" cy="1220148"/>
          </a:xfrm>
        </p:spPr>
        <p:txBody>
          <a:bodyPr/>
          <a:lstStyle>
            <a:lvl1pPr marL="0" indent="0">
              <a:buNone/>
              <a:defRPr sz="2022"/>
            </a:lvl1pPr>
            <a:lvl2pPr marL="660406" indent="0">
              <a:buNone/>
              <a:defRPr sz="1733"/>
            </a:lvl2pPr>
            <a:lvl3pPr marL="1320811" indent="0">
              <a:buNone/>
              <a:defRPr sz="1444"/>
            </a:lvl3pPr>
            <a:lvl4pPr marL="1981217" indent="0">
              <a:buNone/>
              <a:defRPr sz="1300"/>
            </a:lvl4pPr>
            <a:lvl5pPr marL="2641624" indent="0">
              <a:buNone/>
              <a:defRPr sz="1300"/>
            </a:lvl5pPr>
            <a:lvl6pPr marL="3302029" indent="0">
              <a:buNone/>
              <a:defRPr sz="1300"/>
            </a:lvl6pPr>
            <a:lvl7pPr marL="3962434" indent="0">
              <a:buNone/>
              <a:defRPr sz="1300"/>
            </a:lvl7pPr>
            <a:lvl8pPr marL="4622840" indent="0">
              <a:buNone/>
              <a:defRPr sz="1300"/>
            </a:lvl8pPr>
            <a:lvl9pPr marL="528324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40AC-850D-4A8F-ADFE-7889CDEF9AEA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9966" y="416343"/>
            <a:ext cx="6479382" cy="17327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2425860"/>
            <a:ext cx="6479382" cy="686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9966" y="9636054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B60C-9377-49C2-9440-D2AA4B78F024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59766" y="9636054"/>
            <a:ext cx="2279782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59508" y="9636054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320811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304" indent="-495304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59" indent="-412753" algn="l" defTabSz="1320811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1014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420" indent="-330203" algn="l" defTabSz="1320811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826" indent="-330203" algn="l" defTabSz="1320811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231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638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3044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449" indent="-330203" algn="l" defTabSz="1320811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406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811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217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624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2029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34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840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245" algn="l" defTabSz="132081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 2"/>
          <p:cNvGrpSpPr>
            <a:grpSpLocks/>
          </p:cNvGrpSpPr>
          <p:nvPr/>
        </p:nvGrpSpPr>
        <p:grpSpPr bwMode="auto">
          <a:xfrm>
            <a:off x="-203360" y="430689"/>
            <a:ext cx="7718015" cy="9533256"/>
            <a:chOff x="316" y="406"/>
            <a:chExt cx="11990" cy="1502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316" y="406"/>
              <a:ext cx="11990" cy="15025"/>
              <a:chOff x="321" y="406"/>
              <a:chExt cx="11983" cy="15025"/>
            </a:xfrm>
          </p:grpSpPr>
          <p:sp>
            <p:nvSpPr>
              <p:cNvPr id="12" name="Rectangle 13"/>
              <p:cNvSpPr>
                <a:spLocks noChangeArrowheads="1"/>
              </p:cNvSpPr>
              <p:nvPr/>
            </p:nvSpPr>
            <p:spPr bwMode="auto">
              <a:xfrm flipH="1">
                <a:off x="2690" y="406"/>
                <a:ext cx="1563" cy="1518"/>
              </a:xfrm>
              <a:prstGeom prst="rect">
                <a:avLst/>
              </a:prstGeom>
              <a:solidFill>
                <a:srgbClr val="009DD9"/>
              </a:solidFill>
              <a:ln w="12700">
                <a:solidFill>
                  <a:sysClr val="window" lastClr="FFFFFF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b" anchorCtr="0" upright="1">
                <a:noAutofit/>
              </a:bodyPr>
              <a:lstStyle/>
              <a:p>
                <a:pPr algn="just"/>
                <a:r>
                  <a:rPr lang="en-US" sz="2600" kern="100">
                    <a:solidFill>
                      <a:srgbClr val="FFFFFF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    </a:t>
                </a:r>
                <a:endParaRPr lang="ja-JP" altLang="en-US" sz="1050" kern="10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4" descr="Zig zag"/>
              <p:cNvSpPr>
                <a:spLocks noChangeArrowheads="1"/>
              </p:cNvSpPr>
              <p:nvPr/>
            </p:nvSpPr>
            <p:spPr bwMode="auto">
              <a:xfrm>
                <a:off x="339" y="406"/>
                <a:ext cx="11582" cy="15025"/>
              </a:xfrm>
              <a:prstGeom prst="rect">
                <a:avLst/>
              </a:prstGeom>
              <a:solidFill>
                <a:sysClr val="window" lastClr="FFFFFF"/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/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3446" y="406"/>
                <a:ext cx="8858" cy="15025"/>
              </a:xfrm>
              <a:prstGeom prst="rect">
                <a:avLst/>
              </a:prstGeom>
              <a:solidFill>
                <a:srgbClr val="FFFFCC">
                  <a:alpha val="70000"/>
                </a:srgbClr>
              </a:solidFill>
              <a:ln w="12700">
                <a:solidFill>
                  <a:sysClr val="window" lastClr="FFFFFF"/>
                </a:solidFill>
                <a:miter lim="800000"/>
                <a:headEnd/>
                <a:tailEnd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228600" tIns="1371600" rIns="457200" bIns="45720" anchor="t" anchorCtr="0" upright="1">
                <a:noAutofit/>
              </a:bodyPr>
              <a:lstStyle/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r>
                  <a:rPr lang="en-US" sz="1100" dirty="0">
                    <a:solidFill>
                      <a:srgbClr val="0066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1050" kern="1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" name="Group 6"/>
              <p:cNvGrpSpPr>
                <a:grpSpLocks/>
              </p:cNvGrpSpPr>
              <p:nvPr/>
            </p:nvGrpSpPr>
            <p:grpSpPr bwMode="auto">
              <a:xfrm>
                <a:off x="321" y="3423"/>
                <a:ext cx="3126" cy="6068"/>
                <a:chOff x="654" y="3599"/>
                <a:chExt cx="2880" cy="5760"/>
              </a:xfrm>
            </p:grpSpPr>
            <p:sp>
              <p:nvSpPr>
                <p:cNvPr id="16" name="Rectangle 7"/>
                <p:cNvSpPr>
                  <a:spLocks noChangeArrowheads="1"/>
                </p:cNvSpPr>
                <p:nvPr/>
              </p:nvSpPr>
              <p:spPr bwMode="auto">
                <a:xfrm flipH="1">
                  <a:off x="2094" y="6479"/>
                  <a:ext cx="1440" cy="1440"/>
                </a:xfrm>
                <a:prstGeom prst="rect">
                  <a:avLst/>
                </a:prstGeom>
                <a:solidFill>
                  <a:schemeClr val="accent6">
                    <a:alpha val="8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7" name="Rectangle 8"/>
                <p:cNvSpPr>
                  <a:spLocks noChangeArrowheads="1"/>
                </p:cNvSpPr>
                <p:nvPr/>
              </p:nvSpPr>
              <p:spPr bwMode="auto">
                <a:xfrm flipH="1">
                  <a:off x="2094" y="5039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" name="Rectangle 9"/>
                <p:cNvSpPr>
                  <a:spLocks noChangeArrowheads="1"/>
                </p:cNvSpPr>
                <p:nvPr/>
              </p:nvSpPr>
              <p:spPr bwMode="auto">
                <a:xfrm flipH="1">
                  <a:off x="654" y="5039"/>
                  <a:ext cx="1440" cy="1440"/>
                </a:xfrm>
                <a:prstGeom prst="rect">
                  <a:avLst/>
                </a:prstGeom>
                <a:solidFill>
                  <a:schemeClr val="accent6">
                    <a:alpha val="8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9" name="Rectangle 10"/>
                <p:cNvSpPr>
                  <a:spLocks noChangeArrowheads="1"/>
                </p:cNvSpPr>
                <p:nvPr/>
              </p:nvSpPr>
              <p:spPr bwMode="auto">
                <a:xfrm flipH="1">
                  <a:off x="654" y="3599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" name="Rectangle 11"/>
                <p:cNvSpPr>
                  <a:spLocks noChangeArrowheads="1"/>
                </p:cNvSpPr>
                <p:nvPr/>
              </p:nvSpPr>
              <p:spPr bwMode="auto">
                <a:xfrm flipH="1">
                  <a:off x="654" y="6479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2094" y="7919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03" y="12711"/>
              <a:ext cx="5713" cy="2567"/>
              <a:chOff x="6203" y="12711"/>
              <a:chExt cx="5713" cy="2567"/>
            </a:xfrm>
          </p:grpSpPr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 flipH="1" flipV="1">
                <a:off x="11134" y="14445"/>
                <a:ext cx="782" cy="760"/>
                <a:chOff x="7648" y="11701"/>
                <a:chExt cx="2880" cy="2859"/>
              </a:xfrm>
            </p:grpSpPr>
            <p:sp>
              <p:nvSpPr>
                <p:cNvPr id="9" name="Rectangle 16"/>
                <p:cNvSpPr>
                  <a:spLocks noChangeArrowheads="1"/>
                </p:cNvSpPr>
                <p:nvPr/>
              </p:nvSpPr>
              <p:spPr bwMode="auto">
                <a:xfrm flipH="1">
                  <a:off x="9088" y="11701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" name="Rectangle 17"/>
                <p:cNvSpPr>
                  <a:spLocks noChangeArrowheads="1"/>
                </p:cNvSpPr>
                <p:nvPr/>
              </p:nvSpPr>
              <p:spPr bwMode="auto">
                <a:xfrm flipH="1">
                  <a:off x="9088" y="13120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1" name="Rectangle 18"/>
                <p:cNvSpPr>
                  <a:spLocks noChangeArrowheads="1"/>
                </p:cNvSpPr>
                <p:nvPr/>
              </p:nvSpPr>
              <p:spPr bwMode="auto">
                <a:xfrm flipH="1">
                  <a:off x="7648" y="13120"/>
                  <a:ext cx="1440" cy="144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  <a:alpha val="50000"/>
                  </a:schemeClr>
                </a:solidFill>
                <a:ln w="12700">
                  <a:solidFill>
                    <a:sysClr val="window" lastClr="FFFFFF"/>
                  </a:solidFill>
                  <a:miter lim="800000"/>
                  <a:headEnd/>
                  <a:tailEnd/>
                </a:ln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D8D8D8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6203" y="12711"/>
                <a:ext cx="4995" cy="25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80000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D8D8D8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0" rIns="91440" bIns="0" anchor="b" anchorCtr="0" upright="1">
                <a:noAutofit/>
              </a:bodyPr>
              <a:lstStyle/>
              <a:p>
                <a:pPr algn="dist">
                  <a:lnSpc>
                    <a:spcPts val="2201"/>
                  </a:lnSpc>
                </a:pPr>
                <a:r>
                  <a:rPr lang="ja-JP" altLang="en-US" sz="1600" kern="10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厚生労働省</a:t>
                </a:r>
                <a:endParaRPr lang="ja-JP" altLang="en-US" sz="105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2201"/>
                  </a:lnSpc>
                </a:pPr>
                <a:r>
                  <a:rPr lang="ja-JP" altLang="en-US" sz="1600" kern="10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都道府県労働局</a:t>
                </a:r>
                <a:endParaRPr lang="ja-JP" altLang="en-US" sz="105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2201"/>
                  </a:lnSpc>
                </a:pPr>
                <a:r>
                  <a:rPr lang="ja-JP" altLang="en-US" sz="1600" kern="100" spc="-6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ハローワーク</a:t>
                </a:r>
                <a:r>
                  <a:rPr lang="en-US" sz="1600" kern="100" spc="-6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en-US" sz="1600" kern="100" spc="-6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公共職業安定所</a:t>
                </a:r>
                <a:r>
                  <a:rPr lang="en-US" sz="1600" kern="100" spc="-6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)</a:t>
                </a:r>
                <a:endParaRPr lang="ja-JP" altLang="en-US" sz="105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dist">
                  <a:lnSpc>
                    <a:spcPts val="2201"/>
                  </a:lnSpc>
                </a:pPr>
                <a:r>
                  <a:rPr lang="ja-JP" altLang="en-US" sz="1600" b="1" kern="100" dirty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令和</a:t>
                </a:r>
                <a:r>
                  <a:rPr lang="ja-JP" altLang="en-US" sz="1600" b="1" kern="100" dirty="0" smtClean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２年５月</a:t>
                </a:r>
                <a:r>
                  <a:rPr lang="en-US" altLang="ja-JP" sz="1600" b="1" kern="100" dirty="0" smtClean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19</a:t>
                </a:r>
                <a:r>
                  <a:rPr lang="ja-JP" altLang="en-US" sz="1600" b="1" kern="100" dirty="0" smtClean="0">
                    <a:solidFill>
                      <a:srgbClr val="0033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日現在</a:t>
                </a:r>
                <a:r>
                  <a:rPr lang="en-US" sz="1100" dirty="0" smtClean="0">
                    <a:solidFill>
                      <a:srgbClr val="FFFFFF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 smtClean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r"/>
                <a:r>
                  <a:rPr lang="en-US" sz="1100" dirty="0" smtClean="0">
                    <a:solidFill>
                      <a:srgbClr val="FFFFFF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lang="ja-JP" altLang="en-US" sz="1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-436070" y="1265789"/>
            <a:ext cx="866140" cy="95281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3" name="図 2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54319" y="551512"/>
            <a:ext cx="771525" cy="69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AutoShape 12"/>
          <p:cNvSpPr>
            <a:spLocks noChangeArrowheads="1"/>
          </p:cNvSpPr>
          <p:nvPr/>
        </p:nvSpPr>
        <p:spPr bwMode="auto">
          <a:xfrm>
            <a:off x="-412166" y="-326973"/>
            <a:ext cx="851535" cy="87122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-792832" y="9904198"/>
            <a:ext cx="6588125" cy="7397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6" name="図 2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719033" y="9906159"/>
            <a:ext cx="748665" cy="49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6467698" y="9899753"/>
            <a:ext cx="1428115" cy="74866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4937721" y="9642096"/>
            <a:ext cx="1759268" cy="37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91440" tIns="0" rIns="91440" bIns="0" anchor="b" anchorCtr="0" upright="1">
            <a:noAutofit/>
          </a:bodyPr>
          <a:lstStyle/>
          <a:p>
            <a:pPr algn="r"/>
            <a:r>
              <a:rPr lang="en-US" sz="1200" dirty="0" smtClean="0">
                <a:solidFill>
                  <a:srgbClr val="003300"/>
                </a:solidFill>
                <a:latin typeface="HGSｺﾞｼｯｸM" panose="020B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PL0200519</a:t>
            </a:r>
            <a:r>
              <a:rPr lang="ja-JP" altLang="en-US" sz="1200" dirty="0" smtClean="0">
                <a:solidFill>
                  <a:srgbClr val="003300"/>
                </a:solidFill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企</a:t>
            </a:r>
            <a:r>
              <a:rPr lang="en-US" sz="1200" dirty="0" smtClean="0">
                <a:solidFill>
                  <a:srgbClr val="003300"/>
                </a:solidFill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02</a:t>
            </a:r>
            <a:r>
              <a:rPr lang="en-US" sz="1100" dirty="0" smtClean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</a:t>
            </a:r>
            <a:endParaRPr lang="ja-JP" altLang="en-US" sz="1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en-US" sz="1100" dirty="0">
                <a:solidFill>
                  <a:srgbClr val="FFFFFF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1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50833" y="2598645"/>
            <a:ext cx="5612778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5600" b="1" spc="-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雇用調整助成金</a:t>
            </a:r>
            <a:endParaRPr kumimoji="1" lang="en-US" altLang="ja-JP" sz="5600" b="1" spc="-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5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支給申請</a:t>
            </a:r>
            <a:endParaRPr lang="en-US" altLang="ja-JP" sz="5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66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5600" b="1" spc="-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マニュアル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047089" y="7247197"/>
            <a:ext cx="48825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spc="-50" dirty="0" smtClean="0">
              <a:solidFill>
                <a:srgbClr val="0066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2654656" y="7434375"/>
            <a:ext cx="4275000" cy="9085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xtLst/>
        </p:spPr>
        <p:txBody>
          <a:bodyPr rot="0" vert="horz" wrap="square" lIns="216000" tIns="8890" rIns="216000" bIns="8890" anchor="ctr" anchorCtr="1" upright="1">
            <a:noAutofit/>
          </a:bodyPr>
          <a:lstStyle/>
          <a:p>
            <a:pPr algn="just">
              <a:lnSpc>
                <a:spcPts val="2800"/>
              </a:lnSpc>
            </a:pP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教育訓練を実施した事業主は、</a:t>
            </a:r>
            <a:endParaRPr lang="en-US" altLang="ja-JP" sz="2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</a:pP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訓練編マニュアルをご覧ください。</a:t>
            </a:r>
            <a:endParaRPr lang="en-US" altLang="ja-JP" sz="20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Rectangle 43"/>
          <p:cNvSpPr>
            <a:spLocks noChangeArrowheads="1"/>
          </p:cNvSpPr>
          <p:nvPr/>
        </p:nvSpPr>
        <p:spPr bwMode="auto">
          <a:xfrm>
            <a:off x="721187" y="114521"/>
            <a:ext cx="5125542" cy="144980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xtLst/>
        </p:spPr>
        <p:txBody>
          <a:bodyPr rot="0" vert="horz" wrap="square" lIns="74295" tIns="36000" rIns="74295" bIns="8890" anchor="ctr" anchorCtr="0" upright="1">
            <a:noAutofit/>
          </a:bodyPr>
          <a:lstStyle/>
          <a:p>
            <a:pPr algn="just"/>
            <a:r>
              <a:rPr lang="ja-JP" altLang="en-US" sz="3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小規模事業主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en-US" sz="2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の皆さま</a:t>
            </a:r>
            <a:endParaRPr lang="en-US" altLang="ja-JP" sz="28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ja-JP" altLang="en-US" sz="2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このマニュアルは、従業員が概ね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人以下の会社や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   個人事業主の方を対象としています。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ja-JP" altLang="en-US" sz="22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u="sng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支給申請がこ</a:t>
            </a:r>
            <a:r>
              <a:rPr lang="ja-JP" altLang="en-US" sz="2000" u="sng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れ</a:t>
            </a:r>
            <a:r>
              <a:rPr lang="ja-JP" altLang="en-US" sz="2000" u="sng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までより簡単になります</a:t>
            </a:r>
            <a:endParaRPr lang="en-US" altLang="ja-JP" sz="2000" u="sng" kern="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538448" y="960331"/>
            <a:ext cx="6252557" cy="9285720"/>
            <a:chOff x="538448" y="960331"/>
            <a:chExt cx="6252557" cy="928572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474" b="1"/>
            <a:stretch/>
          </p:blipFill>
          <p:spPr>
            <a:xfrm>
              <a:off x="538448" y="960331"/>
              <a:ext cx="6252557" cy="9285720"/>
            </a:xfrm>
            <a:prstGeom prst="rect">
              <a:avLst/>
            </a:prstGeom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4230251" y="3367672"/>
              <a:ext cx="45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X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069122" y="3367672"/>
              <a:ext cx="45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998869" y="3367671"/>
              <a:ext cx="45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418104" y="2226198"/>
              <a:ext cx="450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>
                  <a:solidFill>
                    <a:srgbClr val="FF0000"/>
                  </a:solidFill>
                </a:rPr>
                <a:t>b</a:t>
              </a:r>
              <a:endParaRPr lang="en-US" altLang="ja-JP" sz="2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418104" y="2460814"/>
              <a:ext cx="42651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 smtClean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890157" y="2312654"/>
              <a:ext cx="900001" cy="565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altLang="ja-JP" sz="2200" b="1" dirty="0" smtClean="0">
                  <a:solidFill>
                    <a:srgbClr val="FF0000"/>
                  </a:solidFill>
                </a:rPr>
                <a:t>B=</a:t>
              </a:r>
            </a:p>
            <a:p>
              <a:pPr>
                <a:lnSpc>
                  <a:spcPts val="1800"/>
                </a:lnSpc>
              </a:pPr>
              <a:r>
                <a:rPr lang="en-US" altLang="ja-JP" sz="2200" b="1" dirty="0" smtClean="0">
                  <a:solidFill>
                    <a:srgbClr val="FF0000"/>
                  </a:solidFill>
                </a:rPr>
                <a:t>X+</a:t>
              </a:r>
              <a:r>
                <a:rPr lang="en-US" altLang="ja-JP" sz="2200" b="1" dirty="0">
                  <a:solidFill>
                    <a:srgbClr val="FF0000"/>
                  </a:solidFill>
                </a:rPr>
                <a:t>Y</a:t>
              </a:r>
              <a:endParaRPr lang="en-US" altLang="ja-JP" sz="2200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スライド番号プレースホルダー 3"/>
          <p:cNvSpPr txBox="1">
            <a:spLocks/>
          </p:cNvSpPr>
          <p:nvPr/>
        </p:nvSpPr>
        <p:spPr>
          <a:xfrm>
            <a:off x="0" y="9999749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89656" y="9891054"/>
            <a:ext cx="496032" cy="482215"/>
            <a:chOff x="-1823360" y="6370470"/>
            <a:chExt cx="496032" cy="482215"/>
          </a:xfrm>
        </p:grpSpPr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 flipV="1">
              <a:off x="-1575344" y="6370470"/>
              <a:ext cx="248016" cy="2428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 flipV="1">
              <a:off x="-1823360" y="6370470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 flipV="1">
              <a:off x="-1575344" y="6609807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89656" y="113269"/>
            <a:ext cx="6975000" cy="614381"/>
            <a:chOff x="404637" y="218888"/>
            <a:chExt cx="6570017" cy="614381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 flipH="1">
              <a:off x="404637" y="218888"/>
              <a:ext cx="6570017" cy="61438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04637" y="218888"/>
              <a:ext cx="5778048" cy="6040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ja-JP" altLang="en-US" sz="2600" b="1" spc="-120" dirty="0" smtClean="0"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１．まず、休業した実績を記入します</a:t>
              </a:r>
              <a:r>
                <a:rPr lang="ja-JP" altLang="en-US" sz="2600" b="1" dirty="0" smtClean="0"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。</a:t>
              </a:r>
              <a:endParaRPr lang="en-US" altLang="ja-JP" sz="2600" b="1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19" name="直線矢印コネクタ 18"/>
          <p:cNvCxnSpPr/>
          <p:nvPr/>
        </p:nvCxnSpPr>
        <p:spPr>
          <a:xfrm flipH="1" flipV="1">
            <a:off x="3731966" y="4656933"/>
            <a:ext cx="771825" cy="577459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336543" y="7385389"/>
            <a:ext cx="5602328" cy="1833421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休業が事前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に決めた内容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（休業期間や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手当率など）に沿って行われた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か、従業員の代表の方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に確認してもらって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に誤りが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なければ、従業員の代表の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方に署名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（記名と押印でも可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）してもらって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</a:p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この署名により、事業主と労働者代表が事前に確約して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を確認した書面とみなします。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004656" y="9218810"/>
            <a:ext cx="771824" cy="659459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1596428" y="2042266"/>
            <a:ext cx="420711" cy="271783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4609727" y="1122731"/>
            <a:ext cx="2329144" cy="642353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通常、賃金締切日の期間（１か月）と同じです。</a:t>
            </a:r>
            <a:endParaRPr lang="ja-JP" altLang="en-US" sz="16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1" name="直線矢印コネクタ 40"/>
          <p:cNvCxnSpPr>
            <a:stCxn id="37" idx="1"/>
          </p:cNvCxnSpPr>
          <p:nvPr/>
        </p:nvCxnSpPr>
        <p:spPr>
          <a:xfrm flipH="1">
            <a:off x="3664727" y="1443908"/>
            <a:ext cx="945000" cy="229493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884143" y="3792285"/>
            <a:ext cx="1874891" cy="1269111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短時間休業の合計時間数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、何日分に当たるのか計算します。</a:t>
            </a:r>
            <a:endParaRPr lang="en-US" altLang="ja-JP" sz="1600" spc="-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Y</a:t>
            </a:r>
            <a:r>
              <a:rPr lang="ja-JP" altLang="en-US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＝ａ</a:t>
            </a:r>
            <a:r>
              <a:rPr lang="en-US" altLang="ja-JP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1600" spc="-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</a:t>
            </a:r>
            <a:endParaRPr lang="ja-JP" altLang="en-US" sz="1600" spc="-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2100551" y="2800117"/>
            <a:ext cx="1330137" cy="992168"/>
          </a:xfrm>
          <a:prstGeom prst="straightConnector1">
            <a:avLst/>
          </a:prstGeom>
          <a:ln w="3175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2516187" y="5224073"/>
            <a:ext cx="4422684" cy="1749438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雇用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保険に加入している従業員を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休業させた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、氏名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と雇用保険被保険者番号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を記入して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</a:p>
          <a:p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次に、休業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させた日数や時間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、休業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額を一人ひとり記入して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</a:p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なお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、休業手当額は１日休業させた場合と、一部の時間休業させた場合の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合計額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を記入します。</a:t>
            </a:r>
            <a:endParaRPr lang="ja-JP" altLang="en-US" sz="16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14309" y="2314049"/>
            <a:ext cx="1974084" cy="883515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事前に定めた「休業手当支払率」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を記入して</a:t>
            </a:r>
            <a:r>
              <a:rPr lang="ja-JP" altLang="en-US" sz="16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r>
              <a:rPr lang="ja-JP" altLang="en-US" sz="16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160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9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7"/>
          <p:cNvSpPr>
            <a:spLocks noChangeArrowheads="1"/>
          </p:cNvSpPr>
          <p:nvPr/>
        </p:nvSpPr>
        <p:spPr bwMode="auto">
          <a:xfrm flipH="1">
            <a:off x="121673" y="49569"/>
            <a:ext cx="6975000" cy="614381"/>
          </a:xfrm>
          <a:prstGeom prst="rect">
            <a:avLst/>
          </a:prstGeom>
          <a:solidFill>
            <a:srgbClr val="FFFFCC"/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0" name="フローチャート: 代替処理 99"/>
          <p:cNvSpPr/>
          <p:nvPr/>
        </p:nvSpPr>
        <p:spPr>
          <a:xfrm>
            <a:off x="184650" y="3316607"/>
            <a:ext cx="4618445" cy="892326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各都道府県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知事から施設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の使用停止や施設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営業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時間の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短縮の要請があった期間に、要請を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受けた施設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有し、１日でも休業等を行った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225324" y="4710893"/>
            <a:ext cx="2296320" cy="1416118"/>
            <a:chOff x="1553514" y="4513760"/>
            <a:chExt cx="1756079" cy="1318749"/>
          </a:xfrm>
        </p:grpSpPr>
        <p:sp>
          <p:nvSpPr>
            <p:cNvPr id="96" name="角丸四角形 95"/>
            <p:cNvSpPr/>
            <p:nvPr/>
          </p:nvSpPr>
          <p:spPr>
            <a:xfrm>
              <a:off x="1553514" y="4513760"/>
              <a:ext cx="1756079" cy="1318749"/>
            </a:xfrm>
            <a:prstGeom prst="roundRect">
              <a:avLst>
                <a:gd name="adj" fmla="val 5958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/>
            </a:p>
          </p:txBody>
        </p:sp>
        <p:sp>
          <p:nvSpPr>
            <p:cNvPr id="97" name="フローチャート: 代替処理 96"/>
            <p:cNvSpPr/>
            <p:nvPr/>
          </p:nvSpPr>
          <p:spPr>
            <a:xfrm>
              <a:off x="1725867" y="4603490"/>
              <a:ext cx="1486016" cy="46184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rgbClr val="0099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休業手当支払い率が</a:t>
              </a:r>
              <a:r>
                <a:rPr lang="en-US" altLang="ja-JP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en-US" altLang="ja-JP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フローチャート: 代替処理 97"/>
            <p:cNvSpPr/>
            <p:nvPr/>
          </p:nvSpPr>
          <p:spPr>
            <a:xfrm>
              <a:off x="1628701" y="5254794"/>
              <a:ext cx="1614358" cy="502859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rgbClr val="0099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</a:t>
              </a:r>
              <a:r>
                <a:rPr lang="ja-JP" altLang="en-US" sz="14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手当</a:t>
              </a:r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が１日当たり</a:t>
              </a:r>
              <a:r>
                <a:rPr lang="en-US" altLang="ja-JP" sz="14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8,330</a:t>
              </a:r>
              <a:r>
                <a:rPr lang="ja-JP" altLang="en-US" sz="14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r>
                <a:rPr lang="ja-JP" altLang="en-US" sz="14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以上</a:t>
              </a:r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853700" y="5029827"/>
              <a:ext cx="1152129" cy="286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または</a:t>
              </a:r>
            </a:p>
          </p:txBody>
        </p:sp>
      </p:grpSp>
      <p:sp>
        <p:nvSpPr>
          <p:cNvPr id="64" name="フローチャート: 代替処理 63"/>
          <p:cNvSpPr/>
          <p:nvPr/>
        </p:nvSpPr>
        <p:spPr>
          <a:xfrm>
            <a:off x="147367" y="769527"/>
            <a:ext cx="6895449" cy="640924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14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ja-JP" altLang="en-US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今回の支給申請する１か月間に、令和</a:t>
            </a:r>
            <a:r>
              <a:rPr lang="en-US" altLang="ja-JP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500" spc="-8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日以降行った休業が含まれている</a:t>
            </a:r>
            <a:endParaRPr lang="ja-JP" altLang="en-US" sz="1500" spc="-8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下矢印 64"/>
          <p:cNvSpPr/>
          <p:nvPr/>
        </p:nvSpPr>
        <p:spPr>
          <a:xfrm>
            <a:off x="6341733" y="1417597"/>
            <a:ext cx="449214" cy="6648457"/>
          </a:xfrm>
          <a:prstGeom prst="downArrow">
            <a:avLst>
              <a:gd name="adj1" fmla="val 41860"/>
              <a:gd name="adj2" fmla="val 50000"/>
            </a:avLst>
          </a:prstGeom>
          <a:solidFill>
            <a:srgbClr val="C8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2518815" y="1238451"/>
            <a:ext cx="894281" cy="662881"/>
            <a:chOff x="2493121" y="1319880"/>
            <a:chExt cx="894281" cy="662881"/>
          </a:xfrm>
        </p:grpSpPr>
        <p:sp>
          <p:nvSpPr>
            <p:cNvPr id="60" name="下矢印 59"/>
            <p:cNvSpPr/>
            <p:nvPr/>
          </p:nvSpPr>
          <p:spPr>
            <a:xfrm>
              <a:off x="2715277" y="1436447"/>
              <a:ext cx="449970" cy="546314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66" name="楕円 65"/>
            <p:cNvSpPr/>
            <p:nvPr/>
          </p:nvSpPr>
          <p:spPr>
            <a:xfrm>
              <a:off x="2493121" y="1319880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1" name="下矢印 70"/>
          <p:cNvSpPr/>
          <p:nvPr/>
        </p:nvSpPr>
        <p:spPr>
          <a:xfrm>
            <a:off x="1866731" y="8302065"/>
            <a:ext cx="635016" cy="1194523"/>
          </a:xfrm>
          <a:prstGeom prst="downArrow">
            <a:avLst>
              <a:gd name="adj1" fmla="val 41860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6087792" y="1242613"/>
            <a:ext cx="936874" cy="394264"/>
            <a:chOff x="5897823" y="1678991"/>
            <a:chExt cx="936874" cy="471498"/>
          </a:xfrm>
        </p:grpSpPr>
        <p:sp>
          <p:nvSpPr>
            <p:cNvPr id="67" name="楕円 66"/>
            <p:cNvSpPr/>
            <p:nvPr/>
          </p:nvSpPr>
          <p:spPr>
            <a:xfrm>
              <a:off x="5897823" y="1678991"/>
              <a:ext cx="936105" cy="471498"/>
            </a:xfrm>
            <a:prstGeom prst="ellipse">
              <a:avLst/>
            </a:prstGeom>
            <a:solidFill>
              <a:srgbClr val="C8E7A7"/>
            </a:solidFill>
            <a:ln>
              <a:solidFill>
                <a:srgbClr val="0099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898591" y="1722925"/>
              <a:ext cx="9361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</a:t>
              </a:r>
              <a:endPara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1" name="スライド番号プレースホルダー 3"/>
          <p:cNvSpPr txBox="1">
            <a:spLocks/>
          </p:cNvSpPr>
          <p:nvPr/>
        </p:nvSpPr>
        <p:spPr>
          <a:xfrm>
            <a:off x="6901343" y="9999749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44999" y="49460"/>
            <a:ext cx="7064657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２．助成率確認票で</a:t>
            </a:r>
            <a:r>
              <a:rPr lang="en-US" altLang="ja-JP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E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のどの</a:t>
            </a:r>
            <a:r>
              <a:rPr lang="ja-JP" altLang="en-US" sz="1900" b="1" spc="-12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助成率に該当するかチェック</a:t>
            </a:r>
            <a:r>
              <a:rPr lang="ja-JP" altLang="en-US" sz="19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します。</a:t>
            </a:r>
            <a:endParaRPr lang="ja-JP" altLang="en-US" sz="19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47367" y="8131384"/>
            <a:ext cx="1135503" cy="1296885"/>
            <a:chOff x="121673" y="7953625"/>
            <a:chExt cx="1135503" cy="1296885"/>
          </a:xfrm>
        </p:grpSpPr>
        <p:sp>
          <p:nvSpPr>
            <p:cNvPr id="80" name="フローチャート: 代替処理 79"/>
            <p:cNvSpPr/>
            <p:nvPr/>
          </p:nvSpPr>
          <p:spPr>
            <a:xfrm>
              <a:off x="191061" y="8205521"/>
              <a:ext cx="957267" cy="1044989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121673" y="8512087"/>
              <a:ext cx="11355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(10/10)</a:t>
              </a:r>
              <a:endPara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179657" y="7956349"/>
              <a:ext cx="505312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666253" y="7953625"/>
              <a:ext cx="453554" cy="4047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572367" y="8096398"/>
            <a:ext cx="1158892" cy="696930"/>
            <a:chOff x="1418823" y="7918886"/>
            <a:chExt cx="1158892" cy="696930"/>
          </a:xfrm>
        </p:grpSpPr>
        <p:sp>
          <p:nvSpPr>
            <p:cNvPr id="79" name="テキスト ボックス 78"/>
            <p:cNvSpPr txBox="1"/>
            <p:nvPr/>
          </p:nvSpPr>
          <p:spPr>
            <a:xfrm>
              <a:off x="1418823" y="8154151"/>
              <a:ext cx="115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1438105" y="7918886"/>
              <a:ext cx="666518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2096526" y="7928781"/>
              <a:ext cx="450752" cy="3944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3120289" y="8083187"/>
            <a:ext cx="993630" cy="1308497"/>
            <a:chOff x="2836807" y="7918884"/>
            <a:chExt cx="993630" cy="1308497"/>
          </a:xfrm>
        </p:grpSpPr>
        <p:sp>
          <p:nvSpPr>
            <p:cNvPr id="76" name="フローチャート: 代替処理 75"/>
            <p:cNvSpPr/>
            <p:nvPr/>
          </p:nvSpPr>
          <p:spPr>
            <a:xfrm>
              <a:off x="2846928" y="8172118"/>
              <a:ext cx="983509" cy="1055263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849067" y="8483210"/>
              <a:ext cx="9648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90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(9/10)</a:t>
              </a:r>
              <a:endPara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836807" y="7918884"/>
              <a:ext cx="544023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3380831" y="7928360"/>
              <a:ext cx="440062" cy="3812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606050" y="8093705"/>
            <a:ext cx="974962" cy="1310062"/>
            <a:chOff x="4130310" y="7918884"/>
            <a:chExt cx="974962" cy="1310062"/>
          </a:xfrm>
        </p:grpSpPr>
        <p:sp>
          <p:nvSpPr>
            <p:cNvPr id="74" name="フローチャート: 代替処理 73"/>
            <p:cNvSpPr/>
            <p:nvPr/>
          </p:nvSpPr>
          <p:spPr>
            <a:xfrm>
              <a:off x="4132099" y="8208459"/>
              <a:ext cx="973173" cy="1020487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171375" y="8462581"/>
              <a:ext cx="8857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80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(4/5)</a:t>
              </a: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130310" y="7918884"/>
              <a:ext cx="508369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652836" y="7936324"/>
              <a:ext cx="440062" cy="3710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6069643" y="8074278"/>
            <a:ext cx="973173" cy="1297979"/>
            <a:chOff x="5416483" y="7905290"/>
            <a:chExt cx="973173" cy="1297979"/>
          </a:xfrm>
        </p:grpSpPr>
        <p:sp>
          <p:nvSpPr>
            <p:cNvPr id="105" name="フローチャート: 代替処理 104"/>
            <p:cNvSpPr/>
            <p:nvPr/>
          </p:nvSpPr>
          <p:spPr>
            <a:xfrm>
              <a:off x="5416483" y="8182782"/>
              <a:ext cx="973173" cy="1020487"/>
            </a:xfrm>
            <a:prstGeom prst="flowChartAlternateProcess">
              <a:avLst/>
            </a:prstGeom>
            <a:solidFill>
              <a:srgbClr val="FFFFCC"/>
            </a:solidFill>
            <a:ln w="508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449823" y="8478524"/>
              <a:ext cx="8857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67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(2/3)</a:t>
              </a:r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5430640" y="7905290"/>
              <a:ext cx="544023" cy="40432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5927293" y="7922286"/>
              <a:ext cx="440062" cy="3812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8" name="フローチャート: 代替処理 117"/>
          <p:cNvSpPr/>
          <p:nvPr/>
        </p:nvSpPr>
        <p:spPr>
          <a:xfrm>
            <a:off x="192648" y="1901332"/>
            <a:ext cx="5926138" cy="695508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日～判定基礎期間の末日まで解雇等していない</a:t>
            </a:r>
            <a:endParaRPr lang="en-US" altLang="ja-JP" sz="16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2400"/>
              </a:lnSpc>
            </a:pP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明朝" panose="02020609040205080304" pitchFamily="17" charset="-128"/>
              </a:rPr>
              <a:t>また、判定基礎期間の末日時点で雇用が維持されている</a:t>
            </a:r>
            <a:endParaRPr lang="ja-JP" altLang="en-US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4660523" y="2526604"/>
            <a:ext cx="936106" cy="5547674"/>
            <a:chOff x="4634829" y="2608033"/>
            <a:chExt cx="936106" cy="5386120"/>
          </a:xfrm>
        </p:grpSpPr>
        <p:sp>
          <p:nvSpPr>
            <p:cNvPr id="119" name="下矢印 118"/>
            <p:cNvSpPr/>
            <p:nvPr/>
          </p:nvSpPr>
          <p:spPr>
            <a:xfrm>
              <a:off x="4853601" y="2909292"/>
              <a:ext cx="449214" cy="5084861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23" name="グループ化 122"/>
            <p:cNvGrpSpPr/>
            <p:nvPr/>
          </p:nvGrpSpPr>
          <p:grpSpPr>
            <a:xfrm>
              <a:off x="4634829" y="2608033"/>
              <a:ext cx="936106" cy="394264"/>
              <a:chOff x="5886559" y="1572956"/>
              <a:chExt cx="936106" cy="471498"/>
            </a:xfrm>
          </p:grpSpPr>
          <p:sp>
            <p:nvSpPr>
              <p:cNvPr id="124" name="楕円 123"/>
              <p:cNvSpPr/>
              <p:nvPr/>
            </p:nvSpPr>
            <p:spPr>
              <a:xfrm>
                <a:off x="5886560" y="1572956"/>
                <a:ext cx="936105" cy="471498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5" name="テキスト ボックス 124"/>
              <p:cNvSpPr txBox="1"/>
              <p:nvPr/>
            </p:nvSpPr>
            <p:spPr>
              <a:xfrm>
                <a:off x="5886559" y="1631032"/>
                <a:ext cx="9361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28" name="グループ化 127"/>
          <p:cNvGrpSpPr/>
          <p:nvPr/>
        </p:nvGrpSpPr>
        <p:grpSpPr>
          <a:xfrm>
            <a:off x="1688515" y="2535689"/>
            <a:ext cx="894281" cy="770357"/>
            <a:chOff x="2495950" y="1212404"/>
            <a:chExt cx="894281" cy="770357"/>
          </a:xfrm>
        </p:grpSpPr>
        <p:sp>
          <p:nvSpPr>
            <p:cNvPr id="129" name="下矢印 128"/>
            <p:cNvSpPr/>
            <p:nvPr/>
          </p:nvSpPr>
          <p:spPr>
            <a:xfrm>
              <a:off x="2715277" y="1436447"/>
              <a:ext cx="449970" cy="546314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30" name="楕円 129"/>
            <p:cNvSpPr/>
            <p:nvPr/>
          </p:nvSpPr>
          <p:spPr>
            <a:xfrm>
              <a:off x="2495950" y="1212404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3064384" y="4106232"/>
            <a:ext cx="936106" cy="2606284"/>
            <a:chOff x="4634829" y="2608034"/>
            <a:chExt cx="936106" cy="2145661"/>
          </a:xfrm>
        </p:grpSpPr>
        <p:sp>
          <p:nvSpPr>
            <p:cNvPr id="132" name="下矢印 131"/>
            <p:cNvSpPr/>
            <p:nvPr/>
          </p:nvSpPr>
          <p:spPr>
            <a:xfrm>
              <a:off x="4853601" y="2909293"/>
              <a:ext cx="449214" cy="1844402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33" name="グループ化 132"/>
            <p:cNvGrpSpPr/>
            <p:nvPr/>
          </p:nvGrpSpPr>
          <p:grpSpPr>
            <a:xfrm>
              <a:off x="4634829" y="2608034"/>
              <a:ext cx="936106" cy="331660"/>
              <a:chOff x="5886559" y="1572956"/>
              <a:chExt cx="936106" cy="396630"/>
            </a:xfrm>
          </p:grpSpPr>
          <p:sp>
            <p:nvSpPr>
              <p:cNvPr id="134" name="楕円 133"/>
              <p:cNvSpPr/>
              <p:nvPr/>
            </p:nvSpPr>
            <p:spPr>
              <a:xfrm>
                <a:off x="5886560" y="1572956"/>
                <a:ext cx="936105" cy="360275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35" name="テキスト ボックス 134"/>
              <p:cNvSpPr txBox="1"/>
              <p:nvPr/>
            </p:nvSpPr>
            <p:spPr>
              <a:xfrm>
                <a:off x="5886559" y="1631032"/>
                <a:ext cx="9361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36" name="フローチャート: 代替処理 135"/>
          <p:cNvSpPr/>
          <p:nvPr/>
        </p:nvSpPr>
        <p:spPr>
          <a:xfrm>
            <a:off x="992231" y="6735566"/>
            <a:ext cx="3810863" cy="690445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令和２年４月８日以降の休業が含まれていて、</a:t>
            </a:r>
            <a:endParaRPr lang="en-US" altLang="ja-JP" sz="14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手当の支払い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率が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％を超えている。</a:t>
            </a:r>
            <a:endParaRPr lang="ja-JP" altLang="en-US" sz="1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3246018" y="7311462"/>
            <a:ext cx="936106" cy="769934"/>
            <a:chOff x="4634829" y="2608032"/>
            <a:chExt cx="936106" cy="813129"/>
          </a:xfrm>
        </p:grpSpPr>
        <p:sp>
          <p:nvSpPr>
            <p:cNvPr id="138" name="下矢印 137"/>
            <p:cNvSpPr/>
            <p:nvPr/>
          </p:nvSpPr>
          <p:spPr>
            <a:xfrm>
              <a:off x="4853601" y="2909293"/>
              <a:ext cx="449214" cy="511868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39" name="グループ化 138"/>
            <p:cNvGrpSpPr/>
            <p:nvPr/>
          </p:nvGrpSpPr>
          <p:grpSpPr>
            <a:xfrm>
              <a:off x="4634829" y="2608032"/>
              <a:ext cx="936106" cy="406110"/>
              <a:chOff x="5886559" y="1572956"/>
              <a:chExt cx="936106" cy="485665"/>
            </a:xfrm>
          </p:grpSpPr>
          <p:sp>
            <p:nvSpPr>
              <p:cNvPr id="140" name="楕円 139"/>
              <p:cNvSpPr/>
              <p:nvPr/>
            </p:nvSpPr>
            <p:spPr>
              <a:xfrm>
                <a:off x="5886560" y="1572956"/>
                <a:ext cx="936105" cy="471498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1" name="テキスト ボックス 140"/>
              <p:cNvSpPr txBox="1"/>
              <p:nvPr/>
            </p:nvSpPr>
            <p:spPr>
              <a:xfrm>
                <a:off x="5886559" y="1631032"/>
                <a:ext cx="936106" cy="427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42" name="グループ化 141"/>
          <p:cNvGrpSpPr/>
          <p:nvPr/>
        </p:nvGrpSpPr>
        <p:grpSpPr>
          <a:xfrm>
            <a:off x="1566668" y="7340039"/>
            <a:ext cx="1201709" cy="765842"/>
            <a:chOff x="2311373" y="1212404"/>
            <a:chExt cx="1201709" cy="765842"/>
          </a:xfrm>
        </p:grpSpPr>
        <p:sp>
          <p:nvSpPr>
            <p:cNvPr id="143" name="下矢印 142"/>
            <p:cNvSpPr/>
            <p:nvPr/>
          </p:nvSpPr>
          <p:spPr>
            <a:xfrm>
              <a:off x="2715277" y="1436447"/>
              <a:ext cx="449970" cy="541799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4" name="楕円 143"/>
            <p:cNvSpPr/>
            <p:nvPr/>
          </p:nvSpPr>
          <p:spPr>
            <a:xfrm>
              <a:off x="2311373" y="1212404"/>
              <a:ext cx="1201709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6" name="グループ化 145"/>
          <p:cNvGrpSpPr/>
          <p:nvPr/>
        </p:nvGrpSpPr>
        <p:grpSpPr>
          <a:xfrm>
            <a:off x="237479" y="6062105"/>
            <a:ext cx="894281" cy="2050910"/>
            <a:chOff x="2495950" y="1212404"/>
            <a:chExt cx="894281" cy="1903107"/>
          </a:xfrm>
        </p:grpSpPr>
        <p:sp>
          <p:nvSpPr>
            <p:cNvPr id="147" name="下矢印 146"/>
            <p:cNvSpPr/>
            <p:nvPr/>
          </p:nvSpPr>
          <p:spPr>
            <a:xfrm>
              <a:off x="2715277" y="1436446"/>
              <a:ext cx="449970" cy="1679065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48" name="楕円 147"/>
            <p:cNvSpPr/>
            <p:nvPr/>
          </p:nvSpPr>
          <p:spPr>
            <a:xfrm>
              <a:off x="2495950" y="1212404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992231" y="4091002"/>
            <a:ext cx="894281" cy="635863"/>
            <a:chOff x="2495950" y="1212404"/>
            <a:chExt cx="894281" cy="635863"/>
          </a:xfrm>
        </p:grpSpPr>
        <p:sp>
          <p:nvSpPr>
            <p:cNvPr id="150" name="下矢印 149"/>
            <p:cNvSpPr/>
            <p:nvPr/>
          </p:nvSpPr>
          <p:spPr>
            <a:xfrm>
              <a:off x="2715277" y="1436447"/>
              <a:ext cx="449970" cy="411820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151" name="楕円 150"/>
            <p:cNvSpPr/>
            <p:nvPr/>
          </p:nvSpPr>
          <p:spPr>
            <a:xfrm>
              <a:off x="2495950" y="1212404"/>
              <a:ext cx="894281" cy="35986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3" name="グループ化 152"/>
          <p:cNvGrpSpPr/>
          <p:nvPr/>
        </p:nvGrpSpPr>
        <p:grpSpPr>
          <a:xfrm>
            <a:off x="1862112" y="6062104"/>
            <a:ext cx="936106" cy="655840"/>
            <a:chOff x="4634829" y="2608034"/>
            <a:chExt cx="936106" cy="539930"/>
          </a:xfrm>
        </p:grpSpPr>
        <p:sp>
          <p:nvSpPr>
            <p:cNvPr id="154" name="下矢印 153"/>
            <p:cNvSpPr/>
            <p:nvPr/>
          </p:nvSpPr>
          <p:spPr>
            <a:xfrm>
              <a:off x="4853601" y="2909293"/>
              <a:ext cx="449214" cy="238671"/>
            </a:xfrm>
            <a:prstGeom prst="downArrow">
              <a:avLst>
                <a:gd name="adj1" fmla="val 41860"/>
                <a:gd name="adj2" fmla="val 50000"/>
              </a:avLst>
            </a:prstGeom>
            <a:solidFill>
              <a:srgbClr val="C8E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grpSp>
          <p:nvGrpSpPr>
            <p:cNvPr id="155" name="グループ化 154"/>
            <p:cNvGrpSpPr/>
            <p:nvPr/>
          </p:nvGrpSpPr>
          <p:grpSpPr>
            <a:xfrm>
              <a:off x="4634829" y="2608034"/>
              <a:ext cx="936106" cy="318878"/>
              <a:chOff x="5886559" y="1572956"/>
              <a:chExt cx="936106" cy="381344"/>
            </a:xfrm>
          </p:grpSpPr>
          <p:sp>
            <p:nvSpPr>
              <p:cNvPr id="156" name="楕円 155"/>
              <p:cNvSpPr/>
              <p:nvPr/>
            </p:nvSpPr>
            <p:spPr>
              <a:xfrm>
                <a:off x="5886560" y="1572956"/>
                <a:ext cx="936105" cy="360275"/>
              </a:xfrm>
              <a:prstGeom prst="ellipse">
                <a:avLst/>
              </a:prstGeom>
              <a:solidFill>
                <a:srgbClr val="C8E7A7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altLang="ja-JP" sz="16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7" name="テキスト ボックス 156"/>
              <p:cNvSpPr txBox="1"/>
              <p:nvPr/>
            </p:nvSpPr>
            <p:spPr>
              <a:xfrm>
                <a:off x="5886559" y="1615746"/>
                <a:ext cx="9361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いいえ</a:t>
                </a:r>
                <a:endPara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8" name="グループ化 17"/>
          <p:cNvGrpSpPr/>
          <p:nvPr/>
        </p:nvGrpSpPr>
        <p:grpSpPr>
          <a:xfrm>
            <a:off x="490999" y="9560828"/>
            <a:ext cx="6447257" cy="796251"/>
            <a:chOff x="1904896" y="9504544"/>
            <a:chExt cx="6013727" cy="796251"/>
          </a:xfrm>
        </p:grpSpPr>
        <p:sp>
          <p:nvSpPr>
            <p:cNvPr id="158" name="フローチャート: 代替処理 157"/>
            <p:cNvSpPr/>
            <p:nvPr/>
          </p:nvSpPr>
          <p:spPr>
            <a:xfrm>
              <a:off x="1904896" y="9504544"/>
              <a:ext cx="5457316" cy="796251"/>
            </a:xfrm>
            <a:prstGeom prst="flowChartAlternate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 cmpd="dbl">
              <a:solidFill>
                <a:schemeClr val="accent5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>
              <a:off x="2082859" y="9585363"/>
              <a:ext cx="58357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休業手当支払い</a:t>
              </a:r>
              <a:r>
                <a:rPr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率</a:t>
              </a:r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により助成率が異なります。</a:t>
              </a:r>
              <a:endPara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支給申請書別紙</a:t>
              </a:r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「助成率確認票」をご覧ください。</a:t>
              </a:r>
              <a:endPara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62" name="グループ化 161"/>
          <p:cNvGrpSpPr/>
          <p:nvPr/>
        </p:nvGrpSpPr>
        <p:grpSpPr>
          <a:xfrm>
            <a:off x="6653327" y="9875541"/>
            <a:ext cx="496032" cy="482215"/>
            <a:chOff x="6467696" y="9297092"/>
            <a:chExt cx="496032" cy="482215"/>
          </a:xfrm>
        </p:grpSpPr>
        <p:sp>
          <p:nvSpPr>
            <p:cNvPr id="163" name="Rectangle 17"/>
            <p:cNvSpPr>
              <a:spLocks noChangeArrowheads="1"/>
            </p:cNvSpPr>
            <p:nvPr/>
          </p:nvSpPr>
          <p:spPr bwMode="auto">
            <a:xfrm flipV="1">
              <a:off x="6467696" y="9297092"/>
              <a:ext cx="248016" cy="2428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64" name="Rectangle 18"/>
            <p:cNvSpPr>
              <a:spLocks noChangeArrowheads="1"/>
            </p:cNvSpPr>
            <p:nvPr/>
          </p:nvSpPr>
          <p:spPr bwMode="auto">
            <a:xfrm flipV="1">
              <a:off x="6715712" y="9297092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65" name="Rectangle 16"/>
            <p:cNvSpPr>
              <a:spLocks noChangeArrowheads="1"/>
            </p:cNvSpPr>
            <p:nvPr/>
          </p:nvSpPr>
          <p:spPr bwMode="auto">
            <a:xfrm flipV="1">
              <a:off x="6467696" y="9536429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996817" y="1103802"/>
            <a:ext cx="162095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500" spc="-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（判定基礎期間）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113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1174827" y="609430"/>
            <a:ext cx="5605930" cy="7016946"/>
            <a:chOff x="1174827" y="609430"/>
            <a:chExt cx="5605930" cy="7016946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74827" y="609430"/>
              <a:ext cx="5605930" cy="7016946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2429656" y="5856671"/>
              <a:ext cx="450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 smtClean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936054" y="6530783"/>
              <a:ext cx="450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200" b="1" dirty="0" smtClean="0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0" y="9999749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89656" y="9891054"/>
            <a:ext cx="496032" cy="482215"/>
            <a:chOff x="-1823360" y="6370470"/>
            <a:chExt cx="496032" cy="482215"/>
          </a:xfrm>
        </p:grpSpPr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 flipV="1">
              <a:off x="-1575344" y="6370470"/>
              <a:ext cx="248016" cy="2428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 flipV="1">
              <a:off x="-1823360" y="6370470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 flipV="1">
              <a:off x="-1575344" y="6609807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26" name="Rectangle 7"/>
          <p:cNvSpPr>
            <a:spLocks noChangeArrowheads="1"/>
          </p:cNvSpPr>
          <p:nvPr/>
        </p:nvSpPr>
        <p:spPr bwMode="auto">
          <a:xfrm flipH="1">
            <a:off x="121673" y="49569"/>
            <a:ext cx="6975000" cy="614381"/>
          </a:xfrm>
          <a:prstGeom prst="rect">
            <a:avLst/>
          </a:prstGeom>
          <a:solidFill>
            <a:srgbClr val="FFFFCC"/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34656" y="49460"/>
            <a:ext cx="6795000" cy="596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600" b="1" spc="-12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．支給申請書に必要な事項を記入します。</a:t>
            </a:r>
            <a:endParaRPr lang="ja-JP" altLang="en-US" sz="26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72785" y="8768415"/>
            <a:ext cx="6080249" cy="1361976"/>
            <a:chOff x="901716" y="8835724"/>
            <a:chExt cx="5661290" cy="1294667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901716" y="8835724"/>
              <a:ext cx="5661290" cy="1294667"/>
              <a:chOff x="228855" y="5300127"/>
              <a:chExt cx="6385396" cy="1247248"/>
            </a:xfrm>
          </p:grpSpPr>
          <p:pic>
            <p:nvPicPr>
              <p:cNvPr id="15" name="図 14" descr="画面の領域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5833" y="5339187"/>
                <a:ext cx="6348418" cy="1208188"/>
              </a:xfrm>
              <a:prstGeom prst="rect">
                <a:avLst/>
              </a:prstGeom>
              <a:ln w="34925">
                <a:solidFill>
                  <a:schemeClr val="accent1"/>
                </a:solidFill>
              </a:ln>
            </p:spPr>
          </p:pic>
          <p:sp>
            <p:nvSpPr>
              <p:cNvPr id="17" name="正方形/長方形 16"/>
              <p:cNvSpPr/>
              <p:nvPr/>
            </p:nvSpPr>
            <p:spPr>
              <a:xfrm>
                <a:off x="3918248" y="5422892"/>
                <a:ext cx="2696003" cy="9529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4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雇用保険の適用事業所番号は、設置届控のこちらの番号を記入してください。</a:t>
                </a:r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28855" y="5300127"/>
                <a:ext cx="1026436" cy="38994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0" rIns="0" bIns="36000" rtlCol="0" anchor="ctr"/>
              <a:lstStyle/>
              <a:p>
                <a:pPr algn="ctr"/>
                <a:r>
                  <a:rPr kumimoji="1" lang="ja-JP" altLang="en-US" sz="1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参考</a:t>
                </a:r>
                <a:endParaRPr kumimoji="1" lang="ja-JP" altLang="en-US" sz="1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9" name="直線矢印コネクタ 18"/>
            <p:cNvCxnSpPr>
              <a:stCxn id="17" idx="1"/>
            </p:cNvCxnSpPr>
            <p:nvPr/>
          </p:nvCxnSpPr>
          <p:spPr>
            <a:xfrm flipH="1">
              <a:off x="2602758" y="9457751"/>
              <a:ext cx="1569973" cy="208984"/>
            </a:xfrm>
            <a:prstGeom prst="straightConnector1">
              <a:avLst/>
            </a:prstGeom>
            <a:ln w="381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グループ化 19"/>
          <p:cNvGrpSpPr/>
          <p:nvPr/>
        </p:nvGrpSpPr>
        <p:grpSpPr>
          <a:xfrm>
            <a:off x="5659887" y="2174235"/>
            <a:ext cx="1353379" cy="1408131"/>
            <a:chOff x="3963800" y="5931108"/>
            <a:chExt cx="2343559" cy="932609"/>
          </a:xfrm>
        </p:grpSpPr>
        <p:sp>
          <p:nvSpPr>
            <p:cNvPr id="22" name="正方形/長方形 21"/>
            <p:cNvSpPr/>
            <p:nvPr/>
          </p:nvSpPr>
          <p:spPr>
            <a:xfrm>
              <a:off x="3963800" y="5931108"/>
              <a:ext cx="2343559" cy="746400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不明な場合は、全国銀行協会のホームページで検索できます。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3" name="直線矢印コネクタ 22"/>
            <p:cNvCxnSpPr>
              <a:stCxn id="22" idx="2"/>
            </p:cNvCxnSpPr>
            <p:nvPr/>
          </p:nvCxnSpPr>
          <p:spPr>
            <a:xfrm flipH="1">
              <a:off x="3963800" y="6677508"/>
              <a:ext cx="1171780" cy="186209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5021058" y="5229826"/>
            <a:ext cx="1976558" cy="1211858"/>
            <a:chOff x="3473019" y="5618024"/>
            <a:chExt cx="3057760" cy="802617"/>
          </a:xfrm>
        </p:grpSpPr>
        <p:sp>
          <p:nvSpPr>
            <p:cNvPr id="29" name="正方形/長方形 28"/>
            <p:cNvSpPr/>
            <p:nvPr/>
          </p:nvSpPr>
          <p:spPr>
            <a:xfrm>
              <a:off x="4197946" y="5931108"/>
              <a:ext cx="2332833" cy="489533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休業延べ日数を、従業員数の半数で割って確認します。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flipH="1" flipV="1">
              <a:off x="3473019" y="5618024"/>
              <a:ext cx="1315281" cy="311796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グループ化 39"/>
          <p:cNvGrpSpPr/>
          <p:nvPr/>
        </p:nvGrpSpPr>
        <p:grpSpPr>
          <a:xfrm>
            <a:off x="265826" y="931587"/>
            <a:ext cx="1520203" cy="3782647"/>
            <a:chOff x="3606124" y="5094699"/>
            <a:chExt cx="2632437" cy="2505260"/>
          </a:xfrm>
        </p:grpSpPr>
        <p:sp>
          <p:nvSpPr>
            <p:cNvPr id="41" name="正方形/長方形 40"/>
            <p:cNvSpPr/>
            <p:nvPr/>
          </p:nvSpPr>
          <p:spPr>
            <a:xfrm>
              <a:off x="3606124" y="5094699"/>
              <a:ext cx="2632437" cy="1752697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休業した月と、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u="sng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１年前の同じ月</a:t>
              </a:r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の売上げなどを比較します。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１年前が適当でない場合、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①２年前の同じ月、</a:t>
              </a:r>
              <a:endParaRPr kumimoji="1" lang="en-US" altLang="ja-JP" sz="140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②１か月～</a:t>
              </a:r>
              <a:r>
                <a:rPr kumimoji="1" lang="en-US" altLang="ja-JP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年前の間のいずれかの月でもかまいません。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2" name="直線矢印コネクタ 41"/>
            <p:cNvCxnSpPr>
              <a:stCxn id="41" idx="2"/>
            </p:cNvCxnSpPr>
            <p:nvPr/>
          </p:nvCxnSpPr>
          <p:spPr>
            <a:xfrm>
              <a:off x="4922343" y="6847396"/>
              <a:ext cx="825786" cy="752563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グループ化 50"/>
          <p:cNvGrpSpPr/>
          <p:nvPr/>
        </p:nvGrpSpPr>
        <p:grpSpPr>
          <a:xfrm>
            <a:off x="893066" y="6287559"/>
            <a:ext cx="5859966" cy="2373965"/>
            <a:chOff x="4165311" y="4616348"/>
            <a:chExt cx="2544220" cy="2166309"/>
          </a:xfrm>
        </p:grpSpPr>
        <p:sp>
          <p:nvSpPr>
            <p:cNvPr id="52" name="正方形/長方形 51"/>
            <p:cNvSpPr/>
            <p:nvPr/>
          </p:nvSpPr>
          <p:spPr>
            <a:xfrm>
              <a:off x="4165311" y="5714347"/>
              <a:ext cx="2544220" cy="1068310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「休業実績一覧表」を見て、Ａ「休業手当合計額」とＢ「休業延べ日数」を書いてください。</a:t>
              </a:r>
              <a:endParaRPr kumimoji="1" lang="en-US" altLang="ja-JP" sz="1400" spc="-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spc="-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また、支給申請書別紙「助成率確認票」で確認した助成率を書いて計算し、</a:t>
              </a:r>
              <a:r>
                <a:rPr lang="ja-JP" altLang="en-US" sz="1400" spc="-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ａとｂのいずれか低い方が助成予定額です。</a:t>
              </a:r>
              <a:endParaRPr kumimoji="1" lang="en-US" altLang="ja-JP" sz="1400" spc="-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53" name="直線矢印コネクタ 52"/>
            <p:cNvCxnSpPr/>
            <p:nvPr/>
          </p:nvCxnSpPr>
          <p:spPr>
            <a:xfrm flipV="1">
              <a:off x="4494022" y="4616348"/>
              <a:ext cx="768257" cy="1098002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グループ化 70"/>
          <p:cNvGrpSpPr/>
          <p:nvPr/>
        </p:nvGrpSpPr>
        <p:grpSpPr>
          <a:xfrm>
            <a:off x="5089913" y="876390"/>
            <a:ext cx="1933784" cy="1578202"/>
            <a:chOff x="3613527" y="5931110"/>
            <a:chExt cx="2518696" cy="973345"/>
          </a:xfrm>
        </p:grpSpPr>
        <p:cxnSp>
          <p:nvCxnSpPr>
            <p:cNvPr id="73" name="直線矢印コネクタ 72"/>
            <p:cNvCxnSpPr/>
            <p:nvPr/>
          </p:nvCxnSpPr>
          <p:spPr>
            <a:xfrm flipH="1">
              <a:off x="3613527" y="6515699"/>
              <a:ext cx="350274" cy="388756"/>
            </a:xfrm>
            <a:prstGeom prst="straightConnector1">
              <a:avLst/>
            </a:prstGeom>
            <a:ln w="31750">
              <a:solidFill>
                <a:srgbClr val="385D8A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正方形/長方形 71"/>
            <p:cNvSpPr/>
            <p:nvPr/>
          </p:nvSpPr>
          <p:spPr>
            <a:xfrm>
              <a:off x="3788664" y="5931110"/>
              <a:ext cx="2343559" cy="679721"/>
            </a:xfrm>
            <a:prstGeom prst="rect">
              <a:avLst/>
            </a:prstGeom>
            <a:solidFill>
              <a:srgbClr val="ECF1F8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r>
                <a:rPr kumimoji="1" lang="ja-JP" altLang="en-US" sz="1400" spc="-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休業中などで事業所を不在にしている場合、連絡のつく番号を記載してください。</a:t>
              </a:r>
              <a:endParaRPr kumimoji="1" lang="ja-JP" altLang="en-US" sz="140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38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682" y="731949"/>
            <a:ext cx="5989006" cy="9083326"/>
          </a:xfrm>
          <a:prstGeom prst="rect">
            <a:avLst/>
          </a:prstGeom>
        </p:spPr>
      </p:pic>
      <p:cxnSp>
        <p:nvCxnSpPr>
          <p:cNvPr id="30" name="直線矢印コネクタ 29"/>
          <p:cNvCxnSpPr/>
          <p:nvPr/>
        </p:nvCxnSpPr>
        <p:spPr>
          <a:xfrm>
            <a:off x="5628288" y="5171269"/>
            <a:ext cx="0" cy="654791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スライド番号プレースホルダー 3"/>
          <p:cNvSpPr txBox="1">
            <a:spLocks/>
          </p:cNvSpPr>
          <p:nvPr/>
        </p:nvSpPr>
        <p:spPr>
          <a:xfrm>
            <a:off x="6898340" y="9996980"/>
            <a:ext cx="1679840" cy="55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59754" rtl="0" eaLnBrk="1" latinLnBrk="0" hangingPunct="1">
              <a:defRPr kumimoji="1" sz="173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987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754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631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508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386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263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140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017" algn="l" defTabSz="959754" rtl="0" eaLnBrk="1" latinLnBrk="0" hangingPunct="1"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 flipH="1">
            <a:off x="58280" y="86223"/>
            <a:ext cx="6975000" cy="614381"/>
          </a:xfrm>
          <a:prstGeom prst="rect">
            <a:avLst/>
          </a:prstGeom>
          <a:solidFill>
            <a:srgbClr val="FFFFCC"/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 sz="2600" dirty="0"/>
          </a:p>
        </p:txBody>
      </p:sp>
      <p:sp>
        <p:nvSpPr>
          <p:cNvPr id="31" name="正方形/長方形 30"/>
          <p:cNvSpPr/>
          <p:nvPr/>
        </p:nvSpPr>
        <p:spPr>
          <a:xfrm>
            <a:off x="71263" y="86114"/>
            <a:ext cx="679500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600" b="1" spc="-12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４．支給要件確認申立書を記入します。</a:t>
            </a:r>
            <a:endParaRPr lang="ja-JP" altLang="en-US" sz="2600" b="1" spc="-12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6653327" y="9875541"/>
            <a:ext cx="496032" cy="482215"/>
            <a:chOff x="6467696" y="9297092"/>
            <a:chExt cx="496032" cy="482215"/>
          </a:xfrm>
        </p:grpSpPr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 flipV="1">
              <a:off x="6467696" y="9297092"/>
              <a:ext cx="248016" cy="2428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6" name="Rectangle 18"/>
            <p:cNvSpPr>
              <a:spLocks noChangeArrowheads="1"/>
            </p:cNvSpPr>
            <p:nvPr/>
          </p:nvSpPr>
          <p:spPr bwMode="auto">
            <a:xfrm flipV="1">
              <a:off x="6715712" y="9297092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 flipV="1">
              <a:off x="6467696" y="9536429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cxnSp>
        <p:nvCxnSpPr>
          <p:cNvPr id="25" name="直線矢印コネクタ 24"/>
          <p:cNvCxnSpPr>
            <a:endCxn id="42" idx="7"/>
          </p:cNvCxnSpPr>
          <p:nvPr/>
        </p:nvCxnSpPr>
        <p:spPr>
          <a:xfrm flipH="1">
            <a:off x="5063453" y="2180959"/>
            <a:ext cx="488082" cy="201513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stCxn id="24" idx="2"/>
          </p:cNvCxnSpPr>
          <p:nvPr/>
        </p:nvCxnSpPr>
        <p:spPr>
          <a:xfrm flipH="1">
            <a:off x="4400629" y="2244233"/>
            <a:ext cx="1227659" cy="3232556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4400628" y="6671406"/>
            <a:ext cx="2641408" cy="857613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（法人番号）は、本社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等に通知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されている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桁の番号を記載してください。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1" name="直線矢印コネクタ 40"/>
          <p:cNvCxnSpPr>
            <a:stCxn id="39" idx="1"/>
            <a:endCxn id="43" idx="0"/>
          </p:cNvCxnSpPr>
          <p:nvPr/>
        </p:nvCxnSpPr>
        <p:spPr>
          <a:xfrm flipH="1">
            <a:off x="3689402" y="7100213"/>
            <a:ext cx="711226" cy="886283"/>
          </a:xfrm>
          <a:prstGeom prst="straightConnector1">
            <a:avLst/>
          </a:prstGeom>
          <a:ln w="38100">
            <a:solidFill>
              <a:srgbClr val="385D8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楕円 14"/>
          <p:cNvSpPr/>
          <p:nvPr/>
        </p:nvSpPr>
        <p:spPr>
          <a:xfrm>
            <a:off x="3737290" y="5511376"/>
            <a:ext cx="865082" cy="31468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/>
          <p:nvPr/>
        </p:nvSpPr>
        <p:spPr>
          <a:xfrm>
            <a:off x="4448895" y="2336388"/>
            <a:ext cx="720000" cy="31468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/>
          <p:cNvSpPr/>
          <p:nvPr/>
        </p:nvSpPr>
        <p:spPr>
          <a:xfrm>
            <a:off x="1781261" y="7986496"/>
            <a:ext cx="3816282" cy="36706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/>
          <p:cNvSpPr/>
          <p:nvPr/>
        </p:nvSpPr>
        <p:spPr>
          <a:xfrm>
            <a:off x="5073329" y="6018803"/>
            <a:ext cx="1406327" cy="496265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>
            <a:off x="5117906" y="4018215"/>
            <a:ext cx="1954014" cy="1153054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１から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までの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項目を確認し、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「はい」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または「いいえ」のいずれかを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選択してください。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楕円 21"/>
          <p:cNvSpPr/>
          <p:nvPr/>
        </p:nvSpPr>
        <p:spPr>
          <a:xfrm>
            <a:off x="1725636" y="8489782"/>
            <a:ext cx="1800000" cy="410884"/>
          </a:xfrm>
          <a:prstGeom prst="ellipse">
            <a:avLst/>
          </a:prstGeom>
          <a:noFill/>
          <a:ln w="508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810489" y="8474884"/>
            <a:ext cx="371888" cy="646442"/>
          </a:xfrm>
          <a:prstGeom prst="rect">
            <a:avLst/>
          </a:prstGeom>
        </p:spPr>
      </p:pic>
      <p:sp>
        <p:nvSpPr>
          <p:cNvPr id="27" name="角丸四角形 26"/>
          <p:cNvSpPr/>
          <p:nvPr/>
        </p:nvSpPr>
        <p:spPr>
          <a:xfrm>
            <a:off x="1736840" y="9045284"/>
            <a:ext cx="4292815" cy="991532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がいない場合・個人事業主の場合は、性別と生年月日を記入してください。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がいる場合は、役員名簿（性別と生年月日が入ったもの）を別途添付してください。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184656" y="856033"/>
            <a:ext cx="2887264" cy="1388200"/>
          </a:xfrm>
          <a:prstGeom prst="roundRect">
            <a:avLst>
              <a:gd name="adj" fmla="val 0"/>
            </a:avLst>
          </a:prstGeom>
          <a:solidFill>
            <a:srgbClr val="ECF1F8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役員等とは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個人事業主の場合は事業主本人、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の場合は役員、団体の場合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代表者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及び理事等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で役員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名簿等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がある方のことです。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0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-1395344" y="10002409"/>
            <a:ext cx="1756490" cy="553520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9656" y="788269"/>
            <a:ext cx="7425000" cy="7773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</a:t>
            </a:r>
            <a:r>
              <a:rPr lang="ja-JP" altLang="en-US" sz="28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支給申請書類（</a:t>
            </a:r>
            <a:r>
              <a:rPr lang="en-US" altLang="ja-JP" sz="28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8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種類） 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2880"/>
              </a:lnSpc>
              <a:spcAft>
                <a:spcPts val="1200"/>
              </a:spcAft>
            </a:pPr>
            <a:r>
              <a:rPr lang="ja-JP" altLang="en-US" sz="32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（様式特小第１号（別紙も含む）、２号、３号）</a:t>
            </a:r>
            <a:endParaRPr lang="en-US" altLang="ja-JP" sz="2000" b="1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600" b="1" u="sng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添付書類</a:t>
            </a:r>
            <a:endParaRPr lang="en-US" altLang="ja-JP" sz="2600" b="1" u="sng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1200"/>
              </a:spcBef>
            </a:pPr>
            <a:r>
              <a:rPr lang="ja-JP" altLang="en-US" sz="20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 比較した月の売上などがわかる書類</a:t>
            </a:r>
          </a:p>
          <a:p>
            <a:pPr lvl="0"/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（売上簿、レジの月次集計、収入簿など）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1200"/>
              </a:spcBef>
            </a:pP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  </a:t>
            </a:r>
            <a:r>
              <a:rPr lang="en-US" altLang="ja-JP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休業した月と１年前の同じ月の２か月分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。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  （休業した月の前月などの比較もできます）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8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8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    </a:t>
            </a:r>
            <a:r>
              <a:rPr lang="en-US" altLang="ja-JP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２回目以降は提出不要です。</a:t>
            </a:r>
            <a:endParaRPr lang="ja-JP" altLang="en-US" sz="1800" spc="-3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3000"/>
              </a:spcBef>
            </a:pPr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休業させた日や時間がわかる書類</a:t>
            </a:r>
          </a:p>
          <a:p>
            <a:pPr lvl="0"/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（タイムカード</a:t>
            </a:r>
            <a:r>
              <a:rPr lang="ja-JP" altLang="en-US" sz="18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、出勤簿、シフト表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など）</a:t>
            </a:r>
            <a:endParaRPr lang="ja-JP" altLang="en-US" sz="1800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3000"/>
              </a:spcBef>
            </a:pPr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□ 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休業手当や賃金の額</a:t>
            </a: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がわかる書類</a:t>
            </a:r>
          </a:p>
          <a:p>
            <a:pPr lvl="0"/>
            <a:r>
              <a:rPr lang="ja-JP" altLang="en-US" sz="20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（給与明細の写しや控え、賃金台帳など）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3000"/>
              </a:spcBef>
            </a:pPr>
            <a:r>
              <a:rPr lang="ja-JP" altLang="en-US" sz="26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600" b="1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□ （役員等がいる場合）役員名簿</a:t>
            </a:r>
            <a:endParaRPr lang="ja-JP" altLang="en-US" sz="2600" b="1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20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8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（性別・生年月日が入っているもの）　</a:t>
            </a:r>
            <a:endParaRPr lang="en-US" altLang="ja-JP" sz="18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b="1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     </a:t>
            </a:r>
            <a:r>
              <a:rPr lang="en-US" altLang="ja-JP" sz="1800" spc="-3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事業主本人以外に役員がいない場合及び個人事業主</a:t>
            </a:r>
            <a:endParaRPr lang="en-US" altLang="ja-JP" sz="1800" spc="-3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spc="-3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　　の場合は、提出不要です。</a:t>
            </a:r>
            <a:endParaRPr lang="ja-JP" altLang="en-US" sz="1800" spc="-3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65688" y="9566673"/>
            <a:ext cx="6028968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この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ほか、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審査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に必要な書類の提出をお願いすることがあります。</a:t>
            </a:r>
            <a:endParaRPr lang="en-US" altLang="ja-JP" sz="1800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65688" y="8562192"/>
            <a:ext cx="657541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振込間違いを防ぐため、</a:t>
            </a:r>
            <a:r>
              <a:rPr lang="ja-JP" altLang="en-US" sz="18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通帳またはキャッシュカード</a:t>
            </a:r>
            <a:endParaRPr lang="en-US" altLang="ja-JP" sz="1800" u="sng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8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のコピー（口座番号やフリガナの確認ができる部分）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を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できるだけ添付してください。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（２回目以降は提出不要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です）</a:t>
            </a:r>
            <a:endParaRPr lang="en-US" altLang="ja-JP" sz="1400" spc="-3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35688" y="68269"/>
            <a:ext cx="6975000" cy="630942"/>
            <a:chOff x="121673" y="49460"/>
            <a:chExt cx="6975000" cy="630942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 flipH="1">
              <a:off x="121673" y="49569"/>
              <a:ext cx="6975000" cy="61438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4656" y="49460"/>
              <a:ext cx="6795000" cy="6309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ja-JP" altLang="en-US" sz="2600" b="1" spc="-120" dirty="0"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５</a:t>
              </a:r>
              <a:r>
                <a:rPr lang="ja-JP" altLang="en-US" sz="2600" b="1" spc="-120" dirty="0" smtClean="0"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．支給</a:t>
              </a:r>
              <a:r>
                <a:rPr lang="ja-JP" altLang="en-US" sz="2600" b="1" spc="-120" dirty="0"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申請に必要な</a:t>
              </a:r>
              <a:r>
                <a:rPr lang="ja-JP" altLang="en-US" sz="2600" b="1" spc="-120" dirty="0" smtClean="0"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書類をそろえます。</a:t>
              </a:r>
              <a:endParaRPr lang="ja-JP" altLang="en-US" sz="2600" b="1" spc="-12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21640" y="9901769"/>
            <a:ext cx="496032" cy="482215"/>
            <a:chOff x="-1823360" y="6370470"/>
            <a:chExt cx="496032" cy="482215"/>
          </a:xfrm>
        </p:grpSpPr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 flipV="1">
              <a:off x="-1575344" y="6370470"/>
              <a:ext cx="248016" cy="2428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 flipV="1">
              <a:off x="-1823360" y="6370470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 flipV="1">
              <a:off x="-1575344" y="6609807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59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572739" y="9997937"/>
            <a:ext cx="1679840" cy="553520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0512" y="6863269"/>
            <a:ext cx="63230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ja-JP" altLang="en-US" sz="2600" b="1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申請期限は、</a:t>
            </a:r>
            <a:r>
              <a:rPr lang="ja-JP" altLang="en-US" sz="2600" b="1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支給対象期間</a:t>
            </a:r>
            <a:r>
              <a:rPr lang="ja-JP" altLang="en-US" sz="2600" b="1" u="sng" spc="1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の末日の翌日から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２か月以内</a:t>
            </a:r>
            <a:r>
              <a:rPr lang="ja-JP" altLang="en-US" sz="2600" b="1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2600" b="1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例）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7/1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7/31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休業の申請期限　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9/30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まで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 flipH="1">
            <a:off x="702007" y="23269"/>
            <a:ext cx="368236" cy="337721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 flipH="1">
            <a:off x="44656" y="23269"/>
            <a:ext cx="657351" cy="643983"/>
          </a:xfrm>
          <a:prstGeom prst="rect">
            <a:avLst/>
          </a:prstGeom>
          <a:solidFill>
            <a:schemeClr val="accent6">
              <a:alpha val="8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 flipH="1">
            <a:off x="44656" y="667252"/>
            <a:ext cx="341003" cy="370202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12700">
            <a:solidFill>
              <a:sysClr val="window" lastClr="FFFFFF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D8D8D8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6696337" y="9720683"/>
            <a:ext cx="496032" cy="482215"/>
            <a:chOff x="6467696" y="9297092"/>
            <a:chExt cx="496032" cy="482215"/>
          </a:xfrm>
        </p:grpSpPr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 flipV="1">
              <a:off x="6467696" y="9297092"/>
              <a:ext cx="248016" cy="24287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 flipV="1">
              <a:off x="6715712" y="9297092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 flipV="1">
              <a:off x="6467696" y="9536429"/>
              <a:ext cx="248016" cy="2428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D8D8D8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1636179" y="151413"/>
            <a:ext cx="4046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u="sng" dirty="0" smtClean="0">
                <a:solidFill>
                  <a:schemeClr val="accent1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おつかれさまでした</a:t>
            </a:r>
            <a:r>
              <a:rPr lang="en-US" altLang="ja-JP" sz="3200" b="1" u="sng" dirty="0" smtClean="0">
                <a:solidFill>
                  <a:schemeClr val="accent1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!</a:t>
            </a:r>
            <a:endParaRPr lang="ja-JP" altLang="en-US" sz="16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0512" y="5513269"/>
            <a:ext cx="66003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（送付先一覧はこちらから）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https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://www.mhlw.go.jp/general/seido/josei/kyufukin/toiawase.html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205170" y="970675"/>
            <a:ext cx="6782955" cy="2988522"/>
            <a:chOff x="539656" y="1269498"/>
            <a:chExt cx="6456971" cy="2988522"/>
          </a:xfrm>
        </p:grpSpPr>
        <p:sp>
          <p:nvSpPr>
            <p:cNvPr id="14" name="正方形/長方形 13"/>
            <p:cNvSpPr/>
            <p:nvPr/>
          </p:nvSpPr>
          <p:spPr>
            <a:xfrm>
              <a:off x="539656" y="1269498"/>
              <a:ext cx="6415301" cy="2632509"/>
            </a:xfrm>
            <a:prstGeom prst="rect">
              <a:avLst/>
            </a:prstGeom>
            <a:solidFill>
              <a:srgbClr val="FFFFC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13809" y="1336277"/>
              <a:ext cx="6382818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ts val="4800"/>
                </a:lnSpc>
              </a:pPr>
              <a:r>
                <a:rPr lang="ja-JP" altLang="en-US" sz="30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支給申請に必要な書類がそろったら、事業所の住所を管轄する</a:t>
              </a:r>
              <a:r>
                <a:rPr lang="ja-JP" altLang="en-US" sz="30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労働局または</a:t>
              </a:r>
              <a:r>
                <a:rPr lang="ja-JP" altLang="en-US" sz="30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ハローワーク</a:t>
              </a:r>
              <a:r>
                <a:rPr lang="ja-JP" altLang="en-US" sz="30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anose="020B0604030504040204" pitchFamily="50" charset="-128"/>
                </a:rPr>
                <a:t>に提出してください。（窓口、郵送、オンライン）</a:t>
              </a:r>
              <a:endParaRPr lang="en-US" altLang="ja-JP" sz="30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6169773" y="3223755"/>
              <a:ext cx="825810" cy="1034265"/>
              <a:chOff x="6726939" y="4217586"/>
              <a:chExt cx="1427465" cy="1609798"/>
            </a:xfrm>
          </p:grpSpPr>
          <p:sp>
            <p:nvSpPr>
              <p:cNvPr id="17" name="メモ 16"/>
              <p:cNvSpPr/>
              <p:nvPr/>
            </p:nvSpPr>
            <p:spPr>
              <a:xfrm rot="825041">
                <a:off x="6726939" y="4217586"/>
                <a:ext cx="1122668" cy="1305000"/>
              </a:xfrm>
              <a:prstGeom prst="foldedCorner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メモ 17"/>
              <p:cNvSpPr/>
              <p:nvPr/>
            </p:nvSpPr>
            <p:spPr>
              <a:xfrm rot="825041">
                <a:off x="6879338" y="4369986"/>
                <a:ext cx="1122668" cy="1304998"/>
              </a:xfrm>
              <a:prstGeom prst="foldedCorner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メモ 18"/>
              <p:cNvSpPr/>
              <p:nvPr/>
            </p:nvSpPr>
            <p:spPr>
              <a:xfrm rot="825041">
                <a:off x="7031740" y="4522386"/>
                <a:ext cx="1122664" cy="1304998"/>
              </a:xfrm>
              <a:prstGeom prst="foldedCorner">
                <a:avLst/>
              </a:prstGeom>
              <a:ln w="63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申請</a:t>
                </a:r>
                <a:endParaRPr kumimoji="1" lang="en-US" altLang="ja-JP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書類</a:t>
                </a:r>
                <a:endPara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16" name="正方形/長方形 15"/>
          <p:cNvSpPr/>
          <p:nvPr/>
        </p:nvSpPr>
        <p:spPr>
          <a:xfrm>
            <a:off x="781661" y="9204536"/>
            <a:ext cx="5832995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給与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明細の写しなど休業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手当の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額が確定した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書類があれば、賃金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支払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前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でも申請することができます。</a:t>
            </a:r>
            <a:endParaRPr lang="en-US" altLang="ja-JP" sz="36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73330" y="3886798"/>
            <a:ext cx="646019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000"/>
              </a:lnSpc>
            </a:pPr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郵送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場合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は、郵送事故防止のため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、配達記録や簡易書留　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3000"/>
              </a:lnSpc>
            </a:pP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など、</a:t>
            </a:r>
            <a:r>
              <a:rPr lang="ja-JP" altLang="en-US" sz="1800" b="1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必ず配達の記録が残る方法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で郵送してください。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3000"/>
              </a:lnSpc>
            </a:pP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 なお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800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申請期限</a:t>
            </a:r>
            <a:r>
              <a:rPr lang="ja-JP" altLang="en-US" sz="18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までに届いて</a:t>
            </a:r>
            <a:r>
              <a:rPr lang="ja-JP" altLang="en-US" sz="1800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いなければ</a:t>
            </a:r>
            <a:r>
              <a:rPr lang="ja-JP" altLang="en-US" sz="1800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なりません</a:t>
            </a: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ので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3000"/>
              </a:lnSpc>
            </a:pPr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 ご注意</a:t>
            </a:r>
            <a:r>
              <a:rPr lang="ja-JP" altLang="en-US" sz="180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8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27007" y="8214589"/>
            <a:ext cx="5867649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lnSpc>
                <a:spcPts val="3200"/>
              </a:lnSpc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支給</a:t>
            </a:r>
            <a:r>
              <a:rPr lang="ja-JP" altLang="en-US" sz="1600" u="sng" spc="-5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期間の初日が</a:t>
            </a:r>
            <a:r>
              <a:rPr lang="en-US" altLang="ja-JP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1/24</a:t>
            </a:r>
            <a:r>
              <a:rPr lang="ja-JP" altLang="en-US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u="sng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5/31</a:t>
            </a:r>
            <a:r>
              <a:rPr lang="ja-JP" altLang="en-US" sz="1600" spc="-5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の休業の申請期限</a:t>
            </a:r>
            <a:r>
              <a:rPr lang="ja-JP" altLang="en-US" sz="16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は、</a:t>
            </a:r>
            <a:endParaRPr lang="en-US" altLang="ja-JP" sz="1600" spc="-30" dirty="0" smtClean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  <a:p>
            <a:pPr marL="266700" lvl="0" indent="-266700">
              <a:lnSpc>
                <a:spcPts val="3200"/>
              </a:lnSpc>
            </a:pPr>
            <a:r>
              <a:rPr lang="ja-JP" altLang="en-US" sz="1600" spc="-30" dirty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spc="-3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　　 特例により</a:t>
            </a:r>
            <a:r>
              <a:rPr lang="en-US" altLang="ja-JP" sz="16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8/31</a:t>
            </a:r>
            <a:r>
              <a:rPr lang="ja-JP" altLang="en-US" sz="1600" u="sng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まで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927007" y="6161982"/>
            <a:ext cx="5067980" cy="474784"/>
            <a:chOff x="1124656" y="5963269"/>
            <a:chExt cx="5067980" cy="474784"/>
          </a:xfrm>
        </p:grpSpPr>
        <p:sp>
          <p:nvSpPr>
            <p:cNvPr id="25" name="正方形/長方形 24"/>
            <p:cNvSpPr/>
            <p:nvPr/>
          </p:nvSpPr>
          <p:spPr>
            <a:xfrm>
              <a:off x="1124656" y="5963269"/>
              <a:ext cx="3972801" cy="3270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厚生労働省　助成金のお問い合わせ先・申請先</a:t>
              </a:r>
              <a:endPara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5171646" y="5963269"/>
              <a:ext cx="756630" cy="344082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 anchorCtr="1"/>
            <a:lstStyle/>
            <a:p>
              <a:pPr algn="ctr"/>
              <a:endParaRPr kumimoji="1"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下矢印 26"/>
            <p:cNvSpPr/>
            <p:nvPr/>
          </p:nvSpPr>
          <p:spPr>
            <a:xfrm rot="8097592">
              <a:off x="5801264" y="6046681"/>
              <a:ext cx="365685" cy="417059"/>
            </a:xfrm>
            <a:prstGeom prst="downArrow">
              <a:avLst>
                <a:gd name="adj1" fmla="val 40794"/>
                <a:gd name="adj2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5080442" y="6190310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14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検索</a:t>
            </a:r>
          </a:p>
        </p:txBody>
      </p:sp>
    </p:spTree>
    <p:extLst>
      <p:ext uri="{BB962C8B-B14F-4D97-AF65-F5344CB8AC3E}">
        <p14:creationId xmlns:p14="http://schemas.microsoft.com/office/powerpoint/2010/main" val="225328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3662</TotalTime>
  <Words>903</Words>
  <Application>Microsoft Office PowerPoint</Application>
  <PresentationFormat>ユーザー設定</PresentationFormat>
  <Paragraphs>165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20" baseType="lpstr">
      <vt:lpstr>HGP創英角ｺﾞｼｯｸUB</vt:lpstr>
      <vt:lpstr>HGSｺﾞｼｯｸM</vt:lpstr>
      <vt:lpstr>HG丸ｺﾞｼｯｸM-PRO</vt:lpstr>
      <vt:lpstr>ＭＳ Ｐゴシック</vt:lpstr>
      <vt:lpstr>ＭＳ 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町田 千尋(machida-chihiro)</dc:creator>
  <cp:lastModifiedBy>熊田 光留(kumada-hikaru)</cp:lastModifiedBy>
  <cp:revision>316</cp:revision>
  <cp:lastPrinted>2020-05-18T14:53:48Z</cp:lastPrinted>
  <dcterms:created xsi:type="dcterms:W3CDTF">2020-05-08T01:25:41Z</dcterms:created>
  <dcterms:modified xsi:type="dcterms:W3CDTF">2020-05-20T04:41:56Z</dcterms:modified>
</cp:coreProperties>
</file>