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C742C4C8-3512-4E3C-84AE-CDE74F520F4A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E074E66F-0E95-44A4-A2B2-5FA8052EE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432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7" cy="498693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77C07B5-9182-4BA5-BAF7-B7AE1DF0754A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6C5B6E63-7E4B-46FE-A781-5F09DEC3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043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B6E63-7E4B-46FE-A781-5F09DEC3D07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7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46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8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40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31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93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38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55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3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86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7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34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3A3AE-A5BB-48A5-A3F2-181125CB52CF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EFB3-0157-442C-AC00-23DB3092C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49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>
            <a:extLst>
              <a:ext uri="{FF2B5EF4-FFF2-40B4-BE49-F238E27FC236}">
                <a16:creationId xmlns:a16="http://schemas.microsoft.com/office/drawing/2014/main" id="{7459AE06-840A-43B3-91D9-E38AF4C77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843" y="5186701"/>
            <a:ext cx="3867285" cy="223980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2E71724-8C7B-4E61-8508-E30E43F27744}"/>
              </a:ext>
            </a:extLst>
          </p:cNvPr>
          <p:cNvSpPr txBox="1"/>
          <p:nvPr/>
        </p:nvSpPr>
        <p:spPr>
          <a:xfrm>
            <a:off x="172512" y="283458"/>
            <a:ext cx="6512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　</a:t>
            </a:r>
            <a:r>
              <a:rPr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従業員・事業・会社を災害から守る</a:t>
            </a:r>
            <a:r>
              <a:rPr kumimoji="1"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～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81AD71F-D532-45BA-849C-F28F31FF2B36}"/>
              </a:ext>
            </a:extLst>
          </p:cNvPr>
          <p:cNvSpPr/>
          <p:nvPr/>
        </p:nvSpPr>
        <p:spPr>
          <a:xfrm>
            <a:off x="116632" y="729680"/>
            <a:ext cx="6624736" cy="1178024"/>
          </a:xfrm>
          <a:prstGeom prst="rect">
            <a:avLst/>
          </a:prstGeom>
          <a:solidFill>
            <a:srgbClr val="92D050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02072" y="2007269"/>
            <a:ext cx="5711491" cy="461665"/>
            <a:chOff x="566905" y="1787242"/>
            <a:chExt cx="5711491" cy="503222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E9EDA6BA-8CCA-46F7-A292-52B743330A19}"/>
                </a:ext>
              </a:extLst>
            </p:cNvPr>
            <p:cNvSpPr txBox="1"/>
            <p:nvPr/>
          </p:nvSpPr>
          <p:spPr>
            <a:xfrm>
              <a:off x="573255" y="1787242"/>
              <a:ext cx="5688632" cy="503222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ＢＣＰ（事業継続計画）とは</a:t>
              </a:r>
              <a:endParaRPr kumimoji="1" lang="en-US" altLang="ja-JP" sz="24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E12C8C98-6543-435C-B43A-CE1C58DB3E47}"/>
                </a:ext>
              </a:extLst>
            </p:cNvPr>
            <p:cNvCxnSpPr/>
            <p:nvPr/>
          </p:nvCxnSpPr>
          <p:spPr>
            <a:xfrm>
              <a:off x="589764" y="2217897"/>
              <a:ext cx="5688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C4CEB31A-CEDC-46F8-B469-7E545C28DF87}"/>
                </a:ext>
              </a:extLst>
            </p:cNvPr>
            <p:cNvSpPr/>
            <p:nvPr/>
          </p:nvSpPr>
          <p:spPr>
            <a:xfrm>
              <a:off x="566905" y="1828203"/>
              <a:ext cx="45719" cy="39604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A5E1663-8344-44F1-8F28-5FC325F10158}"/>
              </a:ext>
            </a:extLst>
          </p:cNvPr>
          <p:cNvSpPr txBox="1"/>
          <p:nvPr/>
        </p:nvSpPr>
        <p:spPr>
          <a:xfrm>
            <a:off x="463972" y="2430810"/>
            <a:ext cx="5940661" cy="9170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ＢＣＰ（事業継続計画）とは、企業が自然災害などの緊急事態に直面した際に、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①被害を最小限にとどめること</a:t>
            </a:r>
            <a:endParaRPr lang="en-US" altLang="ja-JP" sz="14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②事業の継続や早期復旧を行うこと</a:t>
            </a:r>
            <a:endParaRPr kumimoji="1" lang="en-US" altLang="ja-JP" sz="14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を目的として、平常時の備えと緊急時の対応を取り決めておく計画のことです。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29AC987-F0CD-49BC-8EA9-4D9E36494313}"/>
              </a:ext>
            </a:extLst>
          </p:cNvPr>
          <p:cNvGrpSpPr/>
          <p:nvPr/>
        </p:nvGrpSpPr>
        <p:grpSpPr>
          <a:xfrm>
            <a:off x="476672" y="3318247"/>
            <a:ext cx="5711491" cy="461665"/>
            <a:chOff x="467577" y="2022091"/>
            <a:chExt cx="5711491" cy="461665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7B893CBA-BF6E-42A1-BF36-B6BF21D293C9}"/>
                </a:ext>
              </a:extLst>
            </p:cNvPr>
            <p:cNvSpPr txBox="1"/>
            <p:nvPr/>
          </p:nvSpPr>
          <p:spPr>
            <a:xfrm>
              <a:off x="467577" y="2022091"/>
              <a:ext cx="5688632" cy="461665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ＢＣＰ</a:t>
              </a:r>
              <a:r>
                <a:rPr lang="ja-JP" altLang="en-US" sz="2400" b="1" dirty="0">
                  <a:solidFill>
                    <a:schemeClr val="accent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を策定するメリット</a:t>
              </a:r>
              <a:endParaRPr kumimoji="1" lang="en-US" altLang="ja-JP" sz="24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21DF2A60-9093-4995-A6EB-CB790A5FC97E}"/>
                </a:ext>
              </a:extLst>
            </p:cNvPr>
            <p:cNvCxnSpPr/>
            <p:nvPr/>
          </p:nvCxnSpPr>
          <p:spPr>
            <a:xfrm>
              <a:off x="490436" y="2454139"/>
              <a:ext cx="5688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FCAE69B1-DDDE-4997-A6A8-C3F078CB746E}"/>
                </a:ext>
              </a:extLst>
            </p:cNvPr>
            <p:cNvSpPr/>
            <p:nvPr/>
          </p:nvSpPr>
          <p:spPr>
            <a:xfrm>
              <a:off x="467577" y="2064445"/>
              <a:ext cx="45719" cy="39604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9B1920-5BB0-4787-9D28-F624ADAC56F1}"/>
              </a:ext>
            </a:extLst>
          </p:cNvPr>
          <p:cNvSpPr txBox="1"/>
          <p:nvPr/>
        </p:nvSpPr>
        <p:spPr>
          <a:xfrm>
            <a:off x="463973" y="3779912"/>
            <a:ext cx="6061372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平常時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○従業員にＢＣＰを周知することで</a:t>
            </a:r>
            <a:r>
              <a:rPr lang="ja-JP" altLang="en-US" sz="13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自社の防災意識を高める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ことができます。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○ＢＣＰを策定していることは、取引先からの</a:t>
            </a:r>
            <a:r>
              <a:rPr lang="ja-JP" altLang="en-US" sz="13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信頼度アップ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につながります！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緊急事態発生時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早期復旧が可能となり、</a:t>
            </a:r>
            <a:r>
              <a:rPr kumimoji="1" lang="ja-JP" altLang="en-US" sz="13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取引先との関係維持・強化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kumimoji="1"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32C0D43-3928-4215-9FF8-05C7EC54A439}"/>
              </a:ext>
            </a:extLst>
          </p:cNvPr>
          <p:cNvGrpSpPr/>
          <p:nvPr/>
        </p:nvGrpSpPr>
        <p:grpSpPr>
          <a:xfrm>
            <a:off x="463972" y="7435403"/>
            <a:ext cx="5711491" cy="461665"/>
            <a:chOff x="467577" y="2346139"/>
            <a:chExt cx="5711491" cy="461665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E2DCFA3-46CB-431A-95FB-3BC10F67D8B1}"/>
                </a:ext>
              </a:extLst>
            </p:cNvPr>
            <p:cNvSpPr txBox="1"/>
            <p:nvPr/>
          </p:nvSpPr>
          <p:spPr>
            <a:xfrm>
              <a:off x="467577" y="2346139"/>
              <a:ext cx="5688632" cy="461665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ＢＣＰの策定ステップ</a:t>
              </a:r>
              <a:endParaRPr kumimoji="1" lang="en-US" altLang="ja-JP" sz="24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B43729A5-2848-4C24-AF6A-27107FF5D0B1}"/>
                </a:ext>
              </a:extLst>
            </p:cNvPr>
            <p:cNvCxnSpPr/>
            <p:nvPr/>
          </p:nvCxnSpPr>
          <p:spPr>
            <a:xfrm>
              <a:off x="490436" y="2771800"/>
              <a:ext cx="5688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8DF5942A-FCAB-47F3-AADB-211A02DE6F58}"/>
                </a:ext>
              </a:extLst>
            </p:cNvPr>
            <p:cNvSpPr/>
            <p:nvPr/>
          </p:nvSpPr>
          <p:spPr>
            <a:xfrm>
              <a:off x="467577" y="2375756"/>
              <a:ext cx="45719" cy="39604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A990AD76-3A0E-487B-9DBE-3E560900CC2C}"/>
              </a:ext>
            </a:extLst>
          </p:cNvPr>
          <p:cNvSpPr/>
          <p:nvPr/>
        </p:nvSpPr>
        <p:spPr>
          <a:xfrm>
            <a:off x="821472" y="5126719"/>
            <a:ext cx="3219213" cy="27600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ＢＣＰ策定有無による影響の違い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矢印: 五方向 29">
            <a:extLst>
              <a:ext uri="{FF2B5EF4-FFF2-40B4-BE49-F238E27FC236}">
                <a16:creationId xmlns:a16="http://schemas.microsoft.com/office/drawing/2014/main" id="{29AC58D3-EEC1-43EB-AB97-A0EC53D1773C}"/>
              </a:ext>
            </a:extLst>
          </p:cNvPr>
          <p:cNvSpPr/>
          <p:nvPr/>
        </p:nvSpPr>
        <p:spPr>
          <a:xfrm>
            <a:off x="476672" y="7985993"/>
            <a:ext cx="2160240" cy="906487"/>
          </a:xfrm>
          <a:prstGeom prst="homePlate">
            <a:avLst>
              <a:gd name="adj" fmla="val 36463"/>
            </a:avLst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STEP1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基本方針の制定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緊急時社内体制の検討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矢印: 五方向 30">
            <a:extLst>
              <a:ext uri="{FF2B5EF4-FFF2-40B4-BE49-F238E27FC236}">
                <a16:creationId xmlns:a16="http://schemas.microsoft.com/office/drawing/2014/main" id="{9F404B8C-4713-4321-8F15-6D6EA6AF694E}"/>
              </a:ext>
            </a:extLst>
          </p:cNvPr>
          <p:cNvSpPr/>
          <p:nvPr/>
        </p:nvSpPr>
        <p:spPr>
          <a:xfrm>
            <a:off x="2647484" y="7985993"/>
            <a:ext cx="1764227" cy="906487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STEP2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中核事業の選定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事業工程の分解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矢印: 五方向 31">
            <a:extLst>
              <a:ext uri="{FF2B5EF4-FFF2-40B4-BE49-F238E27FC236}">
                <a16:creationId xmlns:a16="http://schemas.microsoft.com/office/drawing/2014/main" id="{640BC7C0-D3EB-4A39-8C99-B1FDA052394D}"/>
              </a:ext>
            </a:extLst>
          </p:cNvPr>
          <p:cNvSpPr/>
          <p:nvPr/>
        </p:nvSpPr>
        <p:spPr>
          <a:xfrm>
            <a:off x="4437112" y="7985993"/>
            <a:ext cx="2160240" cy="906487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STEP3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備蓄品の確認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安否確認方法の決定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避難計画の策定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9EBD714-B22D-4E63-B374-EFFD31C84860}"/>
              </a:ext>
            </a:extLst>
          </p:cNvPr>
          <p:cNvGrpSpPr/>
          <p:nvPr/>
        </p:nvGrpSpPr>
        <p:grpSpPr>
          <a:xfrm>
            <a:off x="4501623" y="4883977"/>
            <a:ext cx="2239745" cy="892785"/>
            <a:chOff x="4481047" y="5314813"/>
            <a:chExt cx="2239745" cy="863229"/>
          </a:xfrm>
        </p:grpSpPr>
        <p:sp>
          <p:nvSpPr>
            <p:cNvPr id="8" name="吹き出し: 四角形 7">
              <a:extLst>
                <a:ext uri="{FF2B5EF4-FFF2-40B4-BE49-F238E27FC236}">
                  <a16:creationId xmlns:a16="http://schemas.microsoft.com/office/drawing/2014/main" id="{7901E17B-6A9E-44FD-B9E7-821577EAB411}"/>
                </a:ext>
              </a:extLst>
            </p:cNvPr>
            <p:cNvSpPr/>
            <p:nvPr/>
          </p:nvSpPr>
          <p:spPr>
            <a:xfrm>
              <a:off x="4625063" y="5314813"/>
              <a:ext cx="1944217" cy="863229"/>
            </a:xfrm>
            <a:prstGeom prst="wedgeRectCallout">
              <a:avLst>
                <a:gd name="adj1" fmla="val -119007"/>
                <a:gd name="adj2" fmla="val 120610"/>
              </a:avLst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A89B1920-5BB0-4787-9D28-F624ADAC56F1}"/>
                </a:ext>
              </a:extLst>
            </p:cNvPr>
            <p:cNvSpPr txBox="1"/>
            <p:nvPr/>
          </p:nvSpPr>
          <p:spPr>
            <a:xfrm>
              <a:off x="4481047" y="5360293"/>
              <a:ext cx="2239745" cy="8034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ＢＣＰの最大の目的は、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緊急事態が発生しても、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事業を継続し、早期に復旧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させることです。</a:t>
              </a: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1477028" y="5614971"/>
            <a:ext cx="252028" cy="29558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ja-JP" altLang="en-US" sz="700" dirty="0"/>
              <a:t>緊急</a:t>
            </a:r>
            <a:endParaRPr kumimoji="1" lang="en-US" altLang="ja-JP" sz="700" dirty="0"/>
          </a:p>
          <a:p>
            <a:pPr algn="ctr"/>
            <a:r>
              <a:rPr kumimoji="1" lang="ja-JP" altLang="en-US" sz="700" dirty="0"/>
              <a:t>事態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E795AED-FF46-4B88-A14D-D6AE44666089}"/>
              </a:ext>
            </a:extLst>
          </p:cNvPr>
          <p:cNvSpPr txBox="1"/>
          <p:nvPr/>
        </p:nvSpPr>
        <p:spPr>
          <a:xfrm>
            <a:off x="764704" y="827584"/>
            <a:ext cx="5387900" cy="107721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塩尻商工会議所会員様向け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ＢＣＰセミナー</a:t>
            </a:r>
            <a:endParaRPr kumimoji="1" lang="en-US" altLang="ja-JP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652A240-1B2B-4725-801A-DE0AE829A29D}"/>
              </a:ext>
            </a:extLst>
          </p:cNvPr>
          <p:cNvSpPr txBox="1"/>
          <p:nvPr/>
        </p:nvSpPr>
        <p:spPr>
          <a:xfrm>
            <a:off x="4574271" y="6231086"/>
            <a:ext cx="2023081" cy="13849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「中業企業強靭化法」、「ものづくり補助金」の加点項目にも対応できます！！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ロゴマーク取得で信用度ＵＰにも！！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82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0">
            <a:extLst>
              <a:ext uri="{FF2B5EF4-FFF2-40B4-BE49-F238E27FC236}">
                <a16:creationId xmlns:a16="http://schemas.microsoft.com/office/drawing/2014/main" id="{484CCFE5-7394-4F17-BAF6-FF2970D2B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16913"/>
            <a:ext cx="6858000" cy="827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8981DFC0-8C30-49BF-BA14-DEAB7D6D0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3" y="539552"/>
            <a:ext cx="6632575" cy="2449191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en-US" altLang="ja-JP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「</a:t>
            </a:r>
            <a:r>
              <a:rPr lang="en-US" altLang="ja-JP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BCP</a:t>
            </a:r>
            <a:r>
              <a:rPr lang="ja-JP" altLang="en-U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セミナー」は、</a:t>
            </a:r>
            <a:r>
              <a:rPr lang="en-US" altLang="ja-JP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BCP</a:t>
            </a:r>
            <a:r>
              <a:rPr lang="ja-JP" altLang="en-U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策定の必要性についてご理解いただくとともに、その後の</a:t>
            </a:r>
            <a:r>
              <a:rPr lang="en-US" altLang="ja-JP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BCP</a:t>
            </a:r>
            <a:r>
              <a:rPr lang="ja-JP" altLang="en-U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策定支援に繋げていただくためのものです。セミナーにご参加いただいた後にＢＣＰ策定をご希望される会員様には、実際に策定支援をさせていただき、完成までフォローさせていただきます。ご興味ある方はぜひご参加ください。</a:t>
            </a:r>
          </a:p>
          <a:p>
            <a:pPr eaLnBrk="1" hangingPunct="1"/>
            <a:endParaRPr lang="ja-JP" altLang="en-US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ja-JP" altLang="en-US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ja-JP" altLang="en-US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ja-JP" altLang="en-US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ja-JP" altLang="en-US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ja-JP" altLang="en-US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ja-JP" altLang="en-US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ja-JP" altLang="en-US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6" name="Rectangle 13">
            <a:extLst>
              <a:ext uri="{FF2B5EF4-FFF2-40B4-BE49-F238E27FC236}">
                <a16:creationId xmlns:a16="http://schemas.microsoft.com/office/drawing/2014/main" id="{76168451-928F-45DE-8BB3-881E20682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864" y="107504"/>
            <a:ext cx="4464273" cy="464594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solidFill>
                <a:schemeClr val="bg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3077" name="Rectangle 16">
            <a:extLst>
              <a:ext uri="{FF2B5EF4-FFF2-40B4-BE49-F238E27FC236}">
                <a16:creationId xmlns:a16="http://schemas.microsoft.com/office/drawing/2014/main" id="{56BD448E-F67D-4C98-8ECB-679C74775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4114800"/>
            <a:ext cx="6858001" cy="385763"/>
          </a:xfrm>
          <a:prstGeom prst="rect">
            <a:avLst/>
          </a:prstGeom>
          <a:solidFill>
            <a:srgbClr val="00B050"/>
          </a:solidFill>
          <a:ln w="9525">
            <a:solidFill>
              <a:srgbClr val="0099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ＢＣＰセミナー　参加申込書</a:t>
            </a:r>
          </a:p>
        </p:txBody>
      </p:sp>
      <p:sp>
        <p:nvSpPr>
          <p:cNvPr id="3078" name="Rectangle 17">
            <a:extLst>
              <a:ext uri="{FF2B5EF4-FFF2-40B4-BE49-F238E27FC236}">
                <a16:creationId xmlns:a16="http://schemas.microsoft.com/office/drawing/2014/main" id="{E269710B-8556-4856-B805-7866FAA6C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16913"/>
            <a:ext cx="6858000" cy="827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114" name="AutoShape 18">
            <a:extLst>
              <a:ext uri="{FF2B5EF4-FFF2-40B4-BE49-F238E27FC236}">
                <a16:creationId xmlns:a16="http://schemas.microsoft.com/office/drawing/2014/main" id="{201ABD3E-0E74-4E25-A4AE-7B07CF8BF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0" y="8345488"/>
            <a:ext cx="908050" cy="358775"/>
          </a:xfrm>
          <a:prstGeom prst="bevel">
            <a:avLst>
              <a:gd name="adj" fmla="val 9056"/>
            </a:avLst>
          </a:prstGeom>
          <a:gradFill rotWithShape="1">
            <a:gsLst>
              <a:gs pos="0">
                <a:srgbClr val="FFFF66"/>
              </a:gs>
              <a:gs pos="50000">
                <a:srgbClr val="FFFF66">
                  <a:gamma/>
                  <a:tint val="38039"/>
                  <a:invGamma/>
                </a:srgbClr>
              </a:gs>
              <a:gs pos="100000">
                <a:srgbClr val="FFFF66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1000" dirty="0">
                <a:effectLst>
                  <a:outerShdw blurRad="38100" dist="38100" dir="2700000" algn="tl">
                    <a:srgbClr val="00000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</a:t>
            </a:r>
          </a:p>
        </p:txBody>
      </p:sp>
      <p:sp>
        <p:nvSpPr>
          <p:cNvPr id="3080" name="Rectangle 19">
            <a:extLst>
              <a:ext uri="{FF2B5EF4-FFF2-40B4-BE49-F238E27FC236}">
                <a16:creationId xmlns:a16="http://schemas.microsoft.com/office/drawing/2014/main" id="{F3C570C5-55BF-4FD1-AFF5-EF085E6BF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156" y="8467954"/>
            <a:ext cx="338455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塩尻商工会議所　</a:t>
            </a:r>
          </a:p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TEL:0263(52)0258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（担当：加納・中原）</a:t>
            </a:r>
          </a:p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●東京海上日動火災保険㈱　長野支店</a:t>
            </a:r>
          </a:p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TEL:0263(33)1090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（担当：卜澤）</a:t>
            </a:r>
          </a:p>
        </p:txBody>
      </p:sp>
      <p:sp>
        <p:nvSpPr>
          <p:cNvPr id="3081" name="AutoShape 20">
            <a:extLst>
              <a:ext uri="{FF2B5EF4-FFF2-40B4-BE49-F238E27FC236}">
                <a16:creationId xmlns:a16="http://schemas.microsoft.com/office/drawing/2014/main" id="{85960111-DA55-45BA-AC61-4D31B1830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8345488"/>
            <a:ext cx="3354387" cy="75723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82" name="AutoShape 21">
            <a:extLst>
              <a:ext uri="{FF2B5EF4-FFF2-40B4-BE49-F238E27FC236}">
                <a16:creationId xmlns:a16="http://schemas.microsoft.com/office/drawing/2014/main" id="{07B10B15-E22A-4A90-AF6D-FA0451E43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595" y="179189"/>
            <a:ext cx="4176811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BCP(</a:t>
            </a:r>
            <a:r>
              <a:rPr lang="ja-JP" altLang="en-US" sz="2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事業継続計画</a:t>
            </a:r>
            <a:r>
              <a:rPr lang="en-US" altLang="ja-JP" sz="2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セミナー概要</a:t>
            </a:r>
          </a:p>
        </p:txBody>
      </p:sp>
      <p:sp>
        <p:nvSpPr>
          <p:cNvPr id="3083" name="AutoShape 22">
            <a:extLst>
              <a:ext uri="{FF2B5EF4-FFF2-40B4-BE49-F238E27FC236}">
                <a16:creationId xmlns:a16="http://schemas.microsoft.com/office/drawing/2014/main" id="{36547C31-32D4-4E71-A507-8E5B44B5DB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40519" y="3067918"/>
            <a:ext cx="704850" cy="719138"/>
          </a:xfrm>
          <a:custGeom>
            <a:avLst/>
            <a:gdLst>
              <a:gd name="T0" fmla="*/ 16429466 w 21600"/>
              <a:gd name="T1" fmla="*/ 0 h 21600"/>
              <a:gd name="T2" fmla="*/ 9857262 w 21600"/>
              <a:gd name="T3" fmla="*/ 7980867 h 21600"/>
              <a:gd name="T4" fmla="*/ 0 w 21600"/>
              <a:gd name="T5" fmla="*/ 19953250 h 21600"/>
              <a:gd name="T6" fmla="*/ 9857262 w 21600"/>
              <a:gd name="T7" fmla="*/ 23942568 h 21600"/>
              <a:gd name="T8" fmla="*/ 19714524 w 21600"/>
              <a:gd name="T9" fmla="*/ 16626770 h 21600"/>
              <a:gd name="T10" fmla="*/ 23000626 w 21600"/>
              <a:gd name="T11" fmla="*/ 798086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gradFill rotWithShape="1">
            <a:gsLst>
              <a:gs pos="0">
                <a:srgbClr val="6699FF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0" name="AutoShape 24">
            <a:extLst>
              <a:ext uri="{FF2B5EF4-FFF2-40B4-BE49-F238E27FC236}">
                <a16:creationId xmlns:a16="http://schemas.microsoft.com/office/drawing/2014/main" id="{D78D8FC7-874C-498A-BEF7-AE77BA7A8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3059113"/>
            <a:ext cx="5472112" cy="1028700"/>
          </a:xfrm>
          <a:prstGeom prst="bevel">
            <a:avLst>
              <a:gd name="adj" fmla="val 5852"/>
            </a:avLst>
          </a:prstGeom>
          <a:gradFill rotWithShape="1">
            <a:gsLst>
              <a:gs pos="0">
                <a:srgbClr val="CCFFFF"/>
              </a:gs>
              <a:gs pos="50000">
                <a:srgbClr val="CCFFFF">
                  <a:gamma/>
                  <a:tint val="0"/>
                  <a:invGamma/>
                </a:srgbClr>
              </a:gs>
              <a:gs pos="100000">
                <a:srgbClr val="CCFFFF"/>
              </a:gs>
            </a:gsLst>
            <a:lin ang="5400000" scaled="1"/>
          </a:gradFill>
          <a:ln w="9525">
            <a:solidFill>
              <a:srgbClr val="92D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※BCP</a:t>
            </a:r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の策定では、中核事業の選定や社内体制の見直しなど、経営上の判断が必要な場合がありますので、</a:t>
            </a:r>
            <a:r>
              <a:rPr lang="ja-JP" altLang="en-US" sz="1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代表者様や役員様と実務担当者様の</a:t>
            </a:r>
            <a:r>
              <a:rPr lang="en-US" altLang="ja-JP" sz="1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でご参加されることをお勧めいたします。</a:t>
            </a:r>
          </a:p>
        </p:txBody>
      </p:sp>
      <p:sp>
        <p:nvSpPr>
          <p:cNvPr id="4121" name="Rectangle 25">
            <a:extLst>
              <a:ext uri="{FF2B5EF4-FFF2-40B4-BE49-F238E27FC236}">
                <a16:creationId xmlns:a16="http://schemas.microsoft.com/office/drawing/2014/main" id="{A20567FD-26F2-4FEE-A43D-245BD6BC9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1429433"/>
            <a:ext cx="6480175" cy="15128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lin ang="270000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228600" indent="-228600" eaLnBrk="1" hangingPunct="1">
              <a:buFont typeface="+mj-lt"/>
              <a:buAutoNum type="arabicPeriod"/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対　　象：塩尻商工会議所会員事業者様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開催日時：令和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年１１月２４日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火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１３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３０～１５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３０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開催方法：ＺＯＯＭによるＷＥＢセミナー（ＺＯＯＭは無料アプリです。）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定　　員：先着２５社（最大参加可能人数１社２名様）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申込方法：下記参加申込書をＦＡＸでご送信ください。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参 加 費 ：無料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主　　催：塩尻商工会議所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協　　力</a:t>
            </a:r>
            <a:r>
              <a:rPr lang="ja-JP" altLang="en-US" sz="1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：東京海上日動火災保険株式会社</a:t>
            </a:r>
          </a:p>
        </p:txBody>
      </p:sp>
      <p:sp>
        <p:nvSpPr>
          <p:cNvPr id="4122" name="Rectangle 26">
            <a:extLst>
              <a:ext uri="{FF2B5EF4-FFF2-40B4-BE49-F238E27FC236}">
                <a16:creationId xmlns:a16="http://schemas.microsoft.com/office/drawing/2014/main" id="{8ACCEDD0-B4EA-441A-8F2C-9F177DD85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4375150"/>
            <a:ext cx="68135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下記申込書に必要事項をご記入の上、ＦＡＸ</a:t>
            </a:r>
            <a:r>
              <a:rPr lang="ja-JP" altLang="en-US" sz="120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でご送信ください</a:t>
            </a:r>
            <a:r>
              <a:rPr lang="ja-JP" altLang="en-U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sp>
        <p:nvSpPr>
          <p:cNvPr id="3087" name="Rectangle 27">
            <a:extLst>
              <a:ext uri="{FF2B5EF4-FFF2-40B4-BE49-F238E27FC236}">
                <a16:creationId xmlns:a16="http://schemas.microsoft.com/office/drawing/2014/main" id="{3D587052-53F1-42AA-A0C7-F47E0DD84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5213350"/>
            <a:ext cx="1008062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貴社名</a:t>
            </a:r>
          </a:p>
        </p:txBody>
      </p:sp>
      <p:sp>
        <p:nvSpPr>
          <p:cNvPr id="3088" name="Rectangle 30">
            <a:extLst>
              <a:ext uri="{FF2B5EF4-FFF2-40B4-BE49-F238E27FC236}">
                <a16:creationId xmlns:a16="http://schemas.microsoft.com/office/drawing/2014/main" id="{A22CC90F-8E9A-49AF-9B7C-53B434CC9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5213350"/>
            <a:ext cx="54006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フリガナ</a:t>
            </a:r>
          </a:p>
        </p:txBody>
      </p:sp>
      <p:sp>
        <p:nvSpPr>
          <p:cNvPr id="3089" name="Rectangle 36">
            <a:extLst>
              <a:ext uri="{FF2B5EF4-FFF2-40B4-BE49-F238E27FC236}">
                <a16:creationId xmlns:a16="http://schemas.microsoft.com/office/drawing/2014/main" id="{247B4A24-563A-4CFF-BCE8-18C140E4B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5429250"/>
            <a:ext cx="540067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3090" name="Rectangle 37">
            <a:extLst>
              <a:ext uri="{FF2B5EF4-FFF2-40B4-BE49-F238E27FC236}">
                <a16:creationId xmlns:a16="http://schemas.microsoft.com/office/drawing/2014/main" id="{53561A9C-CAE1-4AB9-A0B7-B8BE23708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5861050"/>
            <a:ext cx="1008062" cy="582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貴社所在地</a:t>
            </a:r>
          </a:p>
        </p:txBody>
      </p:sp>
      <p:sp>
        <p:nvSpPr>
          <p:cNvPr id="3091" name="Rectangle 38">
            <a:extLst>
              <a:ext uri="{FF2B5EF4-FFF2-40B4-BE49-F238E27FC236}">
                <a16:creationId xmlns:a16="http://schemas.microsoft.com/office/drawing/2014/main" id="{1FD8A4D3-F4F4-4DED-ACA5-8D318B24E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5861050"/>
            <a:ext cx="54006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フリガナ</a:t>
            </a:r>
          </a:p>
        </p:txBody>
      </p:sp>
      <p:sp>
        <p:nvSpPr>
          <p:cNvPr id="3092" name="Rectangle 39">
            <a:extLst>
              <a:ext uri="{FF2B5EF4-FFF2-40B4-BE49-F238E27FC236}">
                <a16:creationId xmlns:a16="http://schemas.microsoft.com/office/drawing/2014/main" id="{7F071E4A-F6F9-4079-B096-7DE1C5AB0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6084888"/>
            <a:ext cx="540067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3093" name="Rectangle 40">
            <a:extLst>
              <a:ext uri="{FF2B5EF4-FFF2-40B4-BE49-F238E27FC236}">
                <a16:creationId xmlns:a16="http://schemas.microsoft.com/office/drawing/2014/main" id="{A90524C1-10A0-4996-BA03-09528BD84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6443663"/>
            <a:ext cx="1008062" cy="930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ご連絡先</a:t>
            </a:r>
          </a:p>
        </p:txBody>
      </p:sp>
      <p:sp>
        <p:nvSpPr>
          <p:cNvPr id="3094" name="Rectangle 41">
            <a:extLst>
              <a:ext uri="{FF2B5EF4-FFF2-40B4-BE49-F238E27FC236}">
                <a16:creationId xmlns:a16="http://schemas.microsoft.com/office/drawing/2014/main" id="{318493BC-DBB4-42EB-9C5F-0BA6B2958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6732588"/>
            <a:ext cx="576262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</a:p>
        </p:txBody>
      </p:sp>
      <p:sp>
        <p:nvSpPr>
          <p:cNvPr id="3095" name="Rectangle 43">
            <a:extLst>
              <a:ext uri="{FF2B5EF4-FFF2-40B4-BE49-F238E27FC236}">
                <a16:creationId xmlns:a16="http://schemas.microsoft.com/office/drawing/2014/main" id="{8B0DE604-AB4A-476C-A085-877C78CD8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6948488"/>
            <a:ext cx="576262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96" name="Rectangle 44">
            <a:extLst>
              <a:ext uri="{FF2B5EF4-FFF2-40B4-BE49-F238E27FC236}">
                <a16:creationId xmlns:a16="http://schemas.microsoft.com/office/drawing/2014/main" id="{4AE7DA78-3557-4D5E-84C7-D23F8B245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7164388"/>
            <a:ext cx="576262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Ｅ</a:t>
            </a:r>
            <a:r>
              <a:rPr lang="en-US" altLang="ja-JP" sz="1000">
                <a:latin typeface="メイリオ" panose="020B0604030504040204" pitchFamily="50" charset="-128"/>
                <a:ea typeface="メイリオ" panose="020B0604030504040204" pitchFamily="50" charset="-128"/>
              </a:rPr>
              <a:t>-mail</a:t>
            </a:r>
          </a:p>
        </p:txBody>
      </p:sp>
      <p:sp>
        <p:nvSpPr>
          <p:cNvPr id="3097" name="Rectangle 45">
            <a:extLst>
              <a:ext uri="{FF2B5EF4-FFF2-40B4-BE49-F238E27FC236}">
                <a16:creationId xmlns:a16="http://schemas.microsoft.com/office/drawing/2014/main" id="{059D49FD-ADD7-41AE-9286-C533A2864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7373938"/>
            <a:ext cx="1008062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参加者</a:t>
            </a:r>
          </a:p>
        </p:txBody>
      </p:sp>
      <p:sp>
        <p:nvSpPr>
          <p:cNvPr id="3098" name="Rectangle 46">
            <a:extLst>
              <a:ext uri="{FF2B5EF4-FFF2-40B4-BE49-F238E27FC236}">
                <a16:creationId xmlns:a16="http://schemas.microsoft.com/office/drawing/2014/main" id="{9839F8BE-D4B0-4FF4-B161-7161D655A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6732588"/>
            <a:ext cx="48244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3099" name="Rectangle 47">
            <a:extLst>
              <a:ext uri="{FF2B5EF4-FFF2-40B4-BE49-F238E27FC236}">
                <a16:creationId xmlns:a16="http://schemas.microsoft.com/office/drawing/2014/main" id="{6C77E060-DBBC-458D-9918-205F5A115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6948488"/>
            <a:ext cx="4824413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3100" name="Rectangle 48">
            <a:extLst>
              <a:ext uri="{FF2B5EF4-FFF2-40B4-BE49-F238E27FC236}">
                <a16:creationId xmlns:a16="http://schemas.microsoft.com/office/drawing/2014/main" id="{23C8C033-4427-42E0-BBA0-AE780B79C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7164388"/>
            <a:ext cx="48244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3101" name="Rectangle 49">
            <a:extLst>
              <a:ext uri="{FF2B5EF4-FFF2-40B4-BE49-F238E27FC236}">
                <a16:creationId xmlns:a16="http://schemas.microsoft.com/office/drawing/2014/main" id="{6104F0AB-16E5-4D56-BD0D-D526171AA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7373938"/>
            <a:ext cx="5762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役職</a:t>
            </a:r>
          </a:p>
        </p:txBody>
      </p:sp>
      <p:sp>
        <p:nvSpPr>
          <p:cNvPr id="3102" name="Rectangle 50">
            <a:extLst>
              <a:ext uri="{FF2B5EF4-FFF2-40B4-BE49-F238E27FC236}">
                <a16:creationId xmlns:a16="http://schemas.microsoft.com/office/drawing/2014/main" id="{E2E0DF22-90E0-4F37-9311-AB2EE8EF0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7662863"/>
            <a:ext cx="576262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お名前</a:t>
            </a:r>
          </a:p>
        </p:txBody>
      </p:sp>
      <p:sp>
        <p:nvSpPr>
          <p:cNvPr id="3103" name="Rectangle 53">
            <a:extLst>
              <a:ext uri="{FF2B5EF4-FFF2-40B4-BE49-F238E27FC236}">
                <a16:creationId xmlns:a16="http://schemas.microsoft.com/office/drawing/2014/main" id="{4D4F0AB2-EF06-48E1-9135-5ABB6DEE7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7373938"/>
            <a:ext cx="23050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3104" name="Rectangle 54">
            <a:extLst>
              <a:ext uri="{FF2B5EF4-FFF2-40B4-BE49-F238E27FC236}">
                <a16:creationId xmlns:a16="http://schemas.microsoft.com/office/drawing/2014/main" id="{981041CE-57D5-43D1-93CC-39CDCB584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7661275"/>
            <a:ext cx="230505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フリガナ</a:t>
            </a:r>
          </a:p>
        </p:txBody>
      </p:sp>
      <p:sp>
        <p:nvSpPr>
          <p:cNvPr id="3105" name="Rectangle 55">
            <a:extLst>
              <a:ext uri="{FF2B5EF4-FFF2-40B4-BE49-F238E27FC236}">
                <a16:creationId xmlns:a16="http://schemas.microsoft.com/office/drawing/2014/main" id="{ED614734-7FD8-4936-AB0A-881A800EE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7877175"/>
            <a:ext cx="23050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4154" name="Rectangle 58">
            <a:extLst>
              <a:ext uri="{FF2B5EF4-FFF2-40B4-BE49-F238E27FC236}">
                <a16:creationId xmlns:a16="http://schemas.microsoft.com/office/drawing/2014/main" id="{F635DFCE-A6BC-41FA-9338-1F0228AA7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3" y="4922838"/>
            <a:ext cx="58816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塩尻商工会議所　　担当：加納・中原　行　</a:t>
            </a:r>
            <a:r>
              <a:rPr lang="en-US" altLang="ja-JP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【FAX</a:t>
            </a:r>
            <a:r>
              <a:rPr lang="ja-JP" alt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：０２６３</a:t>
            </a:r>
            <a:r>
              <a:rPr lang="en-US" altLang="ja-JP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５１</a:t>
            </a:r>
            <a:r>
              <a:rPr lang="en-US" altLang="ja-JP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１３８８</a:t>
            </a:r>
            <a:r>
              <a:rPr lang="en-US" altLang="ja-JP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3111" name="テキスト ボックス 38">
            <a:extLst>
              <a:ext uri="{FF2B5EF4-FFF2-40B4-BE49-F238E27FC236}">
                <a16:creationId xmlns:a16="http://schemas.microsoft.com/office/drawing/2014/main" id="{BEF42AE0-0488-4DAC-AB8C-6159E6565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995" y="8316416"/>
            <a:ext cx="3238562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solidFill>
                  <a:schemeClr val="accent2"/>
                </a:solidFill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WEB</a:t>
            </a:r>
            <a:r>
              <a:rPr lang="ja-JP" altLang="en-US" sz="900" dirty="0">
                <a:solidFill>
                  <a:schemeClr val="accent2"/>
                </a:solidFill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セミナーで安心して受講ができます。お気軽にお申込みください。</a:t>
            </a:r>
            <a:endParaRPr lang="en-US" altLang="ja-JP" sz="900" dirty="0">
              <a:solidFill>
                <a:schemeClr val="accent2"/>
              </a:solidFill>
              <a:latin typeface="ＭＳ Ｐゴシック" panose="020B0600070205080204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9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についてご不明点がございましたら、Ｅメールにて対応することができますので、Ｅメールアドレスのご記入</a:t>
            </a:r>
            <a:r>
              <a:rPr lang="ja-JP" altLang="en-US" sz="90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をお願いいたします</a:t>
            </a:r>
            <a:r>
              <a:rPr lang="ja-JP" altLang="en-US" sz="9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sp>
        <p:nvSpPr>
          <p:cNvPr id="3115" name="Rectangle 41">
            <a:extLst>
              <a:ext uri="{FF2B5EF4-FFF2-40B4-BE49-F238E27FC236}">
                <a16:creationId xmlns:a16="http://schemas.microsoft.com/office/drawing/2014/main" id="{5A4324A0-C11C-4934-B855-7395D26DA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6443663"/>
            <a:ext cx="5762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ご担当者</a:t>
            </a:r>
          </a:p>
        </p:txBody>
      </p:sp>
      <p:sp>
        <p:nvSpPr>
          <p:cNvPr id="3116" name="Rectangle 46">
            <a:extLst>
              <a:ext uri="{FF2B5EF4-FFF2-40B4-BE49-F238E27FC236}">
                <a16:creationId xmlns:a16="http://schemas.microsoft.com/office/drawing/2014/main" id="{2F337252-BD08-4B19-8857-30E9876E1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00" y="6443315"/>
            <a:ext cx="482441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（お名前）　　　　　　　　　　　（部署・役職）　　　　　　　　　　　　　　　</a:t>
            </a:r>
          </a:p>
        </p:txBody>
      </p:sp>
      <p:sp>
        <p:nvSpPr>
          <p:cNvPr id="3117" name="Rectangle 45">
            <a:extLst>
              <a:ext uri="{FF2B5EF4-FFF2-40B4-BE49-F238E27FC236}">
                <a16:creationId xmlns:a16="http://schemas.microsoft.com/office/drawing/2014/main" id="{0D859782-EF68-4ECE-8F88-0C5A0528D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2738" y="6156325"/>
            <a:ext cx="1296987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8" name="Rectangle 46">
            <a:extLst>
              <a:ext uri="{FF2B5EF4-FFF2-40B4-BE49-F238E27FC236}">
                <a16:creationId xmlns:a16="http://schemas.microsoft.com/office/drawing/2014/main" id="{1239F87C-7E77-47E1-9E88-E4E0298FE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808" y="6443663"/>
            <a:ext cx="1008063" cy="14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ﾌ　ﾘ　ｶﾞ　ﾅ</a:t>
            </a:r>
          </a:p>
        </p:txBody>
      </p:sp>
      <p:sp>
        <p:nvSpPr>
          <p:cNvPr id="3119" name="Rectangle 49">
            <a:extLst>
              <a:ext uri="{FF2B5EF4-FFF2-40B4-BE49-F238E27FC236}">
                <a16:creationId xmlns:a16="http://schemas.microsoft.com/office/drawing/2014/main" id="{132EEBCA-104D-43CB-B149-55F657468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7377113"/>
            <a:ext cx="57626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役職</a:t>
            </a:r>
          </a:p>
        </p:txBody>
      </p:sp>
      <p:sp>
        <p:nvSpPr>
          <p:cNvPr id="3120" name="Rectangle 50">
            <a:extLst>
              <a:ext uri="{FF2B5EF4-FFF2-40B4-BE49-F238E27FC236}">
                <a16:creationId xmlns:a16="http://schemas.microsoft.com/office/drawing/2014/main" id="{A51FA08D-BD85-478D-AF24-A557F890E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7664450"/>
            <a:ext cx="576263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お名前</a:t>
            </a:r>
          </a:p>
        </p:txBody>
      </p:sp>
      <p:sp>
        <p:nvSpPr>
          <p:cNvPr id="3121" name="Rectangle 53">
            <a:extLst>
              <a:ext uri="{FF2B5EF4-FFF2-40B4-BE49-F238E27FC236}">
                <a16:creationId xmlns:a16="http://schemas.microsoft.com/office/drawing/2014/main" id="{C536F00A-954D-4DA9-AC20-66CE86916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1225" y="7373938"/>
            <a:ext cx="1944688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3122" name="Rectangle 54">
            <a:extLst>
              <a:ext uri="{FF2B5EF4-FFF2-40B4-BE49-F238E27FC236}">
                <a16:creationId xmlns:a16="http://schemas.microsoft.com/office/drawing/2014/main" id="{DCB9098F-1654-4C80-A551-A5A0CA87C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1225" y="7667625"/>
            <a:ext cx="194468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フリガナ</a:t>
            </a:r>
          </a:p>
        </p:txBody>
      </p:sp>
      <p:sp>
        <p:nvSpPr>
          <p:cNvPr id="3123" name="Rectangle 55">
            <a:extLst>
              <a:ext uri="{FF2B5EF4-FFF2-40B4-BE49-F238E27FC236}">
                <a16:creationId xmlns:a16="http://schemas.microsoft.com/office/drawing/2014/main" id="{56C05C4B-91A8-4B12-9D8F-138A0CA78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1225" y="7877175"/>
            <a:ext cx="19446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000">
              <a:solidFill>
                <a:schemeClr val="accent2"/>
              </a:solidFill>
            </a:endParaRPr>
          </a:p>
        </p:txBody>
      </p:sp>
      <p:sp>
        <p:nvSpPr>
          <p:cNvPr id="3124" name="AutoShape 52">
            <a:extLst>
              <a:ext uri="{FF2B5EF4-FFF2-40B4-BE49-F238E27FC236}">
                <a16:creationId xmlns:a16="http://schemas.microsoft.com/office/drawing/2014/main" id="{577A01F8-A999-4F15-BE2C-E51D5BA0E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6988" y="2050629"/>
            <a:ext cx="1688232" cy="865187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申込み締切り</a:t>
            </a:r>
          </a:p>
          <a:p>
            <a:pPr algn="ctr"/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１１</a:t>
            </a:r>
            <a:r>
              <a:rPr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６（金）</a:t>
            </a:r>
          </a:p>
        </p:txBody>
      </p:sp>
      <p:sp>
        <p:nvSpPr>
          <p:cNvPr id="3107" name="Rectangle 59">
            <a:extLst>
              <a:ext uri="{FF2B5EF4-FFF2-40B4-BE49-F238E27FC236}">
                <a16:creationId xmlns:a16="http://schemas.microsoft.com/office/drawing/2014/main" id="{6E303589-3CDB-4071-A9A6-171046C42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5219700"/>
            <a:ext cx="6480175" cy="3024188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625</Words>
  <Application>Microsoft Office PowerPoint</Application>
  <PresentationFormat>画面に合わせる (4:3)</PresentationFormat>
  <Paragraphs>85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HGS創英ﾌﾟﾚｾﾞﾝｽEB</vt:lpstr>
      <vt:lpstr>HG丸ｺﾞｼｯｸM-PRO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 智章 長野・営業 Ｍ</dc:creator>
  <cp:lastModifiedBy>kano</cp:lastModifiedBy>
  <cp:revision>31</cp:revision>
  <cp:lastPrinted>2020-10-02T00:09:39Z</cp:lastPrinted>
  <dcterms:modified xsi:type="dcterms:W3CDTF">2020-10-02T00:38:53Z</dcterms:modified>
</cp:coreProperties>
</file>